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6" r:id="rId4"/>
  </p:sldMasterIdLst>
  <p:notesMasterIdLst>
    <p:notesMasterId r:id="rId52"/>
  </p:notesMasterIdLst>
  <p:sldIdLst>
    <p:sldId id="256" r:id="rId5"/>
    <p:sldId id="257" r:id="rId6"/>
    <p:sldId id="279" r:id="rId7"/>
    <p:sldId id="2142532315" r:id="rId8"/>
    <p:sldId id="2142532316" r:id="rId9"/>
    <p:sldId id="2142532317" r:id="rId10"/>
    <p:sldId id="2142532318" r:id="rId11"/>
    <p:sldId id="2142532319" r:id="rId12"/>
    <p:sldId id="2142532330" r:id="rId13"/>
    <p:sldId id="2142532331" r:id="rId14"/>
    <p:sldId id="2142532332" r:id="rId15"/>
    <p:sldId id="2142532333" r:id="rId16"/>
    <p:sldId id="2142532334" r:id="rId17"/>
    <p:sldId id="2142532335" r:id="rId18"/>
    <p:sldId id="2142532336" r:id="rId19"/>
    <p:sldId id="2142532337" r:id="rId20"/>
    <p:sldId id="2142532338" r:id="rId21"/>
    <p:sldId id="2142532339" r:id="rId22"/>
    <p:sldId id="2142532340" r:id="rId23"/>
    <p:sldId id="315" r:id="rId24"/>
    <p:sldId id="261" r:id="rId25"/>
    <p:sldId id="2277" r:id="rId26"/>
    <p:sldId id="2278" r:id="rId27"/>
    <p:sldId id="2648" r:id="rId28"/>
    <p:sldId id="2142532309" r:id="rId29"/>
    <p:sldId id="2142532310" r:id="rId30"/>
    <p:sldId id="262" r:id="rId31"/>
    <p:sldId id="263" r:id="rId32"/>
    <p:sldId id="264" r:id="rId33"/>
    <p:sldId id="266" r:id="rId34"/>
    <p:sldId id="267" r:id="rId35"/>
    <p:sldId id="2142532343" r:id="rId36"/>
    <p:sldId id="269" r:id="rId37"/>
    <p:sldId id="270" r:id="rId38"/>
    <p:sldId id="1008" r:id="rId39"/>
    <p:sldId id="2142532328" r:id="rId40"/>
    <p:sldId id="1012" r:id="rId41"/>
    <p:sldId id="1011" r:id="rId42"/>
    <p:sldId id="271" r:id="rId43"/>
    <p:sldId id="273" r:id="rId44"/>
    <p:sldId id="275" r:id="rId45"/>
    <p:sldId id="2142532342" r:id="rId46"/>
    <p:sldId id="286" r:id="rId47"/>
    <p:sldId id="2142532341" r:id="rId48"/>
    <p:sldId id="260" r:id="rId49"/>
    <p:sldId id="276" r:id="rId50"/>
    <p:sldId id="277" r:id="rId5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Gill Sans" panose="020B0502020104020203" pitchFamily="34" charset="-79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E9D7D4-FCE9-4A55-8185-6E2795874F8A}">
  <a:tblStyle styleId="{FAE9D7D4-FCE9-4A55-8185-6E2795874F8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825" autoAdjust="0"/>
  </p:normalViewPr>
  <p:slideViewPr>
    <p:cSldViewPr snapToGrid="0">
      <p:cViewPr varScale="1">
        <p:scale>
          <a:sx n="138" d="100"/>
          <a:sy n="138" d="100"/>
        </p:scale>
        <p:origin x="18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3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Gill Sans Light" panose="020B0302020104020203" pitchFamily="34" charset="-79"/>
        <a:ea typeface="Gill Sans Light" panose="020B0302020104020203" pitchFamily="34" charset="-79"/>
        <a:cs typeface="Gill Sans Light" panose="020B0302020104020203" pitchFamily="34" charset="-79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7fabc1ec5_1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20" name="Google Shape;120;g77fabc1ec5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7fabc1ec5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77fabc1ec5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4 Steps to CONFORMANCE: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Prepare:  Review the program and the test evaluation guide(s)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Test:  Follow the instructions for testing your application and submit your request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Submit: Submit your official request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Review:  Your request will be reviewed and approved, your application will be “badged”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OMP reviews </a:t>
            </a:r>
            <a:r>
              <a:rPr lang="en" u="sng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all</a:t>
            </a: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applications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Vendor neutral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competitor confidentiality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Approves and posts terms and conditions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Un-biased assessment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Zowe</a:t>
            </a: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Community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Determines, presents, and maintains the conformance criteria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Test Evaluation Guides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Terms and Conditions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Zowe</a:t>
            </a: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Conformance Program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Manages “use of” </a:t>
            </a:r>
            <a:r>
              <a:rPr lang="en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Zowe</a:t>
            </a: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Brand and </a:t>
            </a:r>
            <a:r>
              <a:rPr lang="en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Zowe</a:t>
            </a:r>
            <a:r>
              <a:rPr lang="en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Marks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29" name="Google Shape;129;g77fabc1ec5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ill Sans Light" panose="020B0302020104020203" pitchFamily="34" charset="-79"/>
                <a:cs typeface="Gill Sans Light" panose="020B0302020104020203" pitchFamily="34" charset="-79"/>
              </a:rPr>
              <a:t>31</a:t>
            </a:fld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7fabc1ec5_1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0" name="Google Shape;150;g77fabc1ec5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7fabc1ec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77fabc1ec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2" name="Google Shape;202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u="none" strike="noStrike" cap="none">
                <a:solidFill>
                  <a:srgbClr val="00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sym typeface="Arial"/>
              </a:rPr>
              <a:t>41</a:t>
            </a:fld>
            <a:endParaRPr sz="1400" u="none" strike="noStrike" cap="none" dirty="0">
              <a:solidFill>
                <a:srgbClr val="000000"/>
              </a:solidFill>
              <a:latin typeface="Gill Sans Light" panose="020B0302020104020203" pitchFamily="34" charset="-79"/>
              <a:cs typeface="Gill Sans Light" panose="020B0302020104020203" pitchFamily="34" charset="-79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301" name="Google Shape;3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7000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0ad00f886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60ad00f886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78370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f50d7986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333" name="Google Shape;333;g5f50d7986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2310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" name="Google Shape;4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u="none" strike="noStrike" cap="none" dirty="0">
              <a:solidFill>
                <a:schemeClr val="dk1"/>
              </a:solidFill>
              <a:latin typeface="Gill Sans Light" panose="020B0302020104020203" pitchFamily="34" charset="-79"/>
              <a:ea typeface="Calibri"/>
              <a:cs typeface="Gill Sans Light" panose="020B0302020104020203" pitchFamily="34" charset="-79"/>
              <a:sym typeface="Calibri"/>
            </a:endParaRPr>
          </a:p>
        </p:txBody>
      </p:sp>
      <p:sp>
        <p:nvSpPr>
          <p:cNvPr id="75" name="Google Shape;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2e08fe9f9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82e08fe9f9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7fabc1ec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77fabc1ec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2e08fe9f9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82e08fe9f9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>
                <a:latin typeface="Gill Sans Light" panose="020B0302020104020203" pitchFamily="34" charset="-79"/>
                <a:cs typeface="Gill Sans Light" panose="020B0302020104020203" pitchFamily="34" charset="-79"/>
              </a:rPr>
              <a:t>22</a:t>
            </a:fld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09273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52" name="Google Shape;6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5011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7fabc1ec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77fabc1ec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7fabc1ec5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77fabc1ec5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The </a:t>
            </a:r>
            <a:r>
              <a:rPr lang="en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Conformance Program was developed by the the </a:t>
            </a:r>
            <a:r>
              <a:rPr lang="en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community as a means to ensure that each plug-in and extension associated with a given </a:t>
            </a:r>
            <a:r>
              <a:rPr lang="en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component has met a minimum set of requirements that enable them to deliver common functionality, interoperability, as well as a common user experience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Badging permits use of ZOWE Symbol.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7" name="Google Shape;97;g77fabc1ec5_1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ill Sans Light" panose="020B0302020104020203" pitchFamily="34" charset="-79"/>
                <a:cs typeface="Gill Sans Light" panose="020B0302020104020203" pitchFamily="34" charset="-79"/>
              </a:rPr>
              <a:t>28</a:t>
            </a:fld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7fabc1ec5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77fabc1ec5_1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The Zowe Conformance Program was developed by the the Zowe community as a means to ensure that each plug-in and extension associated with a given Zowe component has met a minimum set of requirements that enable them to deliver common functionality, interoperability, as well as a common user experience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177800" lvl="0" indent="-1841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As an EXTENDER of Zowe Conformant Applications: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Ensures my application will behave as designed in the Zowe ecosystem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Helps me to maximize the value of my application</a:t>
            </a:r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Helps to ensure that other applications will NOT break mine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Demonstrates thought leadership / partnership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Allows me to market my application using the Zowe brand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177800" lvl="0" indent="-76200" algn="l" rtl="0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17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177800" lvl="0" indent="-184150" algn="l" rtl="0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As a CONSUMER of Zowe Conformant Applications: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Allows me to leverage a common stack of infrastructure across multiple vendor applications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Provides a level of operational confidence thru transparency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69900" lvl="1" indent="-2603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Offer the collective “quality assurance” of the community. i.e. all conformant applications have been vetted by the community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05" name="Google Shape;105;g77fabc1ec5_1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ill Sans Light" panose="020B0302020104020203" pitchFamily="34" charset="-79"/>
                <a:cs typeface="Gill Sans Light" panose="020B0302020104020203" pitchFamily="34" charset="-79"/>
              </a:rPr>
              <a:t>29</a:t>
            </a:fld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53843" y="1643174"/>
            <a:ext cx="4185557" cy="1316831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3600" b="0" i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84" y="3005360"/>
            <a:ext cx="4185557" cy="605064"/>
          </a:xfrm>
        </p:spPr>
        <p:txBody>
          <a:bodyPr>
            <a:normAutofit/>
          </a:bodyPr>
          <a:lstStyle>
            <a:lvl1pPr marL="0" indent="0" algn="l">
              <a:buNone/>
              <a:defRPr sz="1800" i="1">
                <a:solidFill>
                  <a:srgbClr val="FFFFFF"/>
                </a:solidFill>
                <a:latin typeface="Gill Sans Light"/>
                <a:cs typeface="Gill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OpenMainframe_Logo_White_Knock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41" y="1113330"/>
            <a:ext cx="1442357" cy="42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B9C57-AC74-9244-89A9-58106B337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836" y="980785"/>
            <a:ext cx="1446217" cy="64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2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3664AD"/>
              </a:solidFill>
              <a:latin typeface="Gill Sans Light" panose="020B0302020104020203" pitchFamily="34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3" y="159442"/>
            <a:ext cx="7893793" cy="447164"/>
          </a:xfrm>
        </p:spPr>
        <p:txBody>
          <a:bodyPr/>
          <a:lstStyle>
            <a:lvl1pPr>
              <a:defRPr b="0" i="0">
                <a:latin typeface="Gill Sans SemiBold" panose="020B0502020104020203" pitchFamily="34" charset="-79"/>
                <a:cs typeface="Gill Sans SemiBold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5"/>
          <a:stretch/>
        </p:blipFill>
        <p:spPr>
          <a:xfrm>
            <a:off x="0" y="775759"/>
            <a:ext cx="6393973" cy="43645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pPr algn="l"/>
            <a:r>
              <a:rPr lang="en-US" dirty="0"/>
              <a:t>Open Mainframe Project All Member Meeting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112913"/>
            <a:ext cx="9144000" cy="50586"/>
          </a:xfrm>
          <a:prstGeom prst="rect">
            <a:avLst/>
          </a:prstGeom>
          <a:solidFill>
            <a:srgbClr val="3664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3664AD"/>
              </a:solidFill>
              <a:latin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586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3664AD"/>
              </a:solidFill>
              <a:latin typeface="Gill Sans Light" panose="020B0302020104020203" pitchFamily="34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3" y="159442"/>
            <a:ext cx="7893793" cy="4471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5"/>
          <a:stretch/>
        </p:blipFill>
        <p:spPr>
          <a:xfrm>
            <a:off x="0" y="775759"/>
            <a:ext cx="6393973" cy="43645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8E7CE879-CEA6-D24A-9055-C8B23142AA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5112913"/>
            <a:ext cx="9144000" cy="50586"/>
          </a:xfrm>
          <a:prstGeom prst="rect">
            <a:avLst/>
          </a:prstGeom>
          <a:solidFill>
            <a:srgbClr val="3664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3664AD"/>
              </a:solidFill>
              <a:latin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65696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3664AD"/>
              </a:solidFill>
              <a:latin typeface="Gill Sans Light" panose="020B0302020104020203" pitchFamily="34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3" y="159442"/>
            <a:ext cx="7893793" cy="4471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5"/>
          <a:stretch/>
        </p:blipFill>
        <p:spPr>
          <a:xfrm>
            <a:off x="0" y="775759"/>
            <a:ext cx="6393973" cy="43645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943429"/>
            <a:ext cx="4115955" cy="31431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9" name="Rectangle 8"/>
          <p:cNvSpPr/>
          <p:nvPr/>
        </p:nvSpPr>
        <p:spPr>
          <a:xfrm>
            <a:off x="0" y="5112913"/>
            <a:ext cx="9144000" cy="50586"/>
          </a:xfrm>
          <a:prstGeom prst="rect">
            <a:avLst/>
          </a:prstGeom>
          <a:solidFill>
            <a:srgbClr val="3664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3664AD"/>
              </a:solidFill>
              <a:latin typeface="Gill Sans Light" panose="020B0302020104020203" pitchFamily="34" charset="-79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B56EFF-0A1B-544B-B5FD-A7E3511E822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660652" y="943429"/>
            <a:ext cx="4115955" cy="31431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5019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2"/>
          <a:stretch/>
        </p:blipFill>
        <p:spPr>
          <a:xfrm>
            <a:off x="-1" y="0"/>
            <a:ext cx="8180917" cy="514350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53843" y="1643174"/>
            <a:ext cx="4185557" cy="1316831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200" b="1" i="0">
                <a:solidFill>
                  <a:srgbClr val="3664AD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4571984" y="3005360"/>
            <a:ext cx="4185557" cy="605064"/>
          </a:xfrm>
        </p:spPr>
        <p:txBody>
          <a:bodyPr>
            <a:normAutofit/>
          </a:bodyPr>
          <a:lstStyle>
            <a:lvl1pPr marL="0" indent="0" algn="l">
              <a:buNone/>
              <a:defRPr sz="1800" i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446" y="1113330"/>
            <a:ext cx="1401147" cy="4282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C8E80B-9563-4247-A9D7-E23F73C0A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338" y="1033324"/>
            <a:ext cx="1316062" cy="5882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B5940D-A922-174C-BDBB-28FA51B01E92}"/>
              </a:ext>
            </a:extLst>
          </p:cNvPr>
          <p:cNvSpPr/>
          <p:nvPr/>
        </p:nvSpPr>
        <p:spPr>
          <a:xfrm>
            <a:off x="8081369" y="0"/>
            <a:ext cx="868218" cy="6915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711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3993" y="148859"/>
            <a:ext cx="6862487" cy="447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0" y="943429"/>
            <a:ext cx="8369300" cy="3143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7786" y="4803547"/>
            <a:ext cx="5805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1F8E"/>
                </a:solidFill>
                <a:latin typeface="Gill Sans Light"/>
                <a:cs typeface="Gill Sans Light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5" name="Picture 4" descr="OpenMainframe_Logo_Pantone.png">
            <a:extLst>
              <a:ext uri="{FF2B5EF4-FFF2-40B4-BE49-F238E27FC236}">
                <a16:creationId xmlns:a16="http://schemas.microsoft.com/office/drawing/2014/main" id="{1F63B279-A4E6-8B4B-B9D3-C86A8F3388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55" b="30188"/>
          <a:stretch/>
        </p:blipFill>
        <p:spPr>
          <a:xfrm>
            <a:off x="8306753" y="100724"/>
            <a:ext cx="469854" cy="518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55851-B5C6-1340-A00B-603ED1E231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6035" y="34251"/>
            <a:ext cx="651163" cy="6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ransition spd="med">
    <p:fade thruBlk="1"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000" b="0" i="0" kern="1200">
          <a:solidFill>
            <a:schemeClr val="tx1">
              <a:lumMod val="85000"/>
              <a:lumOff val="15000"/>
            </a:schemeClr>
          </a:solidFill>
          <a:latin typeface="Gill Sans SemiBold" panose="020B0502020104020203" pitchFamily="34" charset="-79"/>
          <a:ea typeface="+mj-ea"/>
          <a:cs typeface="Gill Sans SemiBold" panose="020B0502020104020203" pitchFamily="34" charset="-79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Gill Sans Light"/>
          <a:ea typeface="+mn-ea"/>
          <a:cs typeface="Gill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ill Sans Light"/>
          <a:ea typeface="+mn-ea"/>
          <a:cs typeface="Gill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Gill Sans Light"/>
          <a:ea typeface="+mn-ea"/>
          <a:cs typeface="Gill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Gill Sans Light"/>
          <a:ea typeface="+mn-ea"/>
          <a:cs typeface="Gill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Gill Sans Light"/>
          <a:ea typeface="+mn-ea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13.png"/><Relationship Id="rId7" Type="http://schemas.openxmlformats.org/officeDocument/2006/relationships/image" Target="../media/image10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13.png"/><Relationship Id="rId7" Type="http://schemas.openxmlformats.org/officeDocument/2006/relationships/image" Target="../media/image19.tiff"/><Relationship Id="rId12" Type="http://schemas.openxmlformats.org/officeDocument/2006/relationships/image" Target="../media/image1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tiff"/><Relationship Id="rId11" Type="http://schemas.openxmlformats.org/officeDocument/2006/relationships/image" Target="../media/image10.tiff"/><Relationship Id="rId5" Type="http://schemas.openxmlformats.org/officeDocument/2006/relationships/image" Target="../media/image17.tiff"/><Relationship Id="rId10" Type="http://schemas.openxmlformats.org/officeDocument/2006/relationships/image" Target="../media/image9.tiff"/><Relationship Id="rId4" Type="http://schemas.openxmlformats.org/officeDocument/2006/relationships/image" Target="../media/image16.tiff"/><Relationship Id="rId9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1.tiff"/><Relationship Id="rId3" Type="http://schemas.openxmlformats.org/officeDocument/2006/relationships/image" Target="../media/image13.png"/><Relationship Id="rId7" Type="http://schemas.openxmlformats.org/officeDocument/2006/relationships/image" Target="../media/image19.tiff"/><Relationship Id="rId12" Type="http://schemas.openxmlformats.org/officeDocument/2006/relationships/image" Target="../media/image10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tiff"/><Relationship Id="rId11" Type="http://schemas.openxmlformats.org/officeDocument/2006/relationships/image" Target="../media/image9.tiff"/><Relationship Id="rId5" Type="http://schemas.openxmlformats.org/officeDocument/2006/relationships/image" Target="../media/image17.tiff"/><Relationship Id="rId10" Type="http://schemas.openxmlformats.org/officeDocument/2006/relationships/image" Target="../media/image15.tiff"/><Relationship Id="rId4" Type="http://schemas.openxmlformats.org/officeDocument/2006/relationships/image" Target="../media/image16.tiff"/><Relationship Id="rId9" Type="http://schemas.openxmlformats.org/officeDocument/2006/relationships/image" Target="../media/image14.tiff"/><Relationship Id="rId1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9.tiff"/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12" Type="http://schemas.openxmlformats.org/officeDocument/2006/relationships/image" Target="../media/image15.tiff"/><Relationship Id="rId2" Type="http://schemas.openxmlformats.org/officeDocument/2006/relationships/image" Target="../media/image1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tiff"/><Relationship Id="rId11" Type="http://schemas.openxmlformats.org/officeDocument/2006/relationships/image" Target="../media/image14.tiff"/><Relationship Id="rId5" Type="http://schemas.openxmlformats.org/officeDocument/2006/relationships/image" Target="../media/image23.png"/><Relationship Id="rId15" Type="http://schemas.openxmlformats.org/officeDocument/2006/relationships/image" Target="../media/image11.tiff"/><Relationship Id="rId10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openxmlformats.org/officeDocument/2006/relationships/image" Target="../media/image19.tiff"/><Relationship Id="rId1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15.tiff"/><Relationship Id="rId3" Type="http://schemas.openxmlformats.org/officeDocument/2006/relationships/image" Target="../media/image13.png"/><Relationship Id="rId7" Type="http://schemas.openxmlformats.org/officeDocument/2006/relationships/image" Target="../media/image16.tiff"/><Relationship Id="rId12" Type="http://schemas.openxmlformats.org/officeDocument/2006/relationships/image" Target="../media/image14.tiff"/><Relationship Id="rId2" Type="http://schemas.openxmlformats.org/officeDocument/2006/relationships/image" Target="../media/image12.png"/><Relationship Id="rId16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tiff"/><Relationship Id="rId11" Type="http://schemas.openxmlformats.org/officeDocument/2006/relationships/image" Target="../media/image20.png"/><Relationship Id="rId5" Type="http://schemas.openxmlformats.org/officeDocument/2006/relationships/image" Target="../media/image23.png"/><Relationship Id="rId15" Type="http://schemas.openxmlformats.org/officeDocument/2006/relationships/image" Target="../media/image10.tiff"/><Relationship Id="rId10" Type="http://schemas.openxmlformats.org/officeDocument/2006/relationships/image" Target="../media/image19.tiff"/><Relationship Id="rId4" Type="http://schemas.openxmlformats.org/officeDocument/2006/relationships/image" Target="../media/image22.png"/><Relationship Id="rId9" Type="http://schemas.openxmlformats.org/officeDocument/2006/relationships/image" Target="../media/image18.tiff"/><Relationship Id="rId14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15.tiff"/><Relationship Id="rId3" Type="http://schemas.openxmlformats.org/officeDocument/2006/relationships/image" Target="../media/image13.png"/><Relationship Id="rId7" Type="http://schemas.openxmlformats.org/officeDocument/2006/relationships/image" Target="../media/image16.tiff"/><Relationship Id="rId12" Type="http://schemas.openxmlformats.org/officeDocument/2006/relationships/image" Target="../media/image14.tiff"/><Relationship Id="rId2" Type="http://schemas.openxmlformats.org/officeDocument/2006/relationships/image" Target="../media/image12.png"/><Relationship Id="rId16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tiff"/><Relationship Id="rId11" Type="http://schemas.openxmlformats.org/officeDocument/2006/relationships/image" Target="../media/image20.png"/><Relationship Id="rId5" Type="http://schemas.openxmlformats.org/officeDocument/2006/relationships/image" Target="../media/image23.png"/><Relationship Id="rId15" Type="http://schemas.openxmlformats.org/officeDocument/2006/relationships/image" Target="../media/image10.tiff"/><Relationship Id="rId10" Type="http://schemas.openxmlformats.org/officeDocument/2006/relationships/image" Target="../media/image19.tiff"/><Relationship Id="rId4" Type="http://schemas.openxmlformats.org/officeDocument/2006/relationships/image" Target="../media/image22.png"/><Relationship Id="rId9" Type="http://schemas.openxmlformats.org/officeDocument/2006/relationships/image" Target="../media/image18.tiff"/><Relationship Id="rId14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15.tiff"/><Relationship Id="rId3" Type="http://schemas.openxmlformats.org/officeDocument/2006/relationships/image" Target="../media/image13.png"/><Relationship Id="rId7" Type="http://schemas.openxmlformats.org/officeDocument/2006/relationships/image" Target="../media/image16.tiff"/><Relationship Id="rId12" Type="http://schemas.openxmlformats.org/officeDocument/2006/relationships/image" Target="../media/image14.tiff"/><Relationship Id="rId2" Type="http://schemas.openxmlformats.org/officeDocument/2006/relationships/image" Target="../media/image12.png"/><Relationship Id="rId16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tiff"/><Relationship Id="rId11" Type="http://schemas.openxmlformats.org/officeDocument/2006/relationships/image" Target="../media/image20.png"/><Relationship Id="rId5" Type="http://schemas.openxmlformats.org/officeDocument/2006/relationships/image" Target="../media/image23.png"/><Relationship Id="rId15" Type="http://schemas.openxmlformats.org/officeDocument/2006/relationships/image" Target="../media/image10.tiff"/><Relationship Id="rId10" Type="http://schemas.openxmlformats.org/officeDocument/2006/relationships/image" Target="../media/image19.tiff"/><Relationship Id="rId4" Type="http://schemas.openxmlformats.org/officeDocument/2006/relationships/image" Target="../media/image22.png"/><Relationship Id="rId9" Type="http://schemas.openxmlformats.org/officeDocument/2006/relationships/image" Target="../media/image18.tiff"/><Relationship Id="rId1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15.tiff"/><Relationship Id="rId3" Type="http://schemas.openxmlformats.org/officeDocument/2006/relationships/image" Target="../media/image13.png"/><Relationship Id="rId7" Type="http://schemas.openxmlformats.org/officeDocument/2006/relationships/image" Target="../media/image16.tiff"/><Relationship Id="rId12" Type="http://schemas.openxmlformats.org/officeDocument/2006/relationships/image" Target="../media/image14.tiff"/><Relationship Id="rId2" Type="http://schemas.openxmlformats.org/officeDocument/2006/relationships/image" Target="../media/image12.png"/><Relationship Id="rId16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tiff"/><Relationship Id="rId11" Type="http://schemas.openxmlformats.org/officeDocument/2006/relationships/image" Target="../media/image20.png"/><Relationship Id="rId5" Type="http://schemas.openxmlformats.org/officeDocument/2006/relationships/image" Target="../media/image23.png"/><Relationship Id="rId15" Type="http://schemas.openxmlformats.org/officeDocument/2006/relationships/image" Target="../media/image10.tiff"/><Relationship Id="rId10" Type="http://schemas.openxmlformats.org/officeDocument/2006/relationships/image" Target="../media/image19.tiff"/><Relationship Id="rId4" Type="http://schemas.openxmlformats.org/officeDocument/2006/relationships/image" Target="../media/image22.png"/><Relationship Id="rId9" Type="http://schemas.openxmlformats.org/officeDocument/2006/relationships/image" Target="../media/image18.tiff"/><Relationship Id="rId1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15.tiff"/><Relationship Id="rId3" Type="http://schemas.openxmlformats.org/officeDocument/2006/relationships/image" Target="../media/image13.png"/><Relationship Id="rId7" Type="http://schemas.openxmlformats.org/officeDocument/2006/relationships/image" Target="../media/image16.tiff"/><Relationship Id="rId12" Type="http://schemas.openxmlformats.org/officeDocument/2006/relationships/image" Target="../media/image14.tiff"/><Relationship Id="rId2" Type="http://schemas.openxmlformats.org/officeDocument/2006/relationships/image" Target="../media/image12.png"/><Relationship Id="rId16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tiff"/><Relationship Id="rId11" Type="http://schemas.openxmlformats.org/officeDocument/2006/relationships/image" Target="../media/image20.png"/><Relationship Id="rId5" Type="http://schemas.openxmlformats.org/officeDocument/2006/relationships/image" Target="../media/image23.png"/><Relationship Id="rId15" Type="http://schemas.openxmlformats.org/officeDocument/2006/relationships/image" Target="../media/image10.tiff"/><Relationship Id="rId10" Type="http://schemas.openxmlformats.org/officeDocument/2006/relationships/image" Target="../media/image19.tiff"/><Relationship Id="rId4" Type="http://schemas.openxmlformats.org/officeDocument/2006/relationships/image" Target="../media/image22.png"/><Relationship Id="rId9" Type="http://schemas.openxmlformats.org/officeDocument/2006/relationships/image" Target="../media/image18.tiff"/><Relationship Id="rId1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15.tiff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12" Type="http://schemas.openxmlformats.org/officeDocument/2006/relationships/image" Target="../media/image14.tiff"/><Relationship Id="rId2" Type="http://schemas.openxmlformats.org/officeDocument/2006/relationships/image" Target="../media/image12.png"/><Relationship Id="rId16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tiff"/><Relationship Id="rId11" Type="http://schemas.openxmlformats.org/officeDocument/2006/relationships/image" Target="../media/image19.tiff"/><Relationship Id="rId5" Type="http://schemas.openxmlformats.org/officeDocument/2006/relationships/image" Target="../media/image23.png"/><Relationship Id="rId15" Type="http://schemas.openxmlformats.org/officeDocument/2006/relationships/image" Target="../media/image10.tiff"/><Relationship Id="rId10" Type="http://schemas.openxmlformats.org/officeDocument/2006/relationships/image" Target="../media/image18.tiff"/><Relationship Id="rId4" Type="http://schemas.openxmlformats.org/officeDocument/2006/relationships/image" Target="../media/image22.png"/><Relationship Id="rId9" Type="http://schemas.openxmlformats.org/officeDocument/2006/relationships/image" Target="../media/image17.tiff"/><Relationship Id="rId14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owe/zlc/blob/master/process/ReleaseProcess.md#which-defects-are-deemed-critical-to-fix-in-lt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mainframeproject/foundation/tree/master/zowe_conformanc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www.openmainframeproject.org/projects/zowe/conformance/terms-and-conditions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www.openmainframeproject.org/projects/zowe/conformance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openmainframeproject.org/projects/zowe/conformance/participation-form-esign" TargetMode="External"/><Relationship Id="rId5" Type="http://schemas.openxmlformats.org/officeDocument/2006/relationships/hyperlink" Target="https://www.openmainframeproject.org/projects/zowe/conformance/test-evaluation-guide" TargetMode="External"/><Relationship Id="rId4" Type="http://schemas.openxmlformats.org/officeDocument/2006/relationships/hyperlink" Target="https://www.openmainframeproject.org/projects/zowe/conformance/terms-and-conditions" TargetMode="External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landscape.openmainframeproject.org/category=zowe-conformant&amp;format=card-mode&amp;grouping=category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mainframeproject.org/projects/zowe/conformanc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lack.openmainframeproject.org/" TargetMode="External"/><Relationship Id="rId4" Type="http://schemas.openxmlformats.org/officeDocument/2006/relationships/hyperlink" Target="https://www.openmainframeproject.org/projects/zowe/conformance/test-evaluation-guide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clipse.org/legal/epl-2.0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openmainframeproject.org/" TargetMode="External"/><Relationship Id="rId13" Type="http://schemas.openxmlformats.org/officeDocument/2006/relationships/image" Target="../media/image38.png"/><Relationship Id="rId3" Type="http://schemas.openxmlformats.org/officeDocument/2006/relationships/hyperlink" Target="http://lists.openmainframeproject.org/" TargetMode="External"/><Relationship Id="rId7" Type="http://schemas.openxmlformats.org/officeDocument/2006/relationships/hyperlink" Target="https://www.openmainframeproject.org/meetup-program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ack.openmainframeproject.org/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github.com/openmainframeproject/tsc" TargetMode="External"/><Relationship Id="rId10" Type="http://schemas.openxmlformats.org/officeDocument/2006/relationships/image" Target="../media/image35.png"/><Relationship Id="rId4" Type="http://schemas.openxmlformats.org/officeDocument/2006/relationships/hyperlink" Target="https://www.openmainframeproject.org/events" TargetMode="External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the-open-mainframe-projec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twitter.com/OpenMFProject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hyperlink" Target="https://www.openmainframeproject.org/projects" TargetMode="External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l.openmainframeproject.or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tif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DBC6A-C2FD-F444-B007-B36EE7FF43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Gill Sans SemiBold" panose="020B0502020104020203" pitchFamily="34" charset="-79"/>
                <a:cs typeface="Gill Sans SemiBold" panose="020B0502020104020203" pitchFamily="34" charset="-79"/>
              </a:rPr>
              <a:t>Zowe</a:t>
            </a:r>
            <a:r>
              <a:rPr lang="en-US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 Overview</a:t>
            </a:r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i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2A594-10EC-46FB-9BFF-68063FACBDEA}"/>
              </a:ext>
            </a:extLst>
          </p:cNvPr>
          <p:cNvSpPr txBox="1"/>
          <p:nvPr/>
        </p:nvSpPr>
        <p:spPr>
          <a:xfrm>
            <a:off x="51893" y="4757221"/>
            <a:ext cx="10427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100" kern="1200" dirty="0">
                <a:solidFill>
                  <a:prstClr val="white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rPr>
              <a:t>Zowe™, the Zowe™ logo, and the Open Mainframe Project™ are trademarks of The Linux® Foundation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>
                    <a:latin typeface="Gill Sans Light" panose="020B0302020104020203" pitchFamily="34" charset="-79"/>
                  </a:endParaRPr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1151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>
                    <a:latin typeface="Gill Sans Light" panose="020B0302020104020203" pitchFamily="34" charset="-79"/>
                  </a:endParaRPr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(Incubation*)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*Incubation sub-projects are research and prototypes not ready for general consumption</a:t>
            </a:r>
          </a:p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**Extensibility of </a:t>
            </a:r>
            <a:r>
              <a:rPr lang="en-US" sz="525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Explorer is in development</a:t>
            </a:r>
            <a:endParaRPr lang="en-US" sz="825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5368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>
                    <a:latin typeface="Gill Sans Light" panose="020B0302020104020203" pitchFamily="34" charset="-79"/>
                  </a:endParaRPr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CLI  </a:t>
            </a:r>
            <a:b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3" y="1506392"/>
            <a:ext cx="1665841" cy="776805"/>
            <a:chOff x="1947109" y="3173074"/>
            <a:chExt cx="2149906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48885" y="3373637"/>
              <a:ext cx="419167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32094" y="3550718"/>
              <a:ext cx="43600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76042" y="3981943"/>
              <a:ext cx="38935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56294" y="3192598"/>
              <a:ext cx="498996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802901" y="3552729"/>
              <a:ext cx="507545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708303" y="3593311"/>
              <a:ext cx="545422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(Incubation*)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*Incubation sub-projects are research and prototypes not ready for general consumption</a:t>
            </a:r>
          </a:p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**Extensibility of </a:t>
            </a:r>
            <a:r>
              <a:rPr lang="en-US" sz="525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Explorer is in development</a:t>
            </a:r>
            <a:endParaRPr lang="en-US" sz="825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06366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>
                    <a:latin typeface="Gill Sans Light" panose="020B0302020104020203" pitchFamily="34" charset="-79"/>
                  </a:endParaRPr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CLI  </a:t>
            </a:r>
            <a:b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3" y="1506392"/>
            <a:ext cx="1665841" cy="776805"/>
            <a:chOff x="1947109" y="3173074"/>
            <a:chExt cx="2149906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48885" y="3373637"/>
              <a:ext cx="419167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32094" y="3550718"/>
              <a:ext cx="43600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76042" y="3981943"/>
              <a:ext cx="38935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56294" y="3192598"/>
              <a:ext cx="498996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802901" y="3552729"/>
              <a:ext cx="507545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708303" y="3593311"/>
              <a:ext cx="545422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4627320" y="1024992"/>
            <a:ext cx="2144935" cy="1529937"/>
            <a:chOff x="4043495" y="1243505"/>
            <a:chExt cx="2859914" cy="2039916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Explorer</a:t>
              </a:r>
            </a:p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Editor Extension</a:t>
              </a:r>
            </a:p>
          </p:txBody>
        </p:sp>
        <p:sp>
          <p:nvSpPr>
            <p:cNvPr id="360" name="Freeform 138">
              <a:extLst>
                <a:ext uri="{FF2B5EF4-FFF2-40B4-BE49-F238E27FC236}">
                  <a16:creationId xmlns:a16="http://schemas.microsoft.com/office/drawing/2014/main" id="{22B55213-1FCD-794F-BD0E-A94C05E590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5" cy="214259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F2ACB34-882C-2243-BE73-9EB2E4708477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111949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5961702" y="26364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(Incubation*)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*Incubation sub-projects are research and prototypes not ready for general consumption</a:t>
            </a:r>
          </a:p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**Extensibility of </a:t>
            </a:r>
            <a:r>
              <a:rPr lang="en-US" sz="525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Explorer is in development</a:t>
            </a:r>
            <a:endParaRPr lang="en-US" sz="825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5" name="Picture 154" descr="A close up of a logo&#10;&#10;Description automatically generated">
            <a:extLst>
              <a:ext uri="{FF2B5EF4-FFF2-40B4-BE49-F238E27FC236}">
                <a16:creationId xmlns:a16="http://schemas.microsoft.com/office/drawing/2014/main" id="{F94DCE7A-0327-A04A-93A6-DE8EFA9D4F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43658" y="1810365"/>
            <a:ext cx="561163" cy="56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01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>
                    <a:latin typeface="Gill Sans Light" panose="020B0302020104020203" pitchFamily="34" charset="-79"/>
                  </a:endParaRPr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sp>
        <p:nvSpPr>
          <p:cNvPr id="240" name="Arrow: Down 151">
            <a:extLst>
              <a:ext uri="{FF2B5EF4-FFF2-40B4-BE49-F238E27FC236}">
                <a16:creationId xmlns:a16="http://schemas.microsoft.com/office/drawing/2014/main" id="{2B191BC7-A035-834A-9133-231E3DAC5E3A}"/>
              </a:ext>
            </a:extLst>
          </p:cNvPr>
          <p:cNvSpPr/>
          <p:nvPr/>
        </p:nvSpPr>
        <p:spPr>
          <a:xfrm rot="10800000">
            <a:off x="1163615" y="2615206"/>
            <a:ext cx="573393" cy="1299398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AB0A5BC4-9293-D24B-8DEE-9023A4848A2B}"/>
              </a:ext>
            </a:extLst>
          </p:cNvPr>
          <p:cNvSpPr txBox="1"/>
          <p:nvPr/>
        </p:nvSpPr>
        <p:spPr>
          <a:xfrm>
            <a:off x="516001" y="848904"/>
            <a:ext cx="1671018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App Framework</a:t>
            </a:r>
            <a:b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Browser GUI</a:t>
            </a: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708018" y="1511525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CLI  </a:t>
            </a:r>
            <a:b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3" y="1506392"/>
            <a:ext cx="1665841" cy="776805"/>
            <a:chOff x="1947109" y="3173074"/>
            <a:chExt cx="2149906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48885" y="3373637"/>
              <a:ext cx="419167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32094" y="3550718"/>
              <a:ext cx="43600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76042" y="3981943"/>
              <a:ext cx="38935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56294" y="3192598"/>
              <a:ext cx="498996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802901" y="3552729"/>
              <a:ext cx="507545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708303" y="3593311"/>
              <a:ext cx="545422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4627323" y="1024992"/>
            <a:ext cx="2144936" cy="1529937"/>
            <a:chOff x="4043495" y="1243505"/>
            <a:chExt cx="2859914" cy="2039916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Explorer</a:t>
              </a:r>
            </a:p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4097522" y="2262210"/>
              <a:ext cx="204616" cy="986000"/>
              <a:chOff x="4097522" y="2262210"/>
              <a:chExt cx="204616" cy="986000"/>
            </a:xfrm>
          </p:grpSpPr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62" name="Freeform 138">
                <a:extLst>
                  <a:ext uri="{FF2B5EF4-FFF2-40B4-BE49-F238E27FC236}">
                    <a16:creationId xmlns:a16="http://schemas.microsoft.com/office/drawing/2014/main" id="{D179AB45-9F97-E645-A05C-906015BF4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</p:grp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F2ACB34-882C-2243-BE73-9EB2E4708477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111949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5961702" y="26364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(Incubation*)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*Incubation sub-projects are research and prototypes not ready for general consumption</a:t>
            </a:r>
          </a:p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**Extensibility of </a:t>
            </a:r>
            <a:r>
              <a:rPr lang="en-US" sz="525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Explorer is in development</a:t>
            </a:r>
            <a:endParaRPr lang="en-US" sz="825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5" name="Picture 154" descr="A close up of a logo&#10;&#10;Description automatically generated">
            <a:extLst>
              <a:ext uri="{FF2B5EF4-FFF2-40B4-BE49-F238E27FC236}">
                <a16:creationId xmlns:a16="http://schemas.microsoft.com/office/drawing/2014/main" id="{5D3B9388-CEB5-E044-9136-CC9DB0C4AC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43658" y="1810365"/>
            <a:ext cx="561163" cy="56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56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>
                    <a:latin typeface="Gill Sans Light" panose="020B0302020104020203" pitchFamily="34" charset="-79"/>
                  </a:endParaRPr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sp>
        <p:nvSpPr>
          <p:cNvPr id="240" name="Arrow: Down 151">
            <a:extLst>
              <a:ext uri="{FF2B5EF4-FFF2-40B4-BE49-F238E27FC236}">
                <a16:creationId xmlns:a16="http://schemas.microsoft.com/office/drawing/2014/main" id="{2B191BC7-A035-834A-9133-231E3DAC5E3A}"/>
              </a:ext>
            </a:extLst>
          </p:cNvPr>
          <p:cNvSpPr/>
          <p:nvPr/>
        </p:nvSpPr>
        <p:spPr>
          <a:xfrm rot="10800000">
            <a:off x="1163615" y="2615206"/>
            <a:ext cx="573393" cy="1299398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708018" y="1511525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0AAAB713-3276-D642-B03B-48241A8CB3FC}"/>
              </a:ext>
            </a:extLst>
          </p:cNvPr>
          <p:cNvSpPr txBox="1"/>
          <p:nvPr/>
        </p:nvSpPr>
        <p:spPr>
          <a:xfrm>
            <a:off x="2325884" y="1071113"/>
            <a:ext cx="1671018" cy="44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Mobile App</a:t>
            </a:r>
            <a:br>
              <a: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(Incubation*)</a:t>
            </a:r>
            <a:endParaRPr lang="en-US" sz="1224" dirty="0">
              <a:solidFill>
                <a:schemeClr val="bg2">
                  <a:lumMod val="50000"/>
                </a:schemeClr>
              </a:solidFill>
              <a:latin typeface="Gill Sans Light" panose="020B0302020104020203" pitchFamily="34" charset="-79"/>
              <a:ea typeface="IBM Plex Sans Medium" charset="0"/>
              <a:cs typeface="Gill Sans Light" panose="020B0302020104020203" pitchFamily="34" charset="-79"/>
            </a:endParaRPr>
          </a:p>
        </p:txBody>
      </p:sp>
      <p:pic>
        <p:nvPicPr>
          <p:cNvPr id="286" name="Picture 285">
            <a:extLst>
              <a:ext uri="{FF2B5EF4-FFF2-40B4-BE49-F238E27FC236}">
                <a16:creationId xmlns:a16="http://schemas.microsoft.com/office/drawing/2014/main" id="{B4E3E431-0457-2846-89CD-F8F3088951B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432" y="1606056"/>
            <a:ext cx="1307908" cy="871721"/>
          </a:xfrm>
          <a:prstGeom prst="rect">
            <a:avLst/>
          </a:prstGeom>
        </p:spPr>
      </p:pic>
      <p:sp>
        <p:nvSpPr>
          <p:cNvPr id="293" name="Arrow: Down 151">
            <a:extLst>
              <a:ext uri="{FF2B5EF4-FFF2-40B4-BE49-F238E27FC236}">
                <a16:creationId xmlns:a16="http://schemas.microsoft.com/office/drawing/2014/main" id="{5A028D1A-021B-BB4E-9E30-3C554A301A18}"/>
              </a:ext>
            </a:extLst>
          </p:cNvPr>
          <p:cNvSpPr/>
          <p:nvPr/>
        </p:nvSpPr>
        <p:spPr>
          <a:xfrm rot="10800000">
            <a:off x="2604518" y="2568464"/>
            <a:ext cx="573393" cy="1299396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CLI  </a:t>
            </a:r>
            <a:b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3" y="1506392"/>
            <a:ext cx="1665841" cy="776805"/>
            <a:chOff x="1947109" y="3173074"/>
            <a:chExt cx="2149906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48885" y="3373637"/>
              <a:ext cx="419167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32094" y="3550718"/>
              <a:ext cx="43600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76042" y="3981943"/>
              <a:ext cx="38935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56294" y="3192598"/>
              <a:ext cx="498996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802901" y="3552729"/>
              <a:ext cx="507545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708303" y="3593311"/>
              <a:ext cx="545422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4627322" y="1024992"/>
            <a:ext cx="2144936" cy="1529937"/>
            <a:chOff x="4043495" y="1243505"/>
            <a:chExt cx="2859914" cy="2039916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Explorer</a:t>
              </a:r>
            </a:p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4097522" y="2262210"/>
              <a:ext cx="204616" cy="587456"/>
              <a:chOff x="4097522" y="2262210"/>
              <a:chExt cx="204616" cy="587456"/>
            </a:xfrm>
          </p:grpSpPr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</p:grp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702614A-0252-1F4B-981C-1A95F1D8FF52}"/>
              </a:ext>
            </a:extLst>
          </p:cNvPr>
          <p:cNvCxnSpPr>
            <a:cxnSpLocks/>
          </p:cNvCxnSpPr>
          <p:nvPr/>
        </p:nvCxnSpPr>
        <p:spPr>
          <a:xfrm flipH="1" flipV="1">
            <a:off x="2308171" y="107453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F2ACB34-882C-2243-BE73-9EB2E4708477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111949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5961702" y="26364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(Incubation*)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*Incubation sub-projects are research and prototypes not ready for general consumption</a:t>
            </a:r>
          </a:p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**Extensibility of </a:t>
            </a:r>
            <a:r>
              <a:rPr lang="en-US" sz="525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Explorer is in development</a:t>
            </a:r>
            <a:endParaRPr lang="en-US" sz="825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A6C7DE5-A57B-BB41-BD5A-4C7EA70BB318}"/>
              </a:ext>
            </a:extLst>
          </p:cNvPr>
          <p:cNvSpPr txBox="1"/>
          <p:nvPr/>
        </p:nvSpPr>
        <p:spPr>
          <a:xfrm>
            <a:off x="516001" y="848904"/>
            <a:ext cx="1671018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App Framework</a:t>
            </a:r>
            <a:b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Browser GUI</a:t>
            </a:r>
          </a:p>
        </p:txBody>
      </p:sp>
    </p:spTree>
    <p:extLst>
      <p:ext uri="{BB962C8B-B14F-4D97-AF65-F5344CB8AC3E}">
        <p14:creationId xmlns:p14="http://schemas.microsoft.com/office/powerpoint/2010/main" val="3828865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>
                    <a:latin typeface="Gill Sans Light" panose="020B0302020104020203" pitchFamily="34" charset="-79"/>
                  </a:endParaRPr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sp>
        <p:nvSpPr>
          <p:cNvPr id="240" name="Arrow: Down 151">
            <a:extLst>
              <a:ext uri="{FF2B5EF4-FFF2-40B4-BE49-F238E27FC236}">
                <a16:creationId xmlns:a16="http://schemas.microsoft.com/office/drawing/2014/main" id="{2B191BC7-A035-834A-9133-231E3DAC5E3A}"/>
              </a:ext>
            </a:extLst>
          </p:cNvPr>
          <p:cNvSpPr/>
          <p:nvPr/>
        </p:nvSpPr>
        <p:spPr>
          <a:xfrm rot="10800000">
            <a:off x="1163615" y="2615206"/>
            <a:ext cx="573393" cy="1299398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708018" y="1511525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0AAAB713-3276-D642-B03B-48241A8CB3FC}"/>
              </a:ext>
            </a:extLst>
          </p:cNvPr>
          <p:cNvSpPr txBox="1"/>
          <p:nvPr/>
        </p:nvSpPr>
        <p:spPr>
          <a:xfrm>
            <a:off x="2325884" y="1071113"/>
            <a:ext cx="1671018" cy="44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Mobile App</a:t>
            </a:r>
            <a:br>
              <a: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(Incubation*)</a:t>
            </a:r>
            <a:endParaRPr lang="en-US" sz="1224" dirty="0">
              <a:solidFill>
                <a:schemeClr val="bg2">
                  <a:lumMod val="50000"/>
                </a:schemeClr>
              </a:solidFill>
              <a:latin typeface="Gill Sans Light" panose="020B0302020104020203" pitchFamily="34" charset="-79"/>
              <a:ea typeface="IBM Plex Sans Medium" charset="0"/>
              <a:cs typeface="Gill Sans Light" panose="020B0302020104020203" pitchFamily="34" charset="-79"/>
            </a:endParaRPr>
          </a:p>
        </p:txBody>
      </p:sp>
      <p:pic>
        <p:nvPicPr>
          <p:cNvPr id="286" name="Picture 285">
            <a:extLst>
              <a:ext uri="{FF2B5EF4-FFF2-40B4-BE49-F238E27FC236}">
                <a16:creationId xmlns:a16="http://schemas.microsoft.com/office/drawing/2014/main" id="{B4E3E431-0457-2846-89CD-F8F3088951B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432" y="1606056"/>
            <a:ext cx="1307908" cy="871721"/>
          </a:xfrm>
          <a:prstGeom prst="rect">
            <a:avLst/>
          </a:prstGeom>
        </p:spPr>
      </p:pic>
      <p:sp>
        <p:nvSpPr>
          <p:cNvPr id="293" name="Arrow: Down 151">
            <a:extLst>
              <a:ext uri="{FF2B5EF4-FFF2-40B4-BE49-F238E27FC236}">
                <a16:creationId xmlns:a16="http://schemas.microsoft.com/office/drawing/2014/main" id="{5A028D1A-021B-BB4E-9E30-3C554A301A18}"/>
              </a:ext>
            </a:extLst>
          </p:cNvPr>
          <p:cNvSpPr/>
          <p:nvPr/>
        </p:nvSpPr>
        <p:spPr>
          <a:xfrm rot="10800000">
            <a:off x="2604518" y="2568464"/>
            <a:ext cx="573393" cy="1299396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CLI  </a:t>
            </a:r>
            <a:b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3" y="1506392"/>
            <a:ext cx="1665841" cy="776805"/>
            <a:chOff x="1947109" y="3173074"/>
            <a:chExt cx="2149906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48885" y="3373637"/>
              <a:ext cx="419167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32094" y="3550718"/>
              <a:ext cx="43600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76042" y="3981943"/>
              <a:ext cx="38935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56294" y="3192598"/>
              <a:ext cx="498996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802901" y="3552729"/>
              <a:ext cx="507545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708303" y="3593311"/>
              <a:ext cx="545422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4319409" y="1024992"/>
            <a:ext cx="2452849" cy="1529937"/>
            <a:chOff x="3632944" y="1243505"/>
            <a:chExt cx="3270465" cy="2039916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Explorer</a:t>
              </a:r>
            </a:p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3632944" y="1935191"/>
              <a:ext cx="938353" cy="1313019"/>
              <a:chOff x="3632944" y="1935191"/>
              <a:chExt cx="938353" cy="1313019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C1CA2F6-37B7-FE46-A906-897DA69398CA}"/>
                  </a:ext>
                </a:extLst>
              </p:cNvPr>
              <p:cNvSpPr txBox="1"/>
              <p:nvPr/>
            </p:nvSpPr>
            <p:spPr>
              <a:xfrm>
                <a:off x="3632944" y="1935191"/>
                <a:ext cx="938353" cy="26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>
                    <a:latin typeface="Gill Sans Light" panose="020B0302020104020203" pitchFamily="34" charset="-79"/>
                    <a:ea typeface="IBM Plex Sans Medium" charset="0"/>
                    <a:cs typeface="Gill Sans Light" panose="020B0302020104020203" pitchFamily="34" charset="-79"/>
                  </a:rPr>
                  <a:t>Extensions**</a:t>
                </a:r>
                <a:endPara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0A5606A7-2DBE-AF4B-ACD6-B9E435809F54}"/>
                  </a:ext>
                </a:extLst>
              </p:cNvPr>
              <p:cNvSpPr/>
              <p:nvPr/>
            </p:nvSpPr>
            <p:spPr>
              <a:xfrm>
                <a:off x="4014282" y="2194681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928D512A-26DA-5848-9470-8EA8F637150D}"/>
                  </a:ext>
                </a:extLst>
              </p:cNvPr>
              <p:cNvSpPr/>
              <p:nvPr/>
            </p:nvSpPr>
            <p:spPr>
              <a:xfrm>
                <a:off x="4017698" y="257626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62" name="Freeform 138">
                <a:extLst>
                  <a:ext uri="{FF2B5EF4-FFF2-40B4-BE49-F238E27FC236}">
                    <a16:creationId xmlns:a16="http://schemas.microsoft.com/office/drawing/2014/main" id="{D179AB45-9F97-E645-A05C-906015BF4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4C5A515-1674-BA44-BFB4-86AF60B39502}"/>
              </a:ext>
            </a:extLst>
          </p:cNvPr>
          <p:cNvGrpSpPr/>
          <p:nvPr/>
        </p:nvGrpSpPr>
        <p:grpSpPr>
          <a:xfrm>
            <a:off x="174449" y="1467471"/>
            <a:ext cx="347323" cy="724669"/>
            <a:chOff x="3958559" y="1942587"/>
            <a:chExt cx="463097" cy="966225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F699AE83-D405-A648-9909-48F0EEBC3E3C}"/>
                </a:ext>
              </a:extLst>
            </p:cNvPr>
            <p:cNvSpPr txBox="1"/>
            <p:nvPr/>
          </p:nvSpPr>
          <p:spPr>
            <a:xfrm>
              <a:off x="3958559" y="1942587"/>
              <a:ext cx="463097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Apps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F2F920C1-A401-4E49-B097-AFA28CA6074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969E9449-AC46-E04C-921F-1C7E9DD5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250546C-B6BA-4142-9840-E5B8847A685A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6720AAE2-A8E5-C748-B069-F630C81DA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702614A-0252-1F4B-981C-1A95F1D8FF52}"/>
              </a:ext>
            </a:extLst>
          </p:cNvPr>
          <p:cNvCxnSpPr>
            <a:cxnSpLocks/>
          </p:cNvCxnSpPr>
          <p:nvPr/>
        </p:nvCxnSpPr>
        <p:spPr>
          <a:xfrm flipH="1" flipV="1">
            <a:off x="2308171" y="107453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CEB7222-1275-694E-85FE-F7A2BD936A36}"/>
              </a:ext>
            </a:extLst>
          </p:cNvPr>
          <p:cNvGrpSpPr/>
          <p:nvPr/>
        </p:nvGrpSpPr>
        <p:grpSpPr>
          <a:xfrm>
            <a:off x="8545656" y="1512929"/>
            <a:ext cx="483786" cy="717282"/>
            <a:chOff x="3815456" y="1952436"/>
            <a:chExt cx="645047" cy="956376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4F6A5457-59FC-134C-814A-B8F734B4881B}"/>
                </a:ext>
              </a:extLst>
            </p:cNvPr>
            <p:cNvSpPr txBox="1"/>
            <p:nvPr/>
          </p:nvSpPr>
          <p:spPr>
            <a:xfrm>
              <a:off x="3815456" y="1952436"/>
              <a:ext cx="645047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Plugins</a:t>
              </a: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2F554B2-3443-7B4D-A560-00F0B53EC08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77" name="Freeform 138">
              <a:extLst>
                <a:ext uri="{FF2B5EF4-FFF2-40B4-BE49-F238E27FC236}">
                  <a16:creationId xmlns:a16="http://schemas.microsoft.com/office/drawing/2014/main" id="{B254205A-F730-254B-BC36-C64912215F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6905ACB5-BFB4-2D44-ABFB-E6CCADFBF182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79" name="Freeform 138">
              <a:extLst>
                <a:ext uri="{FF2B5EF4-FFF2-40B4-BE49-F238E27FC236}">
                  <a16:creationId xmlns:a16="http://schemas.microsoft.com/office/drawing/2014/main" id="{155E71FF-A352-014A-BEFA-DFA10B7C10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F2ACB34-882C-2243-BE73-9EB2E4708477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111949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5961702" y="26364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(Incubation*)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07F52D3B-2F79-394F-9878-DE27A89A454C}"/>
              </a:ext>
            </a:extLst>
          </p:cNvPr>
          <p:cNvGrpSpPr/>
          <p:nvPr/>
        </p:nvGrpSpPr>
        <p:grpSpPr>
          <a:xfrm>
            <a:off x="4579707" y="2704632"/>
            <a:ext cx="597548" cy="979295"/>
            <a:chOff x="3693671" y="1942483"/>
            <a:chExt cx="796731" cy="1305727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71D05FB5-493E-554D-90E5-A61D7105F9A4}"/>
                </a:ext>
              </a:extLst>
            </p:cNvPr>
            <p:cNvSpPr txBox="1"/>
            <p:nvPr/>
          </p:nvSpPr>
          <p:spPr>
            <a:xfrm>
              <a:off x="3693671" y="1942483"/>
              <a:ext cx="796731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Packages</a:t>
              </a: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B68A1FB7-CC0C-BC4D-9F1A-BDB84A1367CA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4" name="Freeform 138">
              <a:extLst>
                <a:ext uri="{FF2B5EF4-FFF2-40B4-BE49-F238E27FC236}">
                  <a16:creationId xmlns:a16="http://schemas.microsoft.com/office/drawing/2014/main" id="{4319FDEC-2ECB-A544-9B44-CFE2C1863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C9152A35-A4EF-D24D-8F75-4BB746DE5247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6" name="Freeform 138">
              <a:extLst>
                <a:ext uri="{FF2B5EF4-FFF2-40B4-BE49-F238E27FC236}">
                  <a16:creationId xmlns:a16="http://schemas.microsoft.com/office/drawing/2014/main" id="{43202F9E-C70C-024D-A76B-BDF60178D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98" name="Freeform 138">
              <a:extLst>
                <a:ext uri="{FF2B5EF4-FFF2-40B4-BE49-F238E27FC236}">
                  <a16:creationId xmlns:a16="http://schemas.microsoft.com/office/drawing/2014/main" id="{6D857996-2DBC-5745-98B2-5D455419E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*Incubation sub-projects are research and prototypes not ready for general consumption</a:t>
            </a:r>
          </a:p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**Extensibility of </a:t>
            </a:r>
            <a:r>
              <a:rPr lang="en-US" sz="525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Explorer is in development</a:t>
            </a:r>
            <a:endParaRPr lang="en-US" sz="825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F110618-D533-2B48-953A-CB8D4EA8D9BB}"/>
              </a:ext>
            </a:extLst>
          </p:cNvPr>
          <p:cNvSpPr txBox="1"/>
          <p:nvPr/>
        </p:nvSpPr>
        <p:spPr>
          <a:xfrm>
            <a:off x="516001" y="848904"/>
            <a:ext cx="1671018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App Framework</a:t>
            </a:r>
            <a:b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Browser GUI</a:t>
            </a:r>
          </a:p>
        </p:txBody>
      </p:sp>
    </p:spTree>
    <p:extLst>
      <p:ext uri="{BB962C8B-B14F-4D97-AF65-F5344CB8AC3E}">
        <p14:creationId xmlns:p14="http://schemas.microsoft.com/office/powerpoint/2010/main" val="34516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>
                    <a:latin typeface="Gill Sans Light" panose="020B0302020104020203" pitchFamily="34" charset="-79"/>
                  </a:endParaRPr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sp>
        <p:nvSpPr>
          <p:cNvPr id="240" name="Arrow: Down 151">
            <a:extLst>
              <a:ext uri="{FF2B5EF4-FFF2-40B4-BE49-F238E27FC236}">
                <a16:creationId xmlns:a16="http://schemas.microsoft.com/office/drawing/2014/main" id="{2B191BC7-A035-834A-9133-231E3DAC5E3A}"/>
              </a:ext>
            </a:extLst>
          </p:cNvPr>
          <p:cNvSpPr/>
          <p:nvPr/>
        </p:nvSpPr>
        <p:spPr>
          <a:xfrm rot="10800000">
            <a:off x="1163615" y="2615206"/>
            <a:ext cx="573393" cy="1299398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708018" y="1511525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0AAAB713-3276-D642-B03B-48241A8CB3FC}"/>
              </a:ext>
            </a:extLst>
          </p:cNvPr>
          <p:cNvSpPr txBox="1"/>
          <p:nvPr/>
        </p:nvSpPr>
        <p:spPr>
          <a:xfrm>
            <a:off x="2325884" y="1071113"/>
            <a:ext cx="1671018" cy="44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Mobile App</a:t>
            </a:r>
            <a:br>
              <a: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(Incubation*)</a:t>
            </a:r>
            <a:endParaRPr lang="en-US" sz="1224" dirty="0">
              <a:solidFill>
                <a:schemeClr val="bg2">
                  <a:lumMod val="50000"/>
                </a:schemeClr>
              </a:solidFill>
              <a:latin typeface="Gill Sans Light" panose="020B0302020104020203" pitchFamily="34" charset="-79"/>
              <a:ea typeface="IBM Plex Sans Medium" charset="0"/>
              <a:cs typeface="Gill Sans Light" panose="020B0302020104020203" pitchFamily="34" charset="-79"/>
            </a:endParaRPr>
          </a:p>
        </p:txBody>
      </p:sp>
      <p:pic>
        <p:nvPicPr>
          <p:cNvPr id="286" name="Picture 285">
            <a:extLst>
              <a:ext uri="{FF2B5EF4-FFF2-40B4-BE49-F238E27FC236}">
                <a16:creationId xmlns:a16="http://schemas.microsoft.com/office/drawing/2014/main" id="{B4E3E431-0457-2846-89CD-F8F3088951B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432" y="1606056"/>
            <a:ext cx="1307908" cy="871721"/>
          </a:xfrm>
          <a:prstGeom prst="rect">
            <a:avLst/>
          </a:prstGeom>
        </p:spPr>
      </p:pic>
      <p:sp>
        <p:nvSpPr>
          <p:cNvPr id="293" name="Arrow: Down 151">
            <a:extLst>
              <a:ext uri="{FF2B5EF4-FFF2-40B4-BE49-F238E27FC236}">
                <a16:creationId xmlns:a16="http://schemas.microsoft.com/office/drawing/2014/main" id="{5A028D1A-021B-BB4E-9E30-3C554A301A18}"/>
              </a:ext>
            </a:extLst>
          </p:cNvPr>
          <p:cNvSpPr/>
          <p:nvPr/>
        </p:nvSpPr>
        <p:spPr>
          <a:xfrm rot="10800000">
            <a:off x="2604518" y="2568464"/>
            <a:ext cx="573393" cy="1299396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CLI  </a:t>
            </a:r>
            <a:b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3" y="1506392"/>
            <a:ext cx="1665841" cy="776805"/>
            <a:chOff x="1947109" y="3173074"/>
            <a:chExt cx="2149906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48885" y="3373637"/>
              <a:ext cx="419167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32094" y="3550718"/>
              <a:ext cx="43600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76042" y="3981943"/>
              <a:ext cx="38935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56294" y="3192598"/>
              <a:ext cx="498996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802901" y="3552729"/>
              <a:ext cx="507545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708303" y="3593311"/>
              <a:ext cx="545422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4319409" y="1024992"/>
            <a:ext cx="2452849" cy="1529937"/>
            <a:chOff x="3632944" y="1243505"/>
            <a:chExt cx="3270465" cy="2039916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Explorer</a:t>
              </a:r>
            </a:p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3632944" y="1935191"/>
              <a:ext cx="938353" cy="1313019"/>
              <a:chOff x="3632944" y="1935191"/>
              <a:chExt cx="938353" cy="1313019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C1CA2F6-37B7-FE46-A906-897DA69398CA}"/>
                  </a:ext>
                </a:extLst>
              </p:cNvPr>
              <p:cNvSpPr txBox="1"/>
              <p:nvPr/>
            </p:nvSpPr>
            <p:spPr>
              <a:xfrm>
                <a:off x="3632944" y="1935191"/>
                <a:ext cx="938353" cy="26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>
                    <a:latin typeface="Gill Sans Light" panose="020B0302020104020203" pitchFamily="34" charset="-79"/>
                    <a:ea typeface="IBM Plex Sans Medium" charset="0"/>
                    <a:cs typeface="Gill Sans Light" panose="020B0302020104020203" pitchFamily="34" charset="-79"/>
                  </a:rPr>
                  <a:t>Extensions**</a:t>
                </a:r>
                <a:endPara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0A5606A7-2DBE-AF4B-ACD6-B9E435809F54}"/>
                  </a:ext>
                </a:extLst>
              </p:cNvPr>
              <p:cNvSpPr/>
              <p:nvPr/>
            </p:nvSpPr>
            <p:spPr>
              <a:xfrm>
                <a:off x="4014282" y="2194681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928D512A-26DA-5848-9470-8EA8F637150D}"/>
                  </a:ext>
                </a:extLst>
              </p:cNvPr>
              <p:cNvSpPr/>
              <p:nvPr/>
            </p:nvSpPr>
            <p:spPr>
              <a:xfrm>
                <a:off x="4017698" y="257626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62" name="Freeform 138">
                <a:extLst>
                  <a:ext uri="{FF2B5EF4-FFF2-40B4-BE49-F238E27FC236}">
                    <a16:creationId xmlns:a16="http://schemas.microsoft.com/office/drawing/2014/main" id="{D179AB45-9F97-E645-A05C-906015BF4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4C5A515-1674-BA44-BFB4-86AF60B39502}"/>
              </a:ext>
            </a:extLst>
          </p:cNvPr>
          <p:cNvGrpSpPr/>
          <p:nvPr/>
        </p:nvGrpSpPr>
        <p:grpSpPr>
          <a:xfrm>
            <a:off x="174449" y="1467471"/>
            <a:ext cx="347323" cy="724669"/>
            <a:chOff x="3958559" y="1942587"/>
            <a:chExt cx="463097" cy="966225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F699AE83-D405-A648-9909-48F0EEBC3E3C}"/>
                </a:ext>
              </a:extLst>
            </p:cNvPr>
            <p:cNvSpPr txBox="1"/>
            <p:nvPr/>
          </p:nvSpPr>
          <p:spPr>
            <a:xfrm>
              <a:off x="3958559" y="1942587"/>
              <a:ext cx="463097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Apps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F2F920C1-A401-4E49-B097-AFA28CA6074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969E9449-AC46-E04C-921F-1C7E9DD5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250546C-B6BA-4142-9840-E5B8847A685A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6720AAE2-A8E5-C748-B069-F630C81DA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702614A-0252-1F4B-981C-1A95F1D8FF52}"/>
              </a:ext>
            </a:extLst>
          </p:cNvPr>
          <p:cNvCxnSpPr>
            <a:cxnSpLocks/>
          </p:cNvCxnSpPr>
          <p:nvPr/>
        </p:nvCxnSpPr>
        <p:spPr>
          <a:xfrm flipH="1" flipV="1">
            <a:off x="2308171" y="107453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CEB7222-1275-694E-85FE-F7A2BD936A36}"/>
              </a:ext>
            </a:extLst>
          </p:cNvPr>
          <p:cNvGrpSpPr/>
          <p:nvPr/>
        </p:nvGrpSpPr>
        <p:grpSpPr>
          <a:xfrm>
            <a:off x="8545656" y="1512929"/>
            <a:ext cx="483786" cy="717282"/>
            <a:chOff x="3815456" y="1952436"/>
            <a:chExt cx="645047" cy="956376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4F6A5457-59FC-134C-814A-B8F734B4881B}"/>
                </a:ext>
              </a:extLst>
            </p:cNvPr>
            <p:cNvSpPr txBox="1"/>
            <p:nvPr/>
          </p:nvSpPr>
          <p:spPr>
            <a:xfrm>
              <a:off x="3815456" y="1952436"/>
              <a:ext cx="645047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Plugins</a:t>
              </a: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2F554B2-3443-7B4D-A560-00F0B53EC08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77" name="Freeform 138">
              <a:extLst>
                <a:ext uri="{FF2B5EF4-FFF2-40B4-BE49-F238E27FC236}">
                  <a16:creationId xmlns:a16="http://schemas.microsoft.com/office/drawing/2014/main" id="{B254205A-F730-254B-BC36-C64912215F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6905ACB5-BFB4-2D44-ABFB-E6CCADFBF182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79" name="Freeform 138">
              <a:extLst>
                <a:ext uri="{FF2B5EF4-FFF2-40B4-BE49-F238E27FC236}">
                  <a16:creationId xmlns:a16="http://schemas.microsoft.com/office/drawing/2014/main" id="{155E71FF-A352-014A-BEFA-DFA10B7C10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F2ACB34-882C-2243-BE73-9EB2E4708477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111949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5961702" y="26364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(Incubation*)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07F52D3B-2F79-394F-9878-DE27A89A454C}"/>
              </a:ext>
            </a:extLst>
          </p:cNvPr>
          <p:cNvGrpSpPr/>
          <p:nvPr/>
        </p:nvGrpSpPr>
        <p:grpSpPr>
          <a:xfrm>
            <a:off x="4579707" y="2704632"/>
            <a:ext cx="597548" cy="979295"/>
            <a:chOff x="3693671" y="1942483"/>
            <a:chExt cx="796731" cy="1305727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71D05FB5-493E-554D-90E5-A61D7105F9A4}"/>
                </a:ext>
              </a:extLst>
            </p:cNvPr>
            <p:cNvSpPr txBox="1"/>
            <p:nvPr/>
          </p:nvSpPr>
          <p:spPr>
            <a:xfrm>
              <a:off x="3693671" y="1942483"/>
              <a:ext cx="796731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Packages</a:t>
              </a: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B68A1FB7-CC0C-BC4D-9F1A-BDB84A1367CA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4" name="Freeform 138">
              <a:extLst>
                <a:ext uri="{FF2B5EF4-FFF2-40B4-BE49-F238E27FC236}">
                  <a16:creationId xmlns:a16="http://schemas.microsoft.com/office/drawing/2014/main" id="{4319FDEC-2ECB-A544-9B44-CFE2C1863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C9152A35-A4EF-D24D-8F75-4BB746DE5247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6" name="Freeform 138">
              <a:extLst>
                <a:ext uri="{FF2B5EF4-FFF2-40B4-BE49-F238E27FC236}">
                  <a16:creationId xmlns:a16="http://schemas.microsoft.com/office/drawing/2014/main" id="{43202F9E-C70C-024D-A76B-BDF60178D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98" name="Freeform 138">
              <a:extLst>
                <a:ext uri="{FF2B5EF4-FFF2-40B4-BE49-F238E27FC236}">
                  <a16:creationId xmlns:a16="http://schemas.microsoft.com/office/drawing/2014/main" id="{6D857996-2DBC-5745-98B2-5D455419E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*Incubation sub-projects are research and prototypes not ready for general consumption</a:t>
            </a:r>
          </a:p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**Extensibility of </a:t>
            </a:r>
            <a:r>
              <a:rPr lang="en-US" sz="525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Explorer is in development</a:t>
            </a:r>
            <a:endParaRPr lang="en-US" sz="825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F110618-D533-2B48-953A-CB8D4EA8D9BB}"/>
              </a:ext>
            </a:extLst>
          </p:cNvPr>
          <p:cNvSpPr txBox="1"/>
          <p:nvPr/>
        </p:nvSpPr>
        <p:spPr>
          <a:xfrm>
            <a:off x="516001" y="848904"/>
            <a:ext cx="1671018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App Framework</a:t>
            </a:r>
            <a:b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Browser GUI</a:t>
            </a:r>
          </a:p>
        </p:txBody>
      </p:sp>
    </p:spTree>
    <p:extLst>
      <p:ext uri="{BB962C8B-B14F-4D97-AF65-F5344CB8AC3E}">
        <p14:creationId xmlns:p14="http://schemas.microsoft.com/office/powerpoint/2010/main" val="3779909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>
                    <a:latin typeface="Gill Sans Light" panose="020B0302020104020203" pitchFamily="34" charset="-79"/>
                  </a:endParaRPr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sp>
        <p:nvSpPr>
          <p:cNvPr id="240" name="Arrow: Down 151">
            <a:extLst>
              <a:ext uri="{FF2B5EF4-FFF2-40B4-BE49-F238E27FC236}">
                <a16:creationId xmlns:a16="http://schemas.microsoft.com/office/drawing/2014/main" id="{2B191BC7-A035-834A-9133-231E3DAC5E3A}"/>
              </a:ext>
            </a:extLst>
          </p:cNvPr>
          <p:cNvSpPr/>
          <p:nvPr/>
        </p:nvSpPr>
        <p:spPr>
          <a:xfrm rot="10800000">
            <a:off x="1163615" y="2615206"/>
            <a:ext cx="573393" cy="1299398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708018" y="1511525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0AAAB713-3276-D642-B03B-48241A8CB3FC}"/>
              </a:ext>
            </a:extLst>
          </p:cNvPr>
          <p:cNvSpPr txBox="1"/>
          <p:nvPr/>
        </p:nvSpPr>
        <p:spPr>
          <a:xfrm>
            <a:off x="2325884" y="1071113"/>
            <a:ext cx="1671018" cy="44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Mobile App</a:t>
            </a:r>
            <a:br>
              <a: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(Incubation*)</a:t>
            </a:r>
            <a:endParaRPr lang="en-US" sz="1224" dirty="0">
              <a:solidFill>
                <a:schemeClr val="bg2">
                  <a:lumMod val="50000"/>
                </a:schemeClr>
              </a:solidFill>
              <a:latin typeface="Gill Sans Light" panose="020B0302020104020203" pitchFamily="34" charset="-79"/>
              <a:ea typeface="IBM Plex Sans Medium" charset="0"/>
              <a:cs typeface="Gill Sans Light" panose="020B0302020104020203" pitchFamily="34" charset="-79"/>
            </a:endParaRPr>
          </a:p>
        </p:txBody>
      </p:sp>
      <p:pic>
        <p:nvPicPr>
          <p:cNvPr id="286" name="Picture 285">
            <a:extLst>
              <a:ext uri="{FF2B5EF4-FFF2-40B4-BE49-F238E27FC236}">
                <a16:creationId xmlns:a16="http://schemas.microsoft.com/office/drawing/2014/main" id="{B4E3E431-0457-2846-89CD-F8F3088951B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432" y="1606056"/>
            <a:ext cx="1307908" cy="871721"/>
          </a:xfrm>
          <a:prstGeom prst="rect">
            <a:avLst/>
          </a:prstGeom>
        </p:spPr>
      </p:pic>
      <p:sp>
        <p:nvSpPr>
          <p:cNvPr id="293" name="Arrow: Down 151">
            <a:extLst>
              <a:ext uri="{FF2B5EF4-FFF2-40B4-BE49-F238E27FC236}">
                <a16:creationId xmlns:a16="http://schemas.microsoft.com/office/drawing/2014/main" id="{5A028D1A-021B-BB4E-9E30-3C554A301A18}"/>
              </a:ext>
            </a:extLst>
          </p:cNvPr>
          <p:cNvSpPr/>
          <p:nvPr/>
        </p:nvSpPr>
        <p:spPr>
          <a:xfrm rot="10800000">
            <a:off x="2604518" y="2568464"/>
            <a:ext cx="573393" cy="1299396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CLI  </a:t>
            </a:r>
            <a:b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3" y="1506392"/>
            <a:ext cx="1665841" cy="776805"/>
            <a:chOff x="1947109" y="3173074"/>
            <a:chExt cx="2149906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48885" y="3373637"/>
              <a:ext cx="419167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32094" y="3550718"/>
              <a:ext cx="43600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76042" y="3981943"/>
              <a:ext cx="38935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56294" y="3192598"/>
              <a:ext cx="498996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802901" y="3552729"/>
              <a:ext cx="507545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708303" y="3593311"/>
              <a:ext cx="545422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4319409" y="1024992"/>
            <a:ext cx="2452849" cy="1541600"/>
            <a:chOff x="3632944" y="1243505"/>
            <a:chExt cx="3270465" cy="2055467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Explorer</a:t>
              </a:r>
            </a:p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3632944" y="1935191"/>
              <a:ext cx="938353" cy="1363781"/>
              <a:chOff x="3632944" y="1935191"/>
              <a:chExt cx="938353" cy="1363781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C1CA2F6-37B7-FE46-A906-897DA69398CA}"/>
                  </a:ext>
                </a:extLst>
              </p:cNvPr>
              <p:cNvSpPr txBox="1"/>
              <p:nvPr/>
            </p:nvSpPr>
            <p:spPr>
              <a:xfrm>
                <a:off x="3632944" y="1935191"/>
                <a:ext cx="938353" cy="26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>
                    <a:latin typeface="Gill Sans Light" panose="020B0302020104020203" pitchFamily="34" charset="-79"/>
                    <a:ea typeface="IBM Plex Sans Medium" charset="0"/>
                    <a:cs typeface="Gill Sans Light" panose="020B0302020104020203" pitchFamily="34" charset="-79"/>
                  </a:rPr>
                  <a:t>Extensions**</a:t>
                </a:r>
                <a:endPara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0A5606A7-2DBE-AF4B-ACD6-B9E435809F54}"/>
                  </a:ext>
                </a:extLst>
              </p:cNvPr>
              <p:cNvSpPr/>
              <p:nvPr/>
            </p:nvSpPr>
            <p:spPr>
              <a:xfrm>
                <a:off x="4014282" y="2194681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928D512A-26DA-5848-9470-8EA8F637150D}"/>
                  </a:ext>
                </a:extLst>
              </p:cNvPr>
              <p:cNvSpPr/>
              <p:nvPr/>
            </p:nvSpPr>
            <p:spPr>
              <a:xfrm>
                <a:off x="4017698" y="257626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3C01E717-1200-5B41-A9FC-52D717CF7D76}"/>
                  </a:ext>
                </a:extLst>
              </p:cNvPr>
              <p:cNvSpPr/>
              <p:nvPr/>
            </p:nvSpPr>
            <p:spPr>
              <a:xfrm>
                <a:off x="4010221" y="2966423"/>
                <a:ext cx="346751" cy="332549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362" name="Freeform 138">
                <a:extLst>
                  <a:ext uri="{FF2B5EF4-FFF2-40B4-BE49-F238E27FC236}">
                    <a16:creationId xmlns:a16="http://schemas.microsoft.com/office/drawing/2014/main" id="{D179AB45-9F97-E645-A05C-906015BF4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4C5A515-1674-BA44-BFB4-86AF60B39502}"/>
              </a:ext>
            </a:extLst>
          </p:cNvPr>
          <p:cNvGrpSpPr/>
          <p:nvPr/>
        </p:nvGrpSpPr>
        <p:grpSpPr>
          <a:xfrm>
            <a:off x="174449" y="1467471"/>
            <a:ext cx="347323" cy="1017289"/>
            <a:chOff x="3958559" y="1942587"/>
            <a:chExt cx="463097" cy="1356385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F699AE83-D405-A648-9909-48F0EEBC3E3C}"/>
                </a:ext>
              </a:extLst>
            </p:cNvPr>
            <p:cNvSpPr txBox="1"/>
            <p:nvPr/>
          </p:nvSpPr>
          <p:spPr>
            <a:xfrm>
              <a:off x="3958559" y="1942587"/>
              <a:ext cx="463097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Apps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F2F920C1-A401-4E49-B097-AFA28CA6074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969E9449-AC46-E04C-921F-1C7E9DD5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250546C-B6BA-4142-9840-E5B8847A685A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6720AAE2-A8E5-C748-B069-F630C81DA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59219BFA-8402-F646-BB03-EF2E2CDFAC33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70" name="Freeform 138">
              <a:extLst>
                <a:ext uri="{FF2B5EF4-FFF2-40B4-BE49-F238E27FC236}">
                  <a16:creationId xmlns:a16="http://schemas.microsoft.com/office/drawing/2014/main" id="{35AD250E-5ADE-3A41-9380-78C3D5ADE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702614A-0252-1F4B-981C-1A95F1D8FF52}"/>
              </a:ext>
            </a:extLst>
          </p:cNvPr>
          <p:cNvCxnSpPr>
            <a:cxnSpLocks/>
          </p:cNvCxnSpPr>
          <p:nvPr/>
        </p:nvCxnSpPr>
        <p:spPr>
          <a:xfrm flipH="1" flipV="1">
            <a:off x="2308171" y="107453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CEB7222-1275-694E-85FE-F7A2BD936A36}"/>
              </a:ext>
            </a:extLst>
          </p:cNvPr>
          <p:cNvGrpSpPr/>
          <p:nvPr/>
        </p:nvGrpSpPr>
        <p:grpSpPr>
          <a:xfrm>
            <a:off x="8545656" y="1512929"/>
            <a:ext cx="483786" cy="1009902"/>
            <a:chOff x="3815456" y="1952436"/>
            <a:chExt cx="645047" cy="1346536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4F6A5457-59FC-134C-814A-B8F734B4881B}"/>
                </a:ext>
              </a:extLst>
            </p:cNvPr>
            <p:cNvSpPr txBox="1"/>
            <p:nvPr/>
          </p:nvSpPr>
          <p:spPr>
            <a:xfrm>
              <a:off x="3815456" y="1952436"/>
              <a:ext cx="645047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Plugins</a:t>
              </a: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2F554B2-3443-7B4D-A560-00F0B53EC08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77" name="Freeform 138">
              <a:extLst>
                <a:ext uri="{FF2B5EF4-FFF2-40B4-BE49-F238E27FC236}">
                  <a16:creationId xmlns:a16="http://schemas.microsoft.com/office/drawing/2014/main" id="{B254205A-F730-254B-BC36-C64912215F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6905ACB5-BFB4-2D44-ABFB-E6CCADFBF182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79" name="Freeform 138">
              <a:extLst>
                <a:ext uri="{FF2B5EF4-FFF2-40B4-BE49-F238E27FC236}">
                  <a16:creationId xmlns:a16="http://schemas.microsoft.com/office/drawing/2014/main" id="{155E71FF-A352-014A-BEFA-DFA10B7C10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C49E093A-20A0-2042-B05F-8429AAC5C9F6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81" name="Freeform 138">
              <a:extLst>
                <a:ext uri="{FF2B5EF4-FFF2-40B4-BE49-F238E27FC236}">
                  <a16:creationId xmlns:a16="http://schemas.microsoft.com/office/drawing/2014/main" id="{97782BC3-4184-8643-83E6-3568C2948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F2ACB34-882C-2243-BE73-9EB2E4708477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111949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5961702" y="26364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(Incubation*)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07F52D3B-2F79-394F-9878-DE27A89A454C}"/>
              </a:ext>
            </a:extLst>
          </p:cNvPr>
          <p:cNvGrpSpPr/>
          <p:nvPr/>
        </p:nvGrpSpPr>
        <p:grpSpPr>
          <a:xfrm>
            <a:off x="4602369" y="2704633"/>
            <a:ext cx="574888" cy="1017367"/>
            <a:chOff x="3723884" y="1942483"/>
            <a:chExt cx="766517" cy="1356489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71D05FB5-493E-554D-90E5-A61D7105F9A4}"/>
                </a:ext>
              </a:extLst>
            </p:cNvPr>
            <p:cNvSpPr txBox="1"/>
            <p:nvPr/>
          </p:nvSpPr>
          <p:spPr>
            <a:xfrm>
              <a:off x="3723884" y="1942483"/>
              <a:ext cx="766517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Packages</a:t>
              </a: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B68A1FB7-CC0C-BC4D-9F1A-BDB84A1367CA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4" name="Freeform 138">
              <a:extLst>
                <a:ext uri="{FF2B5EF4-FFF2-40B4-BE49-F238E27FC236}">
                  <a16:creationId xmlns:a16="http://schemas.microsoft.com/office/drawing/2014/main" id="{4319FDEC-2ECB-A544-9B44-CFE2C1863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C9152A35-A4EF-D24D-8F75-4BB746DE5247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6" name="Freeform 138">
              <a:extLst>
                <a:ext uri="{FF2B5EF4-FFF2-40B4-BE49-F238E27FC236}">
                  <a16:creationId xmlns:a16="http://schemas.microsoft.com/office/drawing/2014/main" id="{43202F9E-C70C-024D-A76B-BDF60178D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45AB09E-BC7B-DC49-8AF8-A6387E06DA66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8" name="Freeform 138">
              <a:extLst>
                <a:ext uri="{FF2B5EF4-FFF2-40B4-BE49-F238E27FC236}">
                  <a16:creationId xmlns:a16="http://schemas.microsoft.com/office/drawing/2014/main" id="{6D857996-2DBC-5745-98B2-5D455419E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*Incubation sub-projects are research and prototypes not ready for general consumption</a:t>
            </a:r>
          </a:p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**Extensibility of </a:t>
            </a:r>
            <a:r>
              <a:rPr lang="en-US" sz="525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Explorer is in development</a:t>
            </a:r>
            <a:endParaRPr lang="en-US" sz="825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5" name="Freeform 1326">
            <a:extLst>
              <a:ext uri="{FF2B5EF4-FFF2-40B4-BE49-F238E27FC236}">
                <a16:creationId xmlns:a16="http://schemas.microsoft.com/office/drawing/2014/main" id="{B5D5E411-3920-7B49-AC80-C64DFD459A39}"/>
              </a:ext>
            </a:extLst>
          </p:cNvPr>
          <p:cNvSpPr>
            <a:spLocks/>
          </p:cNvSpPr>
          <p:nvPr/>
        </p:nvSpPr>
        <p:spPr bwMode="auto">
          <a:xfrm>
            <a:off x="2613970" y="4605758"/>
            <a:ext cx="564655" cy="379076"/>
          </a:xfrm>
          <a:custGeom>
            <a:avLst/>
            <a:gdLst>
              <a:gd name="T0" fmla="*/ 145 w 644"/>
              <a:gd name="T1" fmla="*/ 124 h 415"/>
              <a:gd name="T2" fmla="*/ 119 w 644"/>
              <a:gd name="T3" fmla="*/ 129 h 415"/>
              <a:gd name="T4" fmla="*/ 97 w 644"/>
              <a:gd name="T5" fmla="*/ 143 h 415"/>
              <a:gd name="T6" fmla="*/ 82 w 644"/>
              <a:gd name="T7" fmla="*/ 164 h 415"/>
              <a:gd name="T8" fmla="*/ 75 w 644"/>
              <a:gd name="T9" fmla="*/ 190 h 415"/>
              <a:gd name="T10" fmla="*/ 73 w 644"/>
              <a:gd name="T11" fmla="*/ 194 h 415"/>
              <a:gd name="T12" fmla="*/ 58 w 644"/>
              <a:gd name="T13" fmla="*/ 201 h 415"/>
              <a:gd name="T14" fmla="*/ 31 w 644"/>
              <a:gd name="T15" fmla="*/ 223 h 415"/>
              <a:gd name="T16" fmla="*/ 12 w 644"/>
              <a:gd name="T17" fmla="*/ 251 h 415"/>
              <a:gd name="T18" fmla="*/ 2 w 644"/>
              <a:gd name="T19" fmla="*/ 283 h 415"/>
              <a:gd name="T20" fmla="*/ 0 w 644"/>
              <a:gd name="T21" fmla="*/ 301 h 415"/>
              <a:gd name="T22" fmla="*/ 3 w 644"/>
              <a:gd name="T23" fmla="*/ 323 h 415"/>
              <a:gd name="T24" fmla="*/ 9 w 644"/>
              <a:gd name="T25" fmla="*/ 345 h 415"/>
              <a:gd name="T26" fmla="*/ 19 w 644"/>
              <a:gd name="T27" fmla="*/ 364 h 415"/>
              <a:gd name="T28" fmla="*/ 33 w 644"/>
              <a:gd name="T29" fmla="*/ 382 h 415"/>
              <a:gd name="T30" fmla="*/ 51 w 644"/>
              <a:gd name="T31" fmla="*/ 396 h 415"/>
              <a:gd name="T32" fmla="*/ 70 w 644"/>
              <a:gd name="T33" fmla="*/ 406 h 415"/>
              <a:gd name="T34" fmla="*/ 92 w 644"/>
              <a:gd name="T35" fmla="*/ 413 h 415"/>
              <a:gd name="T36" fmla="*/ 115 w 644"/>
              <a:gd name="T37" fmla="*/ 415 h 415"/>
              <a:gd name="T38" fmla="*/ 493 w 644"/>
              <a:gd name="T39" fmla="*/ 415 h 415"/>
              <a:gd name="T40" fmla="*/ 534 w 644"/>
              <a:gd name="T41" fmla="*/ 410 h 415"/>
              <a:gd name="T42" fmla="*/ 571 w 644"/>
              <a:gd name="T43" fmla="*/ 395 h 415"/>
              <a:gd name="T44" fmla="*/ 586 w 644"/>
              <a:gd name="T45" fmla="*/ 383 h 415"/>
              <a:gd name="T46" fmla="*/ 614 w 644"/>
              <a:gd name="T47" fmla="*/ 355 h 415"/>
              <a:gd name="T48" fmla="*/ 633 w 644"/>
              <a:gd name="T49" fmla="*/ 322 h 415"/>
              <a:gd name="T50" fmla="*/ 643 w 644"/>
              <a:gd name="T51" fmla="*/ 284 h 415"/>
              <a:gd name="T52" fmla="*/ 644 w 644"/>
              <a:gd name="T53" fmla="*/ 264 h 415"/>
              <a:gd name="T54" fmla="*/ 642 w 644"/>
              <a:gd name="T55" fmla="*/ 234 h 415"/>
              <a:gd name="T56" fmla="*/ 633 w 644"/>
              <a:gd name="T57" fmla="*/ 205 h 415"/>
              <a:gd name="T58" fmla="*/ 619 w 644"/>
              <a:gd name="T59" fmla="*/ 180 h 415"/>
              <a:gd name="T60" fmla="*/ 600 w 644"/>
              <a:gd name="T61" fmla="*/ 158 h 415"/>
              <a:gd name="T62" fmla="*/ 578 w 644"/>
              <a:gd name="T63" fmla="*/ 139 h 415"/>
              <a:gd name="T64" fmla="*/ 553 w 644"/>
              <a:gd name="T65" fmla="*/ 125 h 415"/>
              <a:gd name="T66" fmla="*/ 524 w 644"/>
              <a:gd name="T67" fmla="*/ 116 h 415"/>
              <a:gd name="T68" fmla="*/ 493 w 644"/>
              <a:gd name="T69" fmla="*/ 113 h 415"/>
              <a:gd name="T70" fmla="*/ 489 w 644"/>
              <a:gd name="T71" fmla="*/ 111 h 415"/>
              <a:gd name="T72" fmla="*/ 484 w 644"/>
              <a:gd name="T73" fmla="*/ 98 h 415"/>
              <a:gd name="T74" fmla="*/ 471 w 644"/>
              <a:gd name="T75" fmla="*/ 75 h 415"/>
              <a:gd name="T76" fmla="*/ 456 w 644"/>
              <a:gd name="T77" fmla="*/ 55 h 415"/>
              <a:gd name="T78" fmla="*/ 437 w 644"/>
              <a:gd name="T79" fmla="*/ 38 h 415"/>
              <a:gd name="T80" fmla="*/ 417 w 644"/>
              <a:gd name="T81" fmla="*/ 23 h 415"/>
              <a:gd name="T82" fmla="*/ 394 w 644"/>
              <a:gd name="T83" fmla="*/ 12 h 415"/>
              <a:gd name="T84" fmla="*/ 369 w 644"/>
              <a:gd name="T85" fmla="*/ 4 h 415"/>
              <a:gd name="T86" fmla="*/ 343 w 644"/>
              <a:gd name="T87" fmla="*/ 0 h 415"/>
              <a:gd name="T88" fmla="*/ 330 w 644"/>
              <a:gd name="T89" fmla="*/ 0 h 415"/>
              <a:gd name="T90" fmla="*/ 302 w 644"/>
              <a:gd name="T91" fmla="*/ 1 h 415"/>
              <a:gd name="T92" fmla="*/ 275 w 644"/>
              <a:gd name="T93" fmla="*/ 9 h 415"/>
              <a:gd name="T94" fmla="*/ 251 w 644"/>
              <a:gd name="T95" fmla="*/ 19 h 415"/>
              <a:gd name="T96" fmla="*/ 228 w 644"/>
              <a:gd name="T97" fmla="*/ 34 h 415"/>
              <a:gd name="T98" fmla="*/ 208 w 644"/>
              <a:gd name="T99" fmla="*/ 52 h 415"/>
              <a:gd name="T100" fmla="*/ 191 w 644"/>
              <a:gd name="T101" fmla="*/ 73 h 415"/>
              <a:gd name="T102" fmla="*/ 177 w 644"/>
              <a:gd name="T103" fmla="*/ 97 h 415"/>
              <a:gd name="T104" fmla="*/ 167 w 644"/>
              <a:gd name="T105" fmla="*/ 122 h 415"/>
              <a:gd name="T106" fmla="*/ 162 w 644"/>
              <a:gd name="T107" fmla="*/ 125 h 415"/>
              <a:gd name="T108" fmla="*/ 154 w 644"/>
              <a:gd name="T109" fmla="*/ 124 h 415"/>
              <a:gd name="T110" fmla="*/ 145 w 644"/>
              <a:gd name="T111" fmla="*/ 124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44" h="415">
                <a:moveTo>
                  <a:pt x="145" y="124"/>
                </a:moveTo>
                <a:lnTo>
                  <a:pt x="145" y="124"/>
                </a:lnTo>
                <a:lnTo>
                  <a:pt x="131" y="125"/>
                </a:lnTo>
                <a:lnTo>
                  <a:pt x="119" y="129"/>
                </a:lnTo>
                <a:lnTo>
                  <a:pt x="107" y="135"/>
                </a:lnTo>
                <a:lnTo>
                  <a:pt x="97" y="143"/>
                </a:lnTo>
                <a:lnTo>
                  <a:pt x="88" y="153"/>
                </a:lnTo>
                <a:lnTo>
                  <a:pt x="82" y="164"/>
                </a:lnTo>
                <a:lnTo>
                  <a:pt x="78" y="177"/>
                </a:lnTo>
                <a:lnTo>
                  <a:pt x="75" y="190"/>
                </a:lnTo>
                <a:lnTo>
                  <a:pt x="75" y="192"/>
                </a:lnTo>
                <a:lnTo>
                  <a:pt x="73" y="194"/>
                </a:lnTo>
                <a:lnTo>
                  <a:pt x="73" y="194"/>
                </a:lnTo>
                <a:lnTo>
                  <a:pt x="58" y="201"/>
                </a:lnTo>
                <a:lnTo>
                  <a:pt x="44" y="211"/>
                </a:lnTo>
                <a:lnTo>
                  <a:pt x="31" y="223"/>
                </a:lnTo>
                <a:lnTo>
                  <a:pt x="21" y="236"/>
                </a:lnTo>
                <a:lnTo>
                  <a:pt x="12" y="251"/>
                </a:lnTo>
                <a:lnTo>
                  <a:pt x="5" y="266"/>
                </a:lnTo>
                <a:lnTo>
                  <a:pt x="2" y="283"/>
                </a:lnTo>
                <a:lnTo>
                  <a:pt x="0" y="301"/>
                </a:lnTo>
                <a:lnTo>
                  <a:pt x="0" y="301"/>
                </a:lnTo>
                <a:lnTo>
                  <a:pt x="0" y="312"/>
                </a:lnTo>
                <a:lnTo>
                  <a:pt x="3" y="323"/>
                </a:lnTo>
                <a:lnTo>
                  <a:pt x="5" y="335"/>
                </a:lnTo>
                <a:lnTo>
                  <a:pt x="9" y="345"/>
                </a:lnTo>
                <a:lnTo>
                  <a:pt x="14" y="355"/>
                </a:lnTo>
                <a:lnTo>
                  <a:pt x="19" y="364"/>
                </a:lnTo>
                <a:lnTo>
                  <a:pt x="26" y="373"/>
                </a:lnTo>
                <a:lnTo>
                  <a:pt x="33" y="382"/>
                </a:lnTo>
                <a:lnTo>
                  <a:pt x="42" y="388"/>
                </a:lnTo>
                <a:lnTo>
                  <a:pt x="51" y="396"/>
                </a:lnTo>
                <a:lnTo>
                  <a:pt x="60" y="401"/>
                </a:lnTo>
                <a:lnTo>
                  <a:pt x="70" y="406"/>
                </a:lnTo>
                <a:lnTo>
                  <a:pt x="80" y="410"/>
                </a:lnTo>
                <a:lnTo>
                  <a:pt x="92" y="413"/>
                </a:lnTo>
                <a:lnTo>
                  <a:pt x="103" y="415"/>
                </a:lnTo>
                <a:lnTo>
                  <a:pt x="115" y="415"/>
                </a:lnTo>
                <a:lnTo>
                  <a:pt x="493" y="415"/>
                </a:lnTo>
                <a:lnTo>
                  <a:pt x="493" y="415"/>
                </a:lnTo>
                <a:lnTo>
                  <a:pt x="513" y="414"/>
                </a:lnTo>
                <a:lnTo>
                  <a:pt x="534" y="410"/>
                </a:lnTo>
                <a:lnTo>
                  <a:pt x="553" y="404"/>
                </a:lnTo>
                <a:lnTo>
                  <a:pt x="571" y="395"/>
                </a:lnTo>
                <a:lnTo>
                  <a:pt x="571" y="395"/>
                </a:lnTo>
                <a:lnTo>
                  <a:pt x="586" y="383"/>
                </a:lnTo>
                <a:lnTo>
                  <a:pt x="601" y="371"/>
                </a:lnTo>
                <a:lnTo>
                  <a:pt x="614" y="355"/>
                </a:lnTo>
                <a:lnTo>
                  <a:pt x="624" y="339"/>
                </a:lnTo>
                <a:lnTo>
                  <a:pt x="633" y="322"/>
                </a:lnTo>
                <a:lnTo>
                  <a:pt x="639" y="303"/>
                </a:lnTo>
                <a:lnTo>
                  <a:pt x="643" y="284"/>
                </a:lnTo>
                <a:lnTo>
                  <a:pt x="644" y="264"/>
                </a:lnTo>
                <a:lnTo>
                  <a:pt x="644" y="264"/>
                </a:lnTo>
                <a:lnTo>
                  <a:pt x="644" y="248"/>
                </a:lnTo>
                <a:lnTo>
                  <a:pt x="642" y="234"/>
                </a:lnTo>
                <a:lnTo>
                  <a:pt x="638" y="219"/>
                </a:lnTo>
                <a:lnTo>
                  <a:pt x="633" y="205"/>
                </a:lnTo>
                <a:lnTo>
                  <a:pt x="627" y="192"/>
                </a:lnTo>
                <a:lnTo>
                  <a:pt x="619" y="180"/>
                </a:lnTo>
                <a:lnTo>
                  <a:pt x="610" y="168"/>
                </a:lnTo>
                <a:lnTo>
                  <a:pt x="600" y="158"/>
                </a:lnTo>
                <a:lnTo>
                  <a:pt x="590" y="148"/>
                </a:lnTo>
                <a:lnTo>
                  <a:pt x="578" y="139"/>
                </a:lnTo>
                <a:lnTo>
                  <a:pt x="566" y="131"/>
                </a:lnTo>
                <a:lnTo>
                  <a:pt x="553" y="125"/>
                </a:lnTo>
                <a:lnTo>
                  <a:pt x="539" y="120"/>
                </a:lnTo>
                <a:lnTo>
                  <a:pt x="524" y="116"/>
                </a:lnTo>
                <a:lnTo>
                  <a:pt x="510" y="115"/>
                </a:lnTo>
                <a:lnTo>
                  <a:pt x="493" y="113"/>
                </a:lnTo>
                <a:lnTo>
                  <a:pt x="490" y="113"/>
                </a:lnTo>
                <a:lnTo>
                  <a:pt x="489" y="111"/>
                </a:lnTo>
                <a:lnTo>
                  <a:pt x="489" y="111"/>
                </a:lnTo>
                <a:lnTo>
                  <a:pt x="484" y="98"/>
                </a:lnTo>
                <a:lnTo>
                  <a:pt x="479" y="87"/>
                </a:lnTo>
                <a:lnTo>
                  <a:pt x="471" y="75"/>
                </a:lnTo>
                <a:lnTo>
                  <a:pt x="464" y="65"/>
                </a:lnTo>
                <a:lnTo>
                  <a:pt x="456" y="55"/>
                </a:lnTo>
                <a:lnTo>
                  <a:pt x="447" y="46"/>
                </a:lnTo>
                <a:lnTo>
                  <a:pt x="437" y="38"/>
                </a:lnTo>
                <a:lnTo>
                  <a:pt x="427" y="31"/>
                </a:lnTo>
                <a:lnTo>
                  <a:pt x="417" y="23"/>
                </a:lnTo>
                <a:lnTo>
                  <a:pt x="405" y="17"/>
                </a:lnTo>
                <a:lnTo>
                  <a:pt x="394" y="12"/>
                </a:lnTo>
                <a:lnTo>
                  <a:pt x="381" y="8"/>
                </a:lnTo>
                <a:lnTo>
                  <a:pt x="369" y="4"/>
                </a:lnTo>
                <a:lnTo>
                  <a:pt x="357" y="1"/>
                </a:lnTo>
                <a:lnTo>
                  <a:pt x="343" y="0"/>
                </a:lnTo>
                <a:lnTo>
                  <a:pt x="330" y="0"/>
                </a:lnTo>
                <a:lnTo>
                  <a:pt x="330" y="0"/>
                </a:lnTo>
                <a:lnTo>
                  <a:pt x="316" y="0"/>
                </a:lnTo>
                <a:lnTo>
                  <a:pt x="302" y="1"/>
                </a:lnTo>
                <a:lnTo>
                  <a:pt x="289" y="5"/>
                </a:lnTo>
                <a:lnTo>
                  <a:pt x="275" y="9"/>
                </a:lnTo>
                <a:lnTo>
                  <a:pt x="263" y="14"/>
                </a:lnTo>
                <a:lnTo>
                  <a:pt x="251" y="19"/>
                </a:lnTo>
                <a:lnTo>
                  <a:pt x="240" y="26"/>
                </a:lnTo>
                <a:lnTo>
                  <a:pt x="228" y="34"/>
                </a:lnTo>
                <a:lnTo>
                  <a:pt x="218" y="42"/>
                </a:lnTo>
                <a:lnTo>
                  <a:pt x="208" y="52"/>
                </a:lnTo>
                <a:lnTo>
                  <a:pt x="199" y="63"/>
                </a:lnTo>
                <a:lnTo>
                  <a:pt x="191" y="73"/>
                </a:lnTo>
                <a:lnTo>
                  <a:pt x="184" y="84"/>
                </a:lnTo>
                <a:lnTo>
                  <a:pt x="177" y="97"/>
                </a:lnTo>
                <a:lnTo>
                  <a:pt x="171" y="110"/>
                </a:lnTo>
                <a:lnTo>
                  <a:pt x="167" y="122"/>
                </a:lnTo>
                <a:lnTo>
                  <a:pt x="166" y="126"/>
                </a:lnTo>
                <a:lnTo>
                  <a:pt x="162" y="125"/>
                </a:lnTo>
                <a:lnTo>
                  <a:pt x="162" y="125"/>
                </a:lnTo>
                <a:lnTo>
                  <a:pt x="154" y="124"/>
                </a:lnTo>
                <a:lnTo>
                  <a:pt x="145" y="124"/>
                </a:lnTo>
                <a:lnTo>
                  <a:pt x="145" y="124"/>
                </a:lnTo>
                <a:close/>
              </a:path>
            </a:pathLst>
          </a:custGeom>
          <a:solidFill>
            <a:schemeClr val="accent3"/>
          </a:solidFill>
          <a:ln w="28575">
            <a:solidFill>
              <a:srgbClr val="6167A3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918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85583B6-19EE-A244-A956-141A181CF88F}"/>
              </a:ext>
            </a:extLst>
          </p:cNvPr>
          <p:cNvSpPr txBox="1"/>
          <p:nvPr/>
        </p:nvSpPr>
        <p:spPr>
          <a:xfrm>
            <a:off x="516001" y="848904"/>
            <a:ext cx="1671018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App Framework</a:t>
            </a:r>
            <a:b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Browser GUI</a:t>
            </a:r>
          </a:p>
        </p:txBody>
      </p:sp>
    </p:spTree>
    <p:extLst>
      <p:ext uri="{BB962C8B-B14F-4D97-AF65-F5344CB8AC3E}">
        <p14:creationId xmlns:p14="http://schemas.microsoft.com/office/powerpoint/2010/main" val="1437527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>
                    <a:latin typeface="Gill Sans Light" panose="020B0302020104020203" pitchFamily="34" charset="-79"/>
                  </a:endParaRPr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sp>
        <p:nvSpPr>
          <p:cNvPr id="240" name="Arrow: Down 151">
            <a:extLst>
              <a:ext uri="{FF2B5EF4-FFF2-40B4-BE49-F238E27FC236}">
                <a16:creationId xmlns:a16="http://schemas.microsoft.com/office/drawing/2014/main" id="{2B191BC7-A035-834A-9133-231E3DAC5E3A}"/>
              </a:ext>
            </a:extLst>
          </p:cNvPr>
          <p:cNvSpPr/>
          <p:nvPr/>
        </p:nvSpPr>
        <p:spPr>
          <a:xfrm rot="10800000">
            <a:off x="1163615" y="2615206"/>
            <a:ext cx="573393" cy="1299398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708018" y="1511525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0AAAB713-3276-D642-B03B-48241A8CB3FC}"/>
              </a:ext>
            </a:extLst>
          </p:cNvPr>
          <p:cNvSpPr txBox="1"/>
          <p:nvPr/>
        </p:nvSpPr>
        <p:spPr>
          <a:xfrm>
            <a:off x="2325884" y="1071113"/>
            <a:ext cx="1671018" cy="44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Mobile App</a:t>
            </a:r>
            <a:br>
              <a: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(Incubation*)</a:t>
            </a:r>
            <a:endParaRPr lang="en-US" sz="1224" dirty="0">
              <a:solidFill>
                <a:schemeClr val="bg2">
                  <a:lumMod val="50000"/>
                </a:schemeClr>
              </a:solidFill>
              <a:latin typeface="Gill Sans Light" panose="020B0302020104020203" pitchFamily="34" charset="-79"/>
              <a:ea typeface="IBM Plex Sans Medium" charset="0"/>
              <a:cs typeface="Gill Sans Light" panose="020B0302020104020203" pitchFamily="34" charset="-79"/>
            </a:endParaRPr>
          </a:p>
        </p:txBody>
      </p:sp>
      <p:pic>
        <p:nvPicPr>
          <p:cNvPr id="286" name="Picture 285">
            <a:extLst>
              <a:ext uri="{FF2B5EF4-FFF2-40B4-BE49-F238E27FC236}">
                <a16:creationId xmlns:a16="http://schemas.microsoft.com/office/drawing/2014/main" id="{B4E3E431-0457-2846-89CD-F8F3088951B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432" y="1606056"/>
            <a:ext cx="1307908" cy="871721"/>
          </a:xfrm>
          <a:prstGeom prst="rect">
            <a:avLst/>
          </a:prstGeom>
        </p:spPr>
      </p:pic>
      <p:sp>
        <p:nvSpPr>
          <p:cNvPr id="293" name="Arrow: Down 151">
            <a:extLst>
              <a:ext uri="{FF2B5EF4-FFF2-40B4-BE49-F238E27FC236}">
                <a16:creationId xmlns:a16="http://schemas.microsoft.com/office/drawing/2014/main" id="{5A028D1A-021B-BB4E-9E30-3C554A301A18}"/>
              </a:ext>
            </a:extLst>
          </p:cNvPr>
          <p:cNvSpPr/>
          <p:nvPr/>
        </p:nvSpPr>
        <p:spPr>
          <a:xfrm rot="10800000">
            <a:off x="2604518" y="2568464"/>
            <a:ext cx="573393" cy="1299396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814F08F-C5F9-B74E-BEB9-C62A00D2998B}"/>
              </a:ext>
            </a:extLst>
          </p:cNvPr>
          <p:cNvSpPr txBox="1"/>
          <p:nvPr/>
        </p:nvSpPr>
        <p:spPr>
          <a:xfrm>
            <a:off x="7163865" y="1038303"/>
            <a:ext cx="1474971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CLI  </a:t>
            </a:r>
            <a:b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build | deploy | test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912E2BC-1C9C-234E-B5C8-4E978B9CBF18}"/>
              </a:ext>
            </a:extLst>
          </p:cNvPr>
          <p:cNvGrpSpPr/>
          <p:nvPr/>
        </p:nvGrpSpPr>
        <p:grpSpPr>
          <a:xfrm>
            <a:off x="6916343" y="1506392"/>
            <a:ext cx="1665841" cy="776805"/>
            <a:chOff x="1947109" y="3173074"/>
            <a:chExt cx="2149906" cy="101970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CF7DAE8-C3BE-8144-B72B-97F80FD2751A}"/>
                </a:ext>
              </a:extLst>
            </p:cNvPr>
            <p:cNvGrpSpPr/>
            <p:nvPr/>
          </p:nvGrpSpPr>
          <p:grpSpPr>
            <a:xfrm>
              <a:off x="1947907" y="3173074"/>
              <a:ext cx="2149108" cy="1019707"/>
              <a:chOff x="0" y="404813"/>
              <a:chExt cx="9144001" cy="4338637"/>
            </a:xfrm>
          </p:grpSpPr>
          <p:sp>
            <p:nvSpPr>
              <p:cNvPr id="317" name="Freeform 5">
                <a:extLst>
                  <a:ext uri="{FF2B5EF4-FFF2-40B4-BE49-F238E27FC236}">
                    <a16:creationId xmlns:a16="http://schemas.microsoft.com/office/drawing/2014/main" id="{D16B13FD-D950-9E4C-818F-6037E033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3378200"/>
                <a:ext cx="3259138" cy="1328737"/>
              </a:xfrm>
              <a:custGeom>
                <a:avLst/>
                <a:gdLst>
                  <a:gd name="T0" fmla="*/ 1582 w 2053"/>
                  <a:gd name="T1" fmla="*/ 131 h 837"/>
                  <a:gd name="T2" fmla="*/ 1573 w 2053"/>
                  <a:gd name="T3" fmla="*/ 137 h 837"/>
                  <a:gd name="T4" fmla="*/ 1516 w 2053"/>
                  <a:gd name="T5" fmla="*/ 176 h 837"/>
                  <a:gd name="T6" fmla="*/ 1480 w 2053"/>
                  <a:gd name="T7" fmla="*/ 198 h 837"/>
                  <a:gd name="T8" fmla="*/ 1449 w 2053"/>
                  <a:gd name="T9" fmla="*/ 217 h 837"/>
                  <a:gd name="T10" fmla="*/ 1404 w 2053"/>
                  <a:gd name="T11" fmla="*/ 239 h 837"/>
                  <a:gd name="T12" fmla="*/ 1357 w 2053"/>
                  <a:gd name="T13" fmla="*/ 257 h 837"/>
                  <a:gd name="T14" fmla="*/ 1256 w 2053"/>
                  <a:gd name="T15" fmla="*/ 290 h 837"/>
                  <a:gd name="T16" fmla="*/ 1224 w 2053"/>
                  <a:gd name="T17" fmla="*/ 298 h 837"/>
                  <a:gd name="T18" fmla="*/ 1159 w 2053"/>
                  <a:gd name="T19" fmla="*/ 310 h 837"/>
                  <a:gd name="T20" fmla="*/ 1094 w 2053"/>
                  <a:gd name="T21" fmla="*/ 315 h 837"/>
                  <a:gd name="T22" fmla="*/ 1030 w 2053"/>
                  <a:gd name="T23" fmla="*/ 315 h 837"/>
                  <a:gd name="T24" fmla="*/ 966 w 2053"/>
                  <a:gd name="T25" fmla="*/ 310 h 837"/>
                  <a:gd name="T26" fmla="*/ 903 w 2053"/>
                  <a:gd name="T27" fmla="*/ 299 h 837"/>
                  <a:gd name="T28" fmla="*/ 841 w 2053"/>
                  <a:gd name="T29" fmla="*/ 284 h 837"/>
                  <a:gd name="T30" fmla="*/ 780 w 2053"/>
                  <a:gd name="T31" fmla="*/ 262 h 837"/>
                  <a:gd name="T32" fmla="*/ 743 w 2053"/>
                  <a:gd name="T33" fmla="*/ 247 h 837"/>
                  <a:gd name="T34" fmla="*/ 717 w 2053"/>
                  <a:gd name="T35" fmla="*/ 236 h 837"/>
                  <a:gd name="T36" fmla="*/ 669 w 2053"/>
                  <a:gd name="T37" fmla="*/ 213 h 837"/>
                  <a:gd name="T38" fmla="*/ 623 w 2053"/>
                  <a:gd name="T39" fmla="*/ 187 h 837"/>
                  <a:gd name="T40" fmla="*/ 580 w 2053"/>
                  <a:gd name="T41" fmla="*/ 159 h 837"/>
                  <a:gd name="T42" fmla="*/ 540 w 2053"/>
                  <a:gd name="T43" fmla="*/ 128 h 837"/>
                  <a:gd name="T44" fmla="*/ 501 w 2053"/>
                  <a:gd name="T45" fmla="*/ 96 h 837"/>
                  <a:gd name="T46" fmla="*/ 465 w 2053"/>
                  <a:gd name="T47" fmla="*/ 60 h 837"/>
                  <a:gd name="T48" fmla="*/ 432 w 2053"/>
                  <a:gd name="T49" fmla="*/ 20 h 837"/>
                  <a:gd name="T50" fmla="*/ 413 w 2053"/>
                  <a:gd name="T51" fmla="*/ 2 h 837"/>
                  <a:gd name="T52" fmla="*/ 3 w 2053"/>
                  <a:gd name="T53" fmla="*/ 321 h 837"/>
                  <a:gd name="T54" fmla="*/ 0 w 2053"/>
                  <a:gd name="T55" fmla="*/ 316 h 837"/>
                  <a:gd name="T56" fmla="*/ 27 w 2053"/>
                  <a:gd name="T57" fmla="*/ 350 h 837"/>
                  <a:gd name="T58" fmla="*/ 83 w 2053"/>
                  <a:gd name="T59" fmla="*/ 414 h 837"/>
                  <a:gd name="T60" fmla="*/ 142 w 2053"/>
                  <a:gd name="T61" fmla="*/ 475 h 837"/>
                  <a:gd name="T62" fmla="*/ 207 w 2053"/>
                  <a:gd name="T63" fmla="*/ 531 h 837"/>
                  <a:gd name="T64" fmla="*/ 275 w 2053"/>
                  <a:gd name="T65" fmla="*/ 583 h 837"/>
                  <a:gd name="T66" fmla="*/ 347 w 2053"/>
                  <a:gd name="T67" fmla="*/ 630 h 837"/>
                  <a:gd name="T68" fmla="*/ 423 w 2053"/>
                  <a:gd name="T69" fmla="*/ 673 h 837"/>
                  <a:gd name="T70" fmla="*/ 503 w 2053"/>
                  <a:gd name="T71" fmla="*/ 711 h 837"/>
                  <a:gd name="T72" fmla="*/ 543 w 2053"/>
                  <a:gd name="T73" fmla="*/ 729 h 837"/>
                  <a:gd name="T74" fmla="*/ 606 w 2053"/>
                  <a:gd name="T75" fmla="*/ 755 h 837"/>
                  <a:gd name="T76" fmla="*/ 669 w 2053"/>
                  <a:gd name="T77" fmla="*/ 777 h 837"/>
                  <a:gd name="T78" fmla="*/ 733 w 2053"/>
                  <a:gd name="T79" fmla="*/ 796 h 837"/>
                  <a:gd name="T80" fmla="*/ 797 w 2053"/>
                  <a:gd name="T81" fmla="*/ 810 h 837"/>
                  <a:gd name="T82" fmla="*/ 863 w 2053"/>
                  <a:gd name="T83" fmla="*/ 823 h 837"/>
                  <a:gd name="T84" fmla="*/ 928 w 2053"/>
                  <a:gd name="T85" fmla="*/ 831 h 837"/>
                  <a:gd name="T86" fmla="*/ 994 w 2053"/>
                  <a:gd name="T87" fmla="*/ 836 h 837"/>
                  <a:gd name="T88" fmla="*/ 1061 w 2053"/>
                  <a:gd name="T89" fmla="*/ 837 h 837"/>
                  <a:gd name="T90" fmla="*/ 1101 w 2053"/>
                  <a:gd name="T91" fmla="*/ 837 h 837"/>
                  <a:gd name="T92" fmla="*/ 1184 w 2053"/>
                  <a:gd name="T93" fmla="*/ 832 h 837"/>
                  <a:gd name="T94" fmla="*/ 1268 w 2053"/>
                  <a:gd name="T95" fmla="*/ 821 h 837"/>
                  <a:gd name="T96" fmla="*/ 1351 w 2053"/>
                  <a:gd name="T97" fmla="*/ 805 h 837"/>
                  <a:gd name="T98" fmla="*/ 1399 w 2053"/>
                  <a:gd name="T99" fmla="*/ 794 h 837"/>
                  <a:gd name="T100" fmla="*/ 1406 w 2053"/>
                  <a:gd name="T101" fmla="*/ 791 h 837"/>
                  <a:gd name="T102" fmla="*/ 1511 w 2053"/>
                  <a:gd name="T103" fmla="*/ 756 h 837"/>
                  <a:gd name="T104" fmla="*/ 1584 w 2053"/>
                  <a:gd name="T105" fmla="*/ 729 h 837"/>
                  <a:gd name="T106" fmla="*/ 1658 w 2053"/>
                  <a:gd name="T107" fmla="*/ 696 h 837"/>
                  <a:gd name="T108" fmla="*/ 1700 w 2053"/>
                  <a:gd name="T109" fmla="*/ 674 h 837"/>
                  <a:gd name="T110" fmla="*/ 1730 w 2053"/>
                  <a:gd name="T111" fmla="*/ 657 h 837"/>
                  <a:gd name="T112" fmla="*/ 1797 w 2053"/>
                  <a:gd name="T113" fmla="*/ 616 h 837"/>
                  <a:gd name="T114" fmla="*/ 1849 w 2053"/>
                  <a:gd name="T115" fmla="*/ 581 h 837"/>
                  <a:gd name="T116" fmla="*/ 1896 w 2053"/>
                  <a:gd name="T117" fmla="*/ 548 h 837"/>
                  <a:gd name="T118" fmla="*/ 2053 w 2053"/>
                  <a:gd name="T119" fmla="*/ 10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53" h="837">
                    <a:moveTo>
                      <a:pt x="1582" y="131"/>
                    </a:moveTo>
                    <a:lnTo>
                      <a:pt x="1582" y="131"/>
                    </a:lnTo>
                    <a:lnTo>
                      <a:pt x="1573" y="137"/>
                    </a:lnTo>
                    <a:lnTo>
                      <a:pt x="1573" y="137"/>
                    </a:lnTo>
                    <a:lnTo>
                      <a:pt x="1530" y="167"/>
                    </a:lnTo>
                    <a:lnTo>
                      <a:pt x="1516" y="176"/>
                    </a:lnTo>
                    <a:lnTo>
                      <a:pt x="1516" y="176"/>
                    </a:lnTo>
                    <a:lnTo>
                      <a:pt x="1480" y="198"/>
                    </a:lnTo>
                    <a:lnTo>
                      <a:pt x="1449" y="217"/>
                    </a:lnTo>
                    <a:lnTo>
                      <a:pt x="1449" y="217"/>
                    </a:lnTo>
                    <a:lnTo>
                      <a:pt x="1426" y="229"/>
                    </a:lnTo>
                    <a:lnTo>
                      <a:pt x="1404" y="239"/>
                    </a:lnTo>
                    <a:lnTo>
                      <a:pt x="1380" y="248"/>
                    </a:lnTo>
                    <a:lnTo>
                      <a:pt x="1357" y="257"/>
                    </a:lnTo>
                    <a:lnTo>
                      <a:pt x="1308" y="275"/>
                    </a:lnTo>
                    <a:lnTo>
                      <a:pt x="1256" y="290"/>
                    </a:lnTo>
                    <a:lnTo>
                      <a:pt x="1256" y="290"/>
                    </a:lnTo>
                    <a:lnTo>
                      <a:pt x="1224" y="298"/>
                    </a:lnTo>
                    <a:lnTo>
                      <a:pt x="1191" y="304"/>
                    </a:lnTo>
                    <a:lnTo>
                      <a:pt x="1159" y="310"/>
                    </a:lnTo>
                    <a:lnTo>
                      <a:pt x="1126" y="313"/>
                    </a:lnTo>
                    <a:lnTo>
                      <a:pt x="1094" y="315"/>
                    </a:lnTo>
                    <a:lnTo>
                      <a:pt x="1062" y="315"/>
                    </a:lnTo>
                    <a:lnTo>
                      <a:pt x="1030" y="315"/>
                    </a:lnTo>
                    <a:lnTo>
                      <a:pt x="998" y="313"/>
                    </a:lnTo>
                    <a:lnTo>
                      <a:pt x="966" y="310"/>
                    </a:lnTo>
                    <a:lnTo>
                      <a:pt x="935" y="305"/>
                    </a:lnTo>
                    <a:lnTo>
                      <a:pt x="903" y="299"/>
                    </a:lnTo>
                    <a:lnTo>
                      <a:pt x="873" y="293"/>
                    </a:lnTo>
                    <a:lnTo>
                      <a:pt x="841" y="284"/>
                    </a:lnTo>
                    <a:lnTo>
                      <a:pt x="811" y="274"/>
                    </a:lnTo>
                    <a:lnTo>
                      <a:pt x="780" y="262"/>
                    </a:lnTo>
                    <a:lnTo>
                      <a:pt x="750" y="250"/>
                    </a:lnTo>
                    <a:lnTo>
                      <a:pt x="743" y="247"/>
                    </a:lnTo>
                    <a:lnTo>
                      <a:pt x="743" y="247"/>
                    </a:lnTo>
                    <a:lnTo>
                      <a:pt x="717" y="236"/>
                    </a:lnTo>
                    <a:lnTo>
                      <a:pt x="694" y="225"/>
                    </a:lnTo>
                    <a:lnTo>
                      <a:pt x="669" y="213"/>
                    </a:lnTo>
                    <a:lnTo>
                      <a:pt x="647" y="200"/>
                    </a:lnTo>
                    <a:lnTo>
                      <a:pt x="623" y="187"/>
                    </a:lnTo>
                    <a:lnTo>
                      <a:pt x="602" y="173"/>
                    </a:lnTo>
                    <a:lnTo>
                      <a:pt x="580" y="159"/>
                    </a:lnTo>
                    <a:lnTo>
                      <a:pt x="560" y="144"/>
                    </a:lnTo>
                    <a:lnTo>
                      <a:pt x="540" y="128"/>
                    </a:lnTo>
                    <a:lnTo>
                      <a:pt x="519" y="113"/>
                    </a:lnTo>
                    <a:lnTo>
                      <a:pt x="501" y="96"/>
                    </a:lnTo>
                    <a:lnTo>
                      <a:pt x="482" y="78"/>
                    </a:lnTo>
                    <a:lnTo>
                      <a:pt x="465" y="60"/>
                    </a:lnTo>
                    <a:lnTo>
                      <a:pt x="449" y="41"/>
                    </a:lnTo>
                    <a:lnTo>
                      <a:pt x="432" y="20"/>
                    </a:lnTo>
                    <a:lnTo>
                      <a:pt x="416" y="0"/>
                    </a:lnTo>
                    <a:lnTo>
                      <a:pt x="413" y="2"/>
                    </a:lnTo>
                    <a:lnTo>
                      <a:pt x="452" y="466"/>
                    </a:lnTo>
                    <a:lnTo>
                      <a:pt x="3" y="321"/>
                    </a:lnTo>
                    <a:lnTo>
                      <a:pt x="3" y="321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27" y="350"/>
                    </a:lnTo>
                    <a:lnTo>
                      <a:pt x="54" y="383"/>
                    </a:lnTo>
                    <a:lnTo>
                      <a:pt x="83" y="414"/>
                    </a:lnTo>
                    <a:lnTo>
                      <a:pt x="112" y="446"/>
                    </a:lnTo>
                    <a:lnTo>
                      <a:pt x="142" y="475"/>
                    </a:lnTo>
                    <a:lnTo>
                      <a:pt x="174" y="503"/>
                    </a:lnTo>
                    <a:lnTo>
                      <a:pt x="207" y="531"/>
                    </a:lnTo>
                    <a:lnTo>
                      <a:pt x="240" y="557"/>
                    </a:lnTo>
                    <a:lnTo>
                      <a:pt x="275" y="583"/>
                    </a:lnTo>
                    <a:lnTo>
                      <a:pt x="311" y="607"/>
                    </a:lnTo>
                    <a:lnTo>
                      <a:pt x="347" y="630"/>
                    </a:lnTo>
                    <a:lnTo>
                      <a:pt x="384" y="653"/>
                    </a:lnTo>
                    <a:lnTo>
                      <a:pt x="423" y="673"/>
                    </a:lnTo>
                    <a:lnTo>
                      <a:pt x="462" y="693"/>
                    </a:lnTo>
                    <a:lnTo>
                      <a:pt x="503" y="711"/>
                    </a:lnTo>
                    <a:lnTo>
                      <a:pt x="543" y="729"/>
                    </a:lnTo>
                    <a:lnTo>
                      <a:pt x="543" y="729"/>
                    </a:lnTo>
                    <a:lnTo>
                      <a:pt x="575" y="743"/>
                    </a:lnTo>
                    <a:lnTo>
                      <a:pt x="606" y="755"/>
                    </a:lnTo>
                    <a:lnTo>
                      <a:pt x="638" y="767"/>
                    </a:lnTo>
                    <a:lnTo>
                      <a:pt x="669" y="777"/>
                    </a:lnTo>
                    <a:lnTo>
                      <a:pt x="701" y="787"/>
                    </a:lnTo>
                    <a:lnTo>
                      <a:pt x="733" y="796"/>
                    </a:lnTo>
                    <a:lnTo>
                      <a:pt x="765" y="804"/>
                    </a:lnTo>
                    <a:lnTo>
                      <a:pt x="797" y="810"/>
                    </a:lnTo>
                    <a:lnTo>
                      <a:pt x="830" y="817"/>
                    </a:lnTo>
                    <a:lnTo>
                      <a:pt x="863" y="823"/>
                    </a:lnTo>
                    <a:lnTo>
                      <a:pt x="895" y="827"/>
                    </a:lnTo>
                    <a:lnTo>
                      <a:pt x="928" y="831"/>
                    </a:lnTo>
                    <a:lnTo>
                      <a:pt x="960" y="834"/>
                    </a:lnTo>
                    <a:lnTo>
                      <a:pt x="994" y="836"/>
                    </a:lnTo>
                    <a:lnTo>
                      <a:pt x="1027" y="837"/>
                    </a:lnTo>
                    <a:lnTo>
                      <a:pt x="1061" y="837"/>
                    </a:lnTo>
                    <a:lnTo>
                      <a:pt x="1061" y="837"/>
                    </a:lnTo>
                    <a:lnTo>
                      <a:pt x="1101" y="837"/>
                    </a:lnTo>
                    <a:lnTo>
                      <a:pt x="1143" y="835"/>
                    </a:lnTo>
                    <a:lnTo>
                      <a:pt x="1184" y="832"/>
                    </a:lnTo>
                    <a:lnTo>
                      <a:pt x="1226" y="827"/>
                    </a:lnTo>
                    <a:lnTo>
                      <a:pt x="1268" y="821"/>
                    </a:lnTo>
                    <a:lnTo>
                      <a:pt x="1309" y="814"/>
                    </a:lnTo>
                    <a:lnTo>
                      <a:pt x="1351" y="805"/>
                    </a:lnTo>
                    <a:lnTo>
                      <a:pt x="1393" y="796"/>
                    </a:lnTo>
                    <a:lnTo>
                      <a:pt x="1399" y="794"/>
                    </a:lnTo>
                    <a:lnTo>
                      <a:pt x="1406" y="791"/>
                    </a:lnTo>
                    <a:lnTo>
                      <a:pt x="1406" y="791"/>
                    </a:lnTo>
                    <a:lnTo>
                      <a:pt x="1476" y="769"/>
                    </a:lnTo>
                    <a:lnTo>
                      <a:pt x="1511" y="756"/>
                    </a:lnTo>
                    <a:lnTo>
                      <a:pt x="1548" y="744"/>
                    </a:lnTo>
                    <a:lnTo>
                      <a:pt x="1584" y="729"/>
                    </a:lnTo>
                    <a:lnTo>
                      <a:pt x="1621" y="714"/>
                    </a:lnTo>
                    <a:lnTo>
                      <a:pt x="1658" y="696"/>
                    </a:lnTo>
                    <a:lnTo>
                      <a:pt x="1696" y="677"/>
                    </a:lnTo>
                    <a:lnTo>
                      <a:pt x="1700" y="674"/>
                    </a:lnTo>
                    <a:lnTo>
                      <a:pt x="1700" y="674"/>
                    </a:lnTo>
                    <a:lnTo>
                      <a:pt x="1730" y="657"/>
                    </a:lnTo>
                    <a:lnTo>
                      <a:pt x="1763" y="637"/>
                    </a:lnTo>
                    <a:lnTo>
                      <a:pt x="1797" y="616"/>
                    </a:lnTo>
                    <a:lnTo>
                      <a:pt x="1829" y="594"/>
                    </a:lnTo>
                    <a:lnTo>
                      <a:pt x="1849" y="581"/>
                    </a:lnTo>
                    <a:lnTo>
                      <a:pt x="1849" y="581"/>
                    </a:lnTo>
                    <a:lnTo>
                      <a:pt x="1896" y="548"/>
                    </a:lnTo>
                    <a:lnTo>
                      <a:pt x="1905" y="521"/>
                    </a:lnTo>
                    <a:lnTo>
                      <a:pt x="2053" y="104"/>
                    </a:lnTo>
                    <a:lnTo>
                      <a:pt x="1582" y="13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8" name="Freeform 6">
                <a:extLst>
                  <a:ext uri="{FF2B5EF4-FFF2-40B4-BE49-F238E27FC236}">
                    <a16:creationId xmlns:a16="http://schemas.microsoft.com/office/drawing/2014/main" id="{4F7FE621-AF14-324D-BB47-EBE72FE64B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850" y="3328988"/>
                <a:ext cx="3340100" cy="1414462"/>
              </a:xfrm>
              <a:custGeom>
                <a:avLst/>
                <a:gdLst>
                  <a:gd name="T0" fmla="*/ 1044 w 2104"/>
                  <a:gd name="T1" fmla="*/ 891 h 891"/>
                  <a:gd name="T2" fmla="*/ 910 w 2104"/>
                  <a:gd name="T3" fmla="*/ 881 h 891"/>
                  <a:gd name="T4" fmla="*/ 777 w 2104"/>
                  <a:gd name="T5" fmla="*/ 856 h 891"/>
                  <a:gd name="T6" fmla="*/ 648 w 2104"/>
                  <a:gd name="T7" fmla="*/ 819 h 891"/>
                  <a:gd name="T8" fmla="*/ 552 w 2104"/>
                  <a:gd name="T9" fmla="*/ 782 h 891"/>
                  <a:gd name="T10" fmla="*/ 391 w 2104"/>
                  <a:gd name="T11" fmla="*/ 703 h 891"/>
                  <a:gd name="T12" fmla="*/ 245 w 2104"/>
                  <a:gd name="T13" fmla="*/ 606 h 891"/>
                  <a:gd name="T14" fmla="*/ 114 w 2104"/>
                  <a:gd name="T15" fmla="*/ 493 h 891"/>
                  <a:gd name="T16" fmla="*/ 0 w 2104"/>
                  <a:gd name="T17" fmla="*/ 361 h 891"/>
                  <a:gd name="T18" fmla="*/ 407 w 2104"/>
                  <a:gd name="T19" fmla="*/ 23 h 891"/>
                  <a:gd name="T20" fmla="*/ 467 w 2104"/>
                  <a:gd name="T21" fmla="*/ 38 h 891"/>
                  <a:gd name="T22" fmla="*/ 534 w 2104"/>
                  <a:gd name="T23" fmla="*/ 110 h 891"/>
                  <a:gd name="T24" fmla="*/ 612 w 2104"/>
                  <a:gd name="T25" fmla="*/ 172 h 891"/>
                  <a:gd name="T26" fmla="*/ 698 w 2104"/>
                  <a:gd name="T27" fmla="*/ 225 h 891"/>
                  <a:gd name="T28" fmla="*/ 777 w 2104"/>
                  <a:gd name="T29" fmla="*/ 260 h 891"/>
                  <a:gd name="T30" fmla="*/ 887 w 2104"/>
                  <a:gd name="T31" fmla="*/ 299 h 891"/>
                  <a:gd name="T32" fmla="*/ 1039 w 2104"/>
                  <a:gd name="T33" fmla="*/ 324 h 891"/>
                  <a:gd name="T34" fmla="*/ 1125 w 2104"/>
                  <a:gd name="T35" fmla="*/ 323 h 891"/>
                  <a:gd name="T36" fmla="*/ 1220 w 2104"/>
                  <a:gd name="T37" fmla="*/ 310 h 891"/>
                  <a:gd name="T38" fmla="*/ 1317 w 2104"/>
                  <a:gd name="T39" fmla="*/ 284 h 891"/>
                  <a:gd name="T40" fmla="*/ 1433 w 2104"/>
                  <a:gd name="T41" fmla="*/ 239 h 891"/>
                  <a:gd name="T42" fmla="*/ 1522 w 2104"/>
                  <a:gd name="T43" fmla="*/ 187 h 891"/>
                  <a:gd name="T44" fmla="*/ 1577 w 2104"/>
                  <a:gd name="T45" fmla="*/ 150 h 891"/>
                  <a:gd name="T46" fmla="*/ 1933 w 2104"/>
                  <a:gd name="T47" fmla="*/ 594 h 891"/>
                  <a:gd name="T48" fmla="*/ 1861 w 2104"/>
                  <a:gd name="T49" fmla="*/ 644 h 891"/>
                  <a:gd name="T50" fmla="*/ 1759 w 2104"/>
                  <a:gd name="T51" fmla="*/ 708 h 891"/>
                  <a:gd name="T52" fmla="*/ 1686 w 2104"/>
                  <a:gd name="T53" fmla="*/ 747 h 891"/>
                  <a:gd name="T54" fmla="*/ 1538 w 2104"/>
                  <a:gd name="T55" fmla="*/ 809 h 891"/>
                  <a:gd name="T56" fmla="*/ 1416 w 2104"/>
                  <a:gd name="T57" fmla="*/ 848 h 891"/>
                  <a:gd name="T58" fmla="*/ 1290 w 2104"/>
                  <a:gd name="T59" fmla="*/ 874 h 891"/>
                  <a:gd name="T60" fmla="*/ 1120 w 2104"/>
                  <a:gd name="T61" fmla="*/ 891 h 891"/>
                  <a:gd name="T62" fmla="*/ 86 w 2104"/>
                  <a:gd name="T63" fmla="*/ 397 h 891"/>
                  <a:gd name="T64" fmla="*/ 190 w 2104"/>
                  <a:gd name="T65" fmla="*/ 502 h 891"/>
                  <a:gd name="T66" fmla="*/ 304 w 2104"/>
                  <a:gd name="T67" fmla="*/ 595 h 891"/>
                  <a:gd name="T68" fmla="*/ 432 w 2104"/>
                  <a:gd name="T69" fmla="*/ 674 h 891"/>
                  <a:gd name="T70" fmla="*/ 570 w 2104"/>
                  <a:gd name="T71" fmla="*/ 740 h 891"/>
                  <a:gd name="T72" fmla="*/ 632 w 2104"/>
                  <a:gd name="T73" fmla="*/ 765 h 891"/>
                  <a:gd name="T74" fmla="*/ 756 w 2104"/>
                  <a:gd name="T75" fmla="*/ 804 h 891"/>
                  <a:gd name="T76" fmla="*/ 883 w 2104"/>
                  <a:gd name="T77" fmla="*/ 831 h 891"/>
                  <a:gd name="T78" fmla="*/ 1012 w 2104"/>
                  <a:gd name="T79" fmla="*/ 845 h 891"/>
                  <a:gd name="T80" fmla="*/ 1119 w 2104"/>
                  <a:gd name="T81" fmla="*/ 846 h 891"/>
                  <a:gd name="T82" fmla="*/ 1282 w 2104"/>
                  <a:gd name="T83" fmla="*/ 830 h 891"/>
                  <a:gd name="T84" fmla="*/ 1411 w 2104"/>
                  <a:gd name="T85" fmla="*/ 803 h 891"/>
                  <a:gd name="T86" fmla="*/ 1521 w 2104"/>
                  <a:gd name="T87" fmla="*/ 767 h 891"/>
                  <a:gd name="T88" fmla="*/ 1666 w 2104"/>
                  <a:gd name="T89" fmla="*/ 706 h 891"/>
                  <a:gd name="T90" fmla="*/ 1736 w 2104"/>
                  <a:gd name="T91" fmla="*/ 669 h 891"/>
                  <a:gd name="T92" fmla="*/ 1855 w 2104"/>
                  <a:gd name="T93" fmla="*/ 594 h 891"/>
                  <a:gd name="T94" fmla="*/ 1607 w 2104"/>
                  <a:gd name="T95" fmla="*/ 184 h 891"/>
                  <a:gd name="T96" fmla="*/ 1560 w 2104"/>
                  <a:gd name="T97" fmla="*/ 216 h 891"/>
                  <a:gd name="T98" fmla="*/ 1477 w 2104"/>
                  <a:gd name="T99" fmla="*/ 267 h 891"/>
                  <a:gd name="T100" fmla="*/ 1430 w 2104"/>
                  <a:gd name="T101" fmla="*/ 290 h 891"/>
                  <a:gd name="T102" fmla="*/ 1281 w 2104"/>
                  <a:gd name="T103" fmla="*/ 343 h 891"/>
                  <a:gd name="T104" fmla="*/ 1229 w 2104"/>
                  <a:gd name="T105" fmla="*/ 355 h 891"/>
                  <a:gd name="T106" fmla="*/ 1127 w 2104"/>
                  <a:gd name="T107" fmla="*/ 368 h 891"/>
                  <a:gd name="T108" fmla="*/ 1037 w 2104"/>
                  <a:gd name="T109" fmla="*/ 368 h 891"/>
                  <a:gd name="T110" fmla="*/ 876 w 2104"/>
                  <a:gd name="T111" fmla="*/ 343 h 891"/>
                  <a:gd name="T112" fmla="*/ 752 w 2104"/>
                  <a:gd name="T113" fmla="*/ 299 h 891"/>
                  <a:gd name="T114" fmla="*/ 629 w 2104"/>
                  <a:gd name="T115" fmla="*/ 237 h 891"/>
                  <a:gd name="T116" fmla="*/ 489 w 2104"/>
                  <a:gd name="T117" fmla="*/ 1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04" h="891">
                    <a:moveTo>
                      <a:pt x="1079" y="891"/>
                    </a:moveTo>
                    <a:lnTo>
                      <a:pt x="1079" y="891"/>
                    </a:lnTo>
                    <a:lnTo>
                      <a:pt x="1079" y="891"/>
                    </a:lnTo>
                    <a:lnTo>
                      <a:pt x="1044" y="891"/>
                    </a:lnTo>
                    <a:lnTo>
                      <a:pt x="1010" y="890"/>
                    </a:lnTo>
                    <a:lnTo>
                      <a:pt x="976" y="888"/>
                    </a:lnTo>
                    <a:lnTo>
                      <a:pt x="944" y="884"/>
                    </a:lnTo>
                    <a:lnTo>
                      <a:pt x="910" y="881"/>
                    </a:lnTo>
                    <a:lnTo>
                      <a:pt x="876" y="875"/>
                    </a:lnTo>
                    <a:lnTo>
                      <a:pt x="843" y="870"/>
                    </a:lnTo>
                    <a:lnTo>
                      <a:pt x="810" y="864"/>
                    </a:lnTo>
                    <a:lnTo>
                      <a:pt x="777" y="856"/>
                    </a:lnTo>
                    <a:lnTo>
                      <a:pt x="744" y="848"/>
                    </a:lnTo>
                    <a:lnTo>
                      <a:pt x="712" y="839"/>
                    </a:lnTo>
                    <a:lnTo>
                      <a:pt x="680" y="829"/>
                    </a:lnTo>
                    <a:lnTo>
                      <a:pt x="648" y="819"/>
                    </a:lnTo>
                    <a:lnTo>
                      <a:pt x="616" y="807"/>
                    </a:lnTo>
                    <a:lnTo>
                      <a:pt x="584" y="794"/>
                    </a:lnTo>
                    <a:lnTo>
                      <a:pt x="552" y="782"/>
                    </a:lnTo>
                    <a:lnTo>
                      <a:pt x="552" y="782"/>
                    </a:lnTo>
                    <a:lnTo>
                      <a:pt x="510" y="764"/>
                    </a:lnTo>
                    <a:lnTo>
                      <a:pt x="470" y="745"/>
                    </a:lnTo>
                    <a:lnTo>
                      <a:pt x="431" y="724"/>
                    </a:lnTo>
                    <a:lnTo>
                      <a:pt x="391" y="703"/>
                    </a:lnTo>
                    <a:lnTo>
                      <a:pt x="353" y="681"/>
                    </a:lnTo>
                    <a:lnTo>
                      <a:pt x="316" y="657"/>
                    </a:lnTo>
                    <a:lnTo>
                      <a:pt x="280" y="632"/>
                    </a:lnTo>
                    <a:lnTo>
                      <a:pt x="245" y="606"/>
                    </a:lnTo>
                    <a:lnTo>
                      <a:pt x="211" y="579"/>
                    </a:lnTo>
                    <a:lnTo>
                      <a:pt x="177" y="551"/>
                    </a:lnTo>
                    <a:lnTo>
                      <a:pt x="146" y="523"/>
                    </a:lnTo>
                    <a:lnTo>
                      <a:pt x="114" y="493"/>
                    </a:lnTo>
                    <a:lnTo>
                      <a:pt x="84" y="461"/>
                    </a:lnTo>
                    <a:lnTo>
                      <a:pt x="55" y="428"/>
                    </a:lnTo>
                    <a:lnTo>
                      <a:pt x="27" y="395"/>
                    </a:lnTo>
                    <a:lnTo>
                      <a:pt x="0" y="361"/>
                    </a:lnTo>
                    <a:lnTo>
                      <a:pt x="24" y="342"/>
                    </a:lnTo>
                    <a:lnTo>
                      <a:pt x="28" y="330"/>
                    </a:lnTo>
                    <a:lnTo>
                      <a:pt x="445" y="466"/>
                    </a:lnTo>
                    <a:lnTo>
                      <a:pt x="407" y="23"/>
                    </a:lnTo>
                    <a:lnTo>
                      <a:pt x="437" y="0"/>
                    </a:lnTo>
                    <a:lnTo>
                      <a:pt x="452" y="18"/>
                    </a:lnTo>
                    <a:lnTo>
                      <a:pt x="452" y="18"/>
                    </a:lnTo>
                    <a:lnTo>
                      <a:pt x="467" y="38"/>
                    </a:lnTo>
                    <a:lnTo>
                      <a:pt x="483" y="57"/>
                    </a:lnTo>
                    <a:lnTo>
                      <a:pt x="499" y="75"/>
                    </a:lnTo>
                    <a:lnTo>
                      <a:pt x="517" y="93"/>
                    </a:lnTo>
                    <a:lnTo>
                      <a:pt x="534" y="110"/>
                    </a:lnTo>
                    <a:lnTo>
                      <a:pt x="553" y="127"/>
                    </a:lnTo>
                    <a:lnTo>
                      <a:pt x="571" y="142"/>
                    </a:lnTo>
                    <a:lnTo>
                      <a:pt x="591" y="157"/>
                    </a:lnTo>
                    <a:lnTo>
                      <a:pt x="612" y="172"/>
                    </a:lnTo>
                    <a:lnTo>
                      <a:pt x="632" y="186"/>
                    </a:lnTo>
                    <a:lnTo>
                      <a:pt x="653" y="199"/>
                    </a:lnTo>
                    <a:lnTo>
                      <a:pt x="676" y="212"/>
                    </a:lnTo>
                    <a:lnTo>
                      <a:pt x="698" y="225"/>
                    </a:lnTo>
                    <a:lnTo>
                      <a:pt x="721" y="236"/>
                    </a:lnTo>
                    <a:lnTo>
                      <a:pt x="746" y="247"/>
                    </a:lnTo>
                    <a:lnTo>
                      <a:pt x="769" y="257"/>
                    </a:lnTo>
                    <a:lnTo>
                      <a:pt x="777" y="260"/>
                    </a:lnTo>
                    <a:lnTo>
                      <a:pt x="777" y="260"/>
                    </a:lnTo>
                    <a:lnTo>
                      <a:pt x="813" y="275"/>
                    </a:lnTo>
                    <a:lnTo>
                      <a:pt x="850" y="288"/>
                    </a:lnTo>
                    <a:lnTo>
                      <a:pt x="887" y="299"/>
                    </a:lnTo>
                    <a:lnTo>
                      <a:pt x="924" y="308"/>
                    </a:lnTo>
                    <a:lnTo>
                      <a:pt x="963" y="315"/>
                    </a:lnTo>
                    <a:lnTo>
                      <a:pt x="1001" y="320"/>
                    </a:lnTo>
                    <a:lnTo>
                      <a:pt x="1039" y="324"/>
                    </a:lnTo>
                    <a:lnTo>
                      <a:pt x="1078" y="324"/>
                    </a:lnTo>
                    <a:lnTo>
                      <a:pt x="1078" y="324"/>
                    </a:lnTo>
                    <a:lnTo>
                      <a:pt x="1101" y="324"/>
                    </a:lnTo>
                    <a:lnTo>
                      <a:pt x="1125" y="323"/>
                    </a:lnTo>
                    <a:lnTo>
                      <a:pt x="1148" y="320"/>
                    </a:lnTo>
                    <a:lnTo>
                      <a:pt x="1172" y="318"/>
                    </a:lnTo>
                    <a:lnTo>
                      <a:pt x="1197" y="315"/>
                    </a:lnTo>
                    <a:lnTo>
                      <a:pt x="1220" y="310"/>
                    </a:lnTo>
                    <a:lnTo>
                      <a:pt x="1245" y="306"/>
                    </a:lnTo>
                    <a:lnTo>
                      <a:pt x="1269" y="300"/>
                    </a:lnTo>
                    <a:lnTo>
                      <a:pt x="1269" y="300"/>
                    </a:lnTo>
                    <a:lnTo>
                      <a:pt x="1317" y="284"/>
                    </a:lnTo>
                    <a:lnTo>
                      <a:pt x="1366" y="267"/>
                    </a:lnTo>
                    <a:lnTo>
                      <a:pt x="1388" y="258"/>
                    </a:lnTo>
                    <a:lnTo>
                      <a:pt x="1412" y="249"/>
                    </a:lnTo>
                    <a:lnTo>
                      <a:pt x="1433" y="239"/>
                    </a:lnTo>
                    <a:lnTo>
                      <a:pt x="1456" y="228"/>
                    </a:lnTo>
                    <a:lnTo>
                      <a:pt x="1456" y="228"/>
                    </a:lnTo>
                    <a:lnTo>
                      <a:pt x="1486" y="210"/>
                    </a:lnTo>
                    <a:lnTo>
                      <a:pt x="1522" y="187"/>
                    </a:lnTo>
                    <a:lnTo>
                      <a:pt x="1535" y="178"/>
                    </a:lnTo>
                    <a:lnTo>
                      <a:pt x="1535" y="178"/>
                    </a:lnTo>
                    <a:lnTo>
                      <a:pt x="1577" y="150"/>
                    </a:lnTo>
                    <a:lnTo>
                      <a:pt x="1577" y="150"/>
                    </a:lnTo>
                    <a:lnTo>
                      <a:pt x="1586" y="144"/>
                    </a:lnTo>
                    <a:lnTo>
                      <a:pt x="1592" y="139"/>
                    </a:lnTo>
                    <a:lnTo>
                      <a:pt x="2104" y="110"/>
                    </a:lnTo>
                    <a:lnTo>
                      <a:pt x="1933" y="594"/>
                    </a:lnTo>
                    <a:lnTo>
                      <a:pt x="1927" y="597"/>
                    </a:lnTo>
                    <a:lnTo>
                      <a:pt x="1927" y="597"/>
                    </a:lnTo>
                    <a:lnTo>
                      <a:pt x="1880" y="631"/>
                    </a:lnTo>
                    <a:lnTo>
                      <a:pt x="1861" y="644"/>
                    </a:lnTo>
                    <a:lnTo>
                      <a:pt x="1861" y="644"/>
                    </a:lnTo>
                    <a:lnTo>
                      <a:pt x="1826" y="667"/>
                    </a:lnTo>
                    <a:lnTo>
                      <a:pt x="1792" y="688"/>
                    </a:lnTo>
                    <a:lnTo>
                      <a:pt x="1759" y="708"/>
                    </a:lnTo>
                    <a:lnTo>
                      <a:pt x="1729" y="726"/>
                    </a:lnTo>
                    <a:lnTo>
                      <a:pt x="1725" y="728"/>
                    </a:lnTo>
                    <a:lnTo>
                      <a:pt x="1725" y="728"/>
                    </a:lnTo>
                    <a:lnTo>
                      <a:pt x="1686" y="747"/>
                    </a:lnTo>
                    <a:lnTo>
                      <a:pt x="1648" y="765"/>
                    </a:lnTo>
                    <a:lnTo>
                      <a:pt x="1611" y="781"/>
                    </a:lnTo>
                    <a:lnTo>
                      <a:pt x="1574" y="795"/>
                    </a:lnTo>
                    <a:lnTo>
                      <a:pt x="1538" y="809"/>
                    </a:lnTo>
                    <a:lnTo>
                      <a:pt x="1501" y="821"/>
                    </a:lnTo>
                    <a:lnTo>
                      <a:pt x="1431" y="844"/>
                    </a:lnTo>
                    <a:lnTo>
                      <a:pt x="1423" y="846"/>
                    </a:lnTo>
                    <a:lnTo>
                      <a:pt x="1416" y="848"/>
                    </a:lnTo>
                    <a:lnTo>
                      <a:pt x="1416" y="848"/>
                    </a:lnTo>
                    <a:lnTo>
                      <a:pt x="1375" y="858"/>
                    </a:lnTo>
                    <a:lnTo>
                      <a:pt x="1332" y="867"/>
                    </a:lnTo>
                    <a:lnTo>
                      <a:pt x="1290" y="874"/>
                    </a:lnTo>
                    <a:lnTo>
                      <a:pt x="1247" y="881"/>
                    </a:lnTo>
                    <a:lnTo>
                      <a:pt x="1205" y="885"/>
                    </a:lnTo>
                    <a:lnTo>
                      <a:pt x="1163" y="889"/>
                    </a:lnTo>
                    <a:lnTo>
                      <a:pt x="1120" y="891"/>
                    </a:lnTo>
                    <a:lnTo>
                      <a:pt x="1079" y="891"/>
                    </a:lnTo>
                    <a:lnTo>
                      <a:pt x="1079" y="891"/>
                    </a:lnTo>
                    <a:close/>
                    <a:moveTo>
                      <a:pt x="86" y="397"/>
                    </a:moveTo>
                    <a:lnTo>
                      <a:pt x="86" y="397"/>
                    </a:lnTo>
                    <a:lnTo>
                      <a:pt x="111" y="424"/>
                    </a:lnTo>
                    <a:lnTo>
                      <a:pt x="137" y="451"/>
                    </a:lnTo>
                    <a:lnTo>
                      <a:pt x="163" y="477"/>
                    </a:lnTo>
                    <a:lnTo>
                      <a:pt x="190" y="502"/>
                    </a:lnTo>
                    <a:lnTo>
                      <a:pt x="218" y="526"/>
                    </a:lnTo>
                    <a:lnTo>
                      <a:pt x="246" y="550"/>
                    </a:lnTo>
                    <a:lnTo>
                      <a:pt x="275" y="572"/>
                    </a:lnTo>
                    <a:lnTo>
                      <a:pt x="304" y="595"/>
                    </a:lnTo>
                    <a:lnTo>
                      <a:pt x="336" y="616"/>
                    </a:lnTo>
                    <a:lnTo>
                      <a:pt x="366" y="637"/>
                    </a:lnTo>
                    <a:lnTo>
                      <a:pt x="399" y="656"/>
                    </a:lnTo>
                    <a:lnTo>
                      <a:pt x="432" y="674"/>
                    </a:lnTo>
                    <a:lnTo>
                      <a:pt x="465" y="692"/>
                    </a:lnTo>
                    <a:lnTo>
                      <a:pt x="499" y="709"/>
                    </a:lnTo>
                    <a:lnTo>
                      <a:pt x="534" y="724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570" y="740"/>
                    </a:lnTo>
                    <a:lnTo>
                      <a:pt x="600" y="753"/>
                    </a:lnTo>
                    <a:lnTo>
                      <a:pt x="632" y="765"/>
                    </a:lnTo>
                    <a:lnTo>
                      <a:pt x="662" y="776"/>
                    </a:lnTo>
                    <a:lnTo>
                      <a:pt x="694" y="786"/>
                    </a:lnTo>
                    <a:lnTo>
                      <a:pt x="724" y="795"/>
                    </a:lnTo>
                    <a:lnTo>
                      <a:pt x="756" y="804"/>
                    </a:lnTo>
                    <a:lnTo>
                      <a:pt x="787" y="812"/>
                    </a:lnTo>
                    <a:lnTo>
                      <a:pt x="819" y="819"/>
                    </a:lnTo>
                    <a:lnTo>
                      <a:pt x="851" y="826"/>
                    </a:lnTo>
                    <a:lnTo>
                      <a:pt x="883" y="831"/>
                    </a:lnTo>
                    <a:lnTo>
                      <a:pt x="915" y="836"/>
                    </a:lnTo>
                    <a:lnTo>
                      <a:pt x="948" y="839"/>
                    </a:lnTo>
                    <a:lnTo>
                      <a:pt x="980" y="843"/>
                    </a:lnTo>
                    <a:lnTo>
                      <a:pt x="1012" y="845"/>
                    </a:lnTo>
                    <a:lnTo>
                      <a:pt x="1045" y="846"/>
                    </a:lnTo>
                    <a:lnTo>
                      <a:pt x="1079" y="846"/>
                    </a:lnTo>
                    <a:lnTo>
                      <a:pt x="1079" y="846"/>
                    </a:lnTo>
                    <a:lnTo>
                      <a:pt x="1119" y="846"/>
                    </a:lnTo>
                    <a:lnTo>
                      <a:pt x="1160" y="844"/>
                    </a:lnTo>
                    <a:lnTo>
                      <a:pt x="1201" y="840"/>
                    </a:lnTo>
                    <a:lnTo>
                      <a:pt x="1242" y="836"/>
                    </a:lnTo>
                    <a:lnTo>
                      <a:pt x="1282" y="830"/>
                    </a:lnTo>
                    <a:lnTo>
                      <a:pt x="1324" y="822"/>
                    </a:lnTo>
                    <a:lnTo>
                      <a:pt x="1364" y="814"/>
                    </a:lnTo>
                    <a:lnTo>
                      <a:pt x="1405" y="804"/>
                    </a:lnTo>
                    <a:lnTo>
                      <a:pt x="1411" y="803"/>
                    </a:lnTo>
                    <a:lnTo>
                      <a:pt x="1417" y="801"/>
                    </a:lnTo>
                    <a:lnTo>
                      <a:pt x="1417" y="801"/>
                    </a:lnTo>
                    <a:lnTo>
                      <a:pt x="1486" y="778"/>
                    </a:lnTo>
                    <a:lnTo>
                      <a:pt x="1521" y="767"/>
                    </a:lnTo>
                    <a:lnTo>
                      <a:pt x="1557" y="754"/>
                    </a:lnTo>
                    <a:lnTo>
                      <a:pt x="1593" y="739"/>
                    </a:lnTo>
                    <a:lnTo>
                      <a:pt x="1630" y="723"/>
                    </a:lnTo>
                    <a:lnTo>
                      <a:pt x="1666" y="706"/>
                    </a:lnTo>
                    <a:lnTo>
                      <a:pt x="1703" y="687"/>
                    </a:lnTo>
                    <a:lnTo>
                      <a:pt x="1708" y="686"/>
                    </a:lnTo>
                    <a:lnTo>
                      <a:pt x="1708" y="686"/>
                    </a:lnTo>
                    <a:lnTo>
                      <a:pt x="1736" y="669"/>
                    </a:lnTo>
                    <a:lnTo>
                      <a:pt x="1768" y="650"/>
                    </a:lnTo>
                    <a:lnTo>
                      <a:pt x="1802" y="629"/>
                    </a:lnTo>
                    <a:lnTo>
                      <a:pt x="1835" y="606"/>
                    </a:lnTo>
                    <a:lnTo>
                      <a:pt x="1855" y="594"/>
                    </a:lnTo>
                    <a:lnTo>
                      <a:pt x="1855" y="594"/>
                    </a:lnTo>
                    <a:lnTo>
                      <a:pt x="1894" y="566"/>
                    </a:lnTo>
                    <a:lnTo>
                      <a:pt x="2038" y="159"/>
                    </a:lnTo>
                    <a:lnTo>
                      <a:pt x="1607" y="184"/>
                    </a:lnTo>
                    <a:lnTo>
                      <a:pt x="1607" y="184"/>
                    </a:lnTo>
                    <a:lnTo>
                      <a:pt x="1603" y="186"/>
                    </a:lnTo>
                    <a:lnTo>
                      <a:pt x="1603" y="186"/>
                    </a:lnTo>
                    <a:lnTo>
                      <a:pt x="1560" y="216"/>
                    </a:lnTo>
                    <a:lnTo>
                      <a:pt x="1546" y="226"/>
                    </a:lnTo>
                    <a:lnTo>
                      <a:pt x="1546" y="226"/>
                    </a:lnTo>
                    <a:lnTo>
                      <a:pt x="1508" y="249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77" y="267"/>
                    </a:lnTo>
                    <a:lnTo>
                      <a:pt x="1453" y="280"/>
                    </a:lnTo>
                    <a:lnTo>
                      <a:pt x="1430" y="290"/>
                    </a:lnTo>
                    <a:lnTo>
                      <a:pt x="1406" y="300"/>
                    </a:lnTo>
                    <a:lnTo>
                      <a:pt x="1381" y="310"/>
                    </a:lnTo>
                    <a:lnTo>
                      <a:pt x="1332" y="327"/>
                    </a:lnTo>
                    <a:lnTo>
                      <a:pt x="1281" y="343"/>
                    </a:lnTo>
                    <a:lnTo>
                      <a:pt x="1280" y="344"/>
                    </a:lnTo>
                    <a:lnTo>
                      <a:pt x="1280" y="344"/>
                    </a:lnTo>
                    <a:lnTo>
                      <a:pt x="1254" y="350"/>
                    </a:lnTo>
                    <a:lnTo>
                      <a:pt x="1229" y="355"/>
                    </a:lnTo>
                    <a:lnTo>
                      <a:pt x="1204" y="360"/>
                    </a:lnTo>
                    <a:lnTo>
                      <a:pt x="1179" y="363"/>
                    </a:lnTo>
                    <a:lnTo>
                      <a:pt x="1153" y="365"/>
                    </a:lnTo>
                    <a:lnTo>
                      <a:pt x="1127" y="368"/>
                    </a:lnTo>
                    <a:lnTo>
                      <a:pt x="1102" y="369"/>
                    </a:lnTo>
                    <a:lnTo>
                      <a:pt x="1078" y="369"/>
                    </a:lnTo>
                    <a:lnTo>
                      <a:pt x="1078" y="369"/>
                    </a:lnTo>
                    <a:lnTo>
                      <a:pt x="1037" y="368"/>
                    </a:lnTo>
                    <a:lnTo>
                      <a:pt x="997" y="365"/>
                    </a:lnTo>
                    <a:lnTo>
                      <a:pt x="956" y="360"/>
                    </a:lnTo>
                    <a:lnTo>
                      <a:pt x="915" y="352"/>
                    </a:lnTo>
                    <a:lnTo>
                      <a:pt x="876" y="343"/>
                    </a:lnTo>
                    <a:lnTo>
                      <a:pt x="837" y="330"/>
                    </a:lnTo>
                    <a:lnTo>
                      <a:pt x="797" y="317"/>
                    </a:lnTo>
                    <a:lnTo>
                      <a:pt x="759" y="301"/>
                    </a:lnTo>
                    <a:lnTo>
                      <a:pt x="752" y="299"/>
                    </a:lnTo>
                    <a:lnTo>
                      <a:pt x="752" y="299"/>
                    </a:lnTo>
                    <a:lnTo>
                      <a:pt x="710" y="280"/>
                    </a:lnTo>
                    <a:lnTo>
                      <a:pt x="668" y="260"/>
                    </a:lnTo>
                    <a:lnTo>
                      <a:pt x="629" y="237"/>
                    </a:lnTo>
                    <a:lnTo>
                      <a:pt x="591" y="212"/>
                    </a:lnTo>
                    <a:lnTo>
                      <a:pt x="555" y="186"/>
                    </a:lnTo>
                    <a:lnTo>
                      <a:pt x="522" y="158"/>
                    </a:lnTo>
                    <a:lnTo>
                      <a:pt x="489" y="129"/>
                    </a:lnTo>
                    <a:lnTo>
                      <a:pt x="459" y="96"/>
                    </a:lnTo>
                    <a:lnTo>
                      <a:pt x="496" y="530"/>
                    </a:lnTo>
                    <a:lnTo>
                      <a:pt x="86" y="3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9" name="Freeform 7">
                <a:extLst>
                  <a:ext uri="{FF2B5EF4-FFF2-40B4-BE49-F238E27FC236}">
                    <a16:creationId xmlns:a16="http://schemas.microsoft.com/office/drawing/2014/main" id="{1CD2BE57-ADE4-D142-906C-28C077EE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3" y="785813"/>
                <a:ext cx="1431925" cy="3332162"/>
              </a:xfrm>
              <a:custGeom>
                <a:avLst/>
                <a:gdLst>
                  <a:gd name="T0" fmla="*/ 524 w 902"/>
                  <a:gd name="T1" fmla="*/ 1041 h 2099"/>
                  <a:gd name="T2" fmla="*/ 529 w 902"/>
                  <a:gd name="T3" fmla="*/ 989 h 2099"/>
                  <a:gd name="T4" fmla="*/ 541 w 902"/>
                  <a:gd name="T5" fmla="*/ 934 h 2099"/>
                  <a:gd name="T6" fmla="*/ 559 w 902"/>
                  <a:gd name="T7" fmla="*/ 874 h 2099"/>
                  <a:gd name="T8" fmla="*/ 583 w 902"/>
                  <a:gd name="T9" fmla="*/ 807 h 2099"/>
                  <a:gd name="T10" fmla="*/ 596 w 902"/>
                  <a:gd name="T11" fmla="*/ 780 h 2099"/>
                  <a:gd name="T12" fmla="*/ 624 w 902"/>
                  <a:gd name="T13" fmla="*/ 726 h 2099"/>
                  <a:gd name="T14" fmla="*/ 656 w 902"/>
                  <a:gd name="T15" fmla="*/ 675 h 2099"/>
                  <a:gd name="T16" fmla="*/ 692 w 902"/>
                  <a:gd name="T17" fmla="*/ 626 h 2099"/>
                  <a:gd name="T18" fmla="*/ 731 w 902"/>
                  <a:gd name="T19" fmla="*/ 579 h 2099"/>
                  <a:gd name="T20" fmla="*/ 775 w 902"/>
                  <a:gd name="T21" fmla="*/ 536 h 2099"/>
                  <a:gd name="T22" fmla="*/ 822 w 902"/>
                  <a:gd name="T23" fmla="*/ 494 h 2099"/>
                  <a:gd name="T24" fmla="*/ 875 w 902"/>
                  <a:gd name="T25" fmla="*/ 453 h 2099"/>
                  <a:gd name="T26" fmla="*/ 902 w 902"/>
                  <a:gd name="T27" fmla="*/ 434 h 2099"/>
                  <a:gd name="T28" fmla="*/ 429 w 902"/>
                  <a:gd name="T29" fmla="*/ 432 h 2099"/>
                  <a:gd name="T30" fmla="*/ 614 w 902"/>
                  <a:gd name="T31" fmla="*/ 0 h 2099"/>
                  <a:gd name="T32" fmla="*/ 570 w 902"/>
                  <a:gd name="T33" fmla="*/ 29 h 2099"/>
                  <a:gd name="T34" fmla="*/ 488 w 902"/>
                  <a:gd name="T35" fmla="*/ 93 h 2099"/>
                  <a:gd name="T36" fmla="*/ 411 w 902"/>
                  <a:gd name="T37" fmla="*/ 161 h 2099"/>
                  <a:gd name="T38" fmla="*/ 340 w 902"/>
                  <a:gd name="T39" fmla="*/ 233 h 2099"/>
                  <a:gd name="T40" fmla="*/ 276 w 902"/>
                  <a:gd name="T41" fmla="*/ 309 h 2099"/>
                  <a:gd name="T42" fmla="*/ 219 w 902"/>
                  <a:gd name="T43" fmla="*/ 389 h 2099"/>
                  <a:gd name="T44" fmla="*/ 167 w 902"/>
                  <a:gd name="T45" fmla="*/ 473 h 2099"/>
                  <a:gd name="T46" fmla="*/ 122 w 902"/>
                  <a:gd name="T47" fmla="*/ 561 h 2099"/>
                  <a:gd name="T48" fmla="*/ 100 w 902"/>
                  <a:gd name="T49" fmla="*/ 611 h 2099"/>
                  <a:gd name="T50" fmla="*/ 85 w 902"/>
                  <a:gd name="T51" fmla="*/ 649 h 2099"/>
                  <a:gd name="T52" fmla="*/ 55 w 902"/>
                  <a:gd name="T53" fmla="*/ 739 h 2099"/>
                  <a:gd name="T54" fmla="*/ 27 w 902"/>
                  <a:gd name="T55" fmla="*/ 843 h 2099"/>
                  <a:gd name="T56" fmla="*/ 15 w 902"/>
                  <a:gd name="T57" fmla="*/ 900 h 2099"/>
                  <a:gd name="T58" fmla="*/ 6 w 902"/>
                  <a:gd name="T59" fmla="*/ 959 h 2099"/>
                  <a:gd name="T60" fmla="*/ 2 w 902"/>
                  <a:gd name="T61" fmla="*/ 1021 h 2099"/>
                  <a:gd name="T62" fmla="*/ 2 w 902"/>
                  <a:gd name="T63" fmla="*/ 1033 h 2099"/>
                  <a:gd name="T64" fmla="*/ 1 w 902"/>
                  <a:gd name="T65" fmla="*/ 1089 h 2099"/>
                  <a:gd name="T66" fmla="*/ 0 w 902"/>
                  <a:gd name="T67" fmla="*/ 1140 h 2099"/>
                  <a:gd name="T68" fmla="*/ 2 w 902"/>
                  <a:gd name="T69" fmla="*/ 1221 h 2099"/>
                  <a:gd name="T70" fmla="*/ 5 w 902"/>
                  <a:gd name="T71" fmla="*/ 1278 h 2099"/>
                  <a:gd name="T72" fmla="*/ 10 w 902"/>
                  <a:gd name="T73" fmla="*/ 1309 h 2099"/>
                  <a:gd name="T74" fmla="*/ 15 w 902"/>
                  <a:gd name="T75" fmla="*/ 1349 h 2099"/>
                  <a:gd name="T76" fmla="*/ 31 w 902"/>
                  <a:gd name="T77" fmla="*/ 1429 h 2099"/>
                  <a:gd name="T78" fmla="*/ 50 w 902"/>
                  <a:gd name="T79" fmla="*/ 1506 h 2099"/>
                  <a:gd name="T80" fmla="*/ 74 w 902"/>
                  <a:gd name="T81" fmla="*/ 1580 h 2099"/>
                  <a:gd name="T82" fmla="*/ 102 w 902"/>
                  <a:gd name="T83" fmla="*/ 1652 h 2099"/>
                  <a:gd name="T84" fmla="*/ 135 w 902"/>
                  <a:gd name="T85" fmla="*/ 1722 h 2099"/>
                  <a:gd name="T86" fmla="*/ 171 w 902"/>
                  <a:gd name="T87" fmla="*/ 1791 h 2099"/>
                  <a:gd name="T88" fmla="*/ 212 w 902"/>
                  <a:gd name="T89" fmla="*/ 1857 h 2099"/>
                  <a:gd name="T90" fmla="*/ 248 w 902"/>
                  <a:gd name="T91" fmla="*/ 1908 h 2099"/>
                  <a:gd name="T92" fmla="*/ 279 w 902"/>
                  <a:gd name="T93" fmla="*/ 1949 h 2099"/>
                  <a:gd name="T94" fmla="*/ 282 w 902"/>
                  <a:gd name="T95" fmla="*/ 1954 h 2099"/>
                  <a:gd name="T96" fmla="*/ 692 w 902"/>
                  <a:gd name="T97" fmla="*/ 1635 h 2099"/>
                  <a:gd name="T98" fmla="*/ 692 w 902"/>
                  <a:gd name="T99" fmla="*/ 1629 h 2099"/>
                  <a:gd name="T100" fmla="*/ 654 w 902"/>
                  <a:gd name="T101" fmla="*/ 1578 h 2099"/>
                  <a:gd name="T102" fmla="*/ 644 w 902"/>
                  <a:gd name="T103" fmla="*/ 1563 h 2099"/>
                  <a:gd name="T104" fmla="*/ 601 w 902"/>
                  <a:gd name="T105" fmla="*/ 1489 h 2099"/>
                  <a:gd name="T106" fmla="*/ 569 w 902"/>
                  <a:gd name="T107" fmla="*/ 1411 h 2099"/>
                  <a:gd name="T108" fmla="*/ 543 w 902"/>
                  <a:gd name="T109" fmla="*/ 1328 h 2099"/>
                  <a:gd name="T110" fmla="*/ 526 w 902"/>
                  <a:gd name="T111" fmla="*/ 1238 h 2099"/>
                  <a:gd name="T112" fmla="*/ 524 w 902"/>
                  <a:gd name="T113" fmla="*/ 1206 h 2099"/>
                  <a:gd name="T114" fmla="*/ 523 w 902"/>
                  <a:gd name="T115" fmla="*/ 1136 h 2099"/>
                  <a:gd name="T116" fmla="*/ 523 w 902"/>
                  <a:gd name="T117" fmla="*/ 1097 h 2099"/>
                  <a:gd name="T118" fmla="*/ 524 w 902"/>
                  <a:gd name="T119" fmla="*/ 1041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524" y="1041"/>
                    </a:moveTo>
                    <a:lnTo>
                      <a:pt x="524" y="1041"/>
                    </a:lnTo>
                    <a:lnTo>
                      <a:pt x="526" y="1015"/>
                    </a:lnTo>
                    <a:lnTo>
                      <a:pt x="529" y="989"/>
                    </a:lnTo>
                    <a:lnTo>
                      <a:pt x="534" y="962"/>
                    </a:lnTo>
                    <a:lnTo>
                      <a:pt x="541" y="934"/>
                    </a:lnTo>
                    <a:lnTo>
                      <a:pt x="550" y="905"/>
                    </a:lnTo>
                    <a:lnTo>
                      <a:pt x="559" y="874"/>
                    </a:lnTo>
                    <a:lnTo>
                      <a:pt x="571" y="842"/>
                    </a:lnTo>
                    <a:lnTo>
                      <a:pt x="583" y="807"/>
                    </a:lnTo>
                    <a:lnTo>
                      <a:pt x="583" y="807"/>
                    </a:lnTo>
                    <a:lnTo>
                      <a:pt x="596" y="780"/>
                    </a:lnTo>
                    <a:lnTo>
                      <a:pt x="609" y="752"/>
                    </a:lnTo>
                    <a:lnTo>
                      <a:pt x="624" y="726"/>
                    </a:lnTo>
                    <a:lnTo>
                      <a:pt x="640" y="700"/>
                    </a:lnTo>
                    <a:lnTo>
                      <a:pt x="656" y="675"/>
                    </a:lnTo>
                    <a:lnTo>
                      <a:pt x="672" y="650"/>
                    </a:lnTo>
                    <a:lnTo>
                      <a:pt x="692" y="626"/>
                    </a:lnTo>
                    <a:lnTo>
                      <a:pt x="711" y="603"/>
                    </a:lnTo>
                    <a:lnTo>
                      <a:pt x="731" y="579"/>
                    </a:lnTo>
                    <a:lnTo>
                      <a:pt x="752" y="557"/>
                    </a:lnTo>
                    <a:lnTo>
                      <a:pt x="775" y="536"/>
                    </a:lnTo>
                    <a:lnTo>
                      <a:pt x="798" y="514"/>
                    </a:lnTo>
                    <a:lnTo>
                      <a:pt x="822" y="494"/>
                    </a:lnTo>
                    <a:lnTo>
                      <a:pt x="848" y="474"/>
                    </a:lnTo>
                    <a:lnTo>
                      <a:pt x="875" y="453"/>
                    </a:lnTo>
                    <a:lnTo>
                      <a:pt x="902" y="434"/>
                    </a:lnTo>
                    <a:lnTo>
                      <a:pt x="902" y="434"/>
                    </a:lnTo>
                    <a:lnTo>
                      <a:pt x="901" y="435"/>
                    </a:lnTo>
                    <a:lnTo>
                      <a:pt x="429" y="432"/>
                    </a:lnTo>
                    <a:lnTo>
                      <a:pt x="615" y="1"/>
                    </a:lnTo>
                    <a:lnTo>
                      <a:pt x="614" y="0"/>
                    </a:lnTo>
                    <a:lnTo>
                      <a:pt x="614" y="0"/>
                    </a:lnTo>
                    <a:lnTo>
                      <a:pt x="570" y="29"/>
                    </a:lnTo>
                    <a:lnTo>
                      <a:pt x="528" y="61"/>
                    </a:lnTo>
                    <a:lnTo>
                      <a:pt x="488" y="93"/>
                    </a:lnTo>
                    <a:lnTo>
                      <a:pt x="448" y="127"/>
                    </a:lnTo>
                    <a:lnTo>
                      <a:pt x="411" y="161"/>
                    </a:lnTo>
                    <a:lnTo>
                      <a:pt x="375" y="197"/>
                    </a:lnTo>
                    <a:lnTo>
                      <a:pt x="340" y="233"/>
                    </a:lnTo>
                    <a:lnTo>
                      <a:pt x="308" y="270"/>
                    </a:lnTo>
                    <a:lnTo>
                      <a:pt x="276" y="309"/>
                    </a:lnTo>
                    <a:lnTo>
                      <a:pt x="247" y="349"/>
                    </a:lnTo>
                    <a:lnTo>
                      <a:pt x="219" y="389"/>
                    </a:lnTo>
                    <a:lnTo>
                      <a:pt x="192" y="431"/>
                    </a:lnTo>
                    <a:lnTo>
                      <a:pt x="167" y="473"/>
                    </a:lnTo>
                    <a:lnTo>
                      <a:pt x="144" y="516"/>
                    </a:lnTo>
                    <a:lnTo>
                      <a:pt x="122" y="561"/>
                    </a:lnTo>
                    <a:lnTo>
                      <a:pt x="102" y="606"/>
                    </a:lnTo>
                    <a:lnTo>
                      <a:pt x="100" y="611"/>
                    </a:lnTo>
                    <a:lnTo>
                      <a:pt x="100" y="611"/>
                    </a:lnTo>
                    <a:lnTo>
                      <a:pt x="85" y="649"/>
                    </a:lnTo>
                    <a:lnTo>
                      <a:pt x="69" y="692"/>
                    </a:lnTo>
                    <a:lnTo>
                      <a:pt x="55" y="739"/>
                    </a:lnTo>
                    <a:lnTo>
                      <a:pt x="39" y="789"/>
                    </a:lnTo>
                    <a:lnTo>
                      <a:pt x="27" y="843"/>
                    </a:lnTo>
                    <a:lnTo>
                      <a:pt x="20" y="871"/>
                    </a:lnTo>
                    <a:lnTo>
                      <a:pt x="15" y="900"/>
                    </a:lnTo>
                    <a:lnTo>
                      <a:pt x="11" y="930"/>
                    </a:lnTo>
                    <a:lnTo>
                      <a:pt x="6" y="959"/>
                    </a:lnTo>
                    <a:lnTo>
                      <a:pt x="4" y="990"/>
                    </a:lnTo>
                    <a:lnTo>
                      <a:pt x="2" y="1021"/>
                    </a:lnTo>
                    <a:lnTo>
                      <a:pt x="2" y="1027"/>
                    </a:lnTo>
                    <a:lnTo>
                      <a:pt x="2" y="1033"/>
                    </a:lnTo>
                    <a:lnTo>
                      <a:pt x="2" y="1033"/>
                    </a:lnTo>
                    <a:lnTo>
                      <a:pt x="1" y="1089"/>
                    </a:lnTo>
                    <a:lnTo>
                      <a:pt x="1" y="1089"/>
                    </a:lnTo>
                    <a:lnTo>
                      <a:pt x="0" y="1140"/>
                    </a:lnTo>
                    <a:lnTo>
                      <a:pt x="1" y="1193"/>
                    </a:lnTo>
                    <a:lnTo>
                      <a:pt x="2" y="1221"/>
                    </a:lnTo>
                    <a:lnTo>
                      <a:pt x="3" y="1249"/>
                    </a:lnTo>
                    <a:lnTo>
                      <a:pt x="5" y="1278"/>
                    </a:lnTo>
                    <a:lnTo>
                      <a:pt x="9" y="1308"/>
                    </a:lnTo>
                    <a:lnTo>
                      <a:pt x="10" y="1309"/>
                    </a:lnTo>
                    <a:lnTo>
                      <a:pt x="10" y="1309"/>
                    </a:lnTo>
                    <a:lnTo>
                      <a:pt x="15" y="1349"/>
                    </a:lnTo>
                    <a:lnTo>
                      <a:pt x="22" y="1390"/>
                    </a:lnTo>
                    <a:lnTo>
                      <a:pt x="31" y="1429"/>
                    </a:lnTo>
                    <a:lnTo>
                      <a:pt x="40" y="1468"/>
                    </a:lnTo>
                    <a:lnTo>
                      <a:pt x="50" y="1506"/>
                    </a:lnTo>
                    <a:lnTo>
                      <a:pt x="61" y="1543"/>
                    </a:lnTo>
                    <a:lnTo>
                      <a:pt x="74" y="1580"/>
                    </a:lnTo>
                    <a:lnTo>
                      <a:pt x="87" y="1616"/>
                    </a:lnTo>
                    <a:lnTo>
                      <a:pt x="102" y="1652"/>
                    </a:lnTo>
                    <a:lnTo>
                      <a:pt x="118" y="1687"/>
                    </a:lnTo>
                    <a:lnTo>
                      <a:pt x="135" y="1722"/>
                    </a:lnTo>
                    <a:lnTo>
                      <a:pt x="153" y="1757"/>
                    </a:lnTo>
                    <a:lnTo>
                      <a:pt x="171" y="1791"/>
                    </a:lnTo>
                    <a:lnTo>
                      <a:pt x="191" y="1823"/>
                    </a:lnTo>
                    <a:lnTo>
                      <a:pt x="212" y="1857"/>
                    </a:lnTo>
                    <a:lnTo>
                      <a:pt x="234" y="1890"/>
                    </a:lnTo>
                    <a:lnTo>
                      <a:pt x="248" y="1908"/>
                    </a:lnTo>
                    <a:lnTo>
                      <a:pt x="248" y="1908"/>
                    </a:lnTo>
                    <a:lnTo>
                      <a:pt x="279" y="1949"/>
                    </a:lnTo>
                    <a:lnTo>
                      <a:pt x="279" y="1949"/>
                    </a:lnTo>
                    <a:lnTo>
                      <a:pt x="282" y="1954"/>
                    </a:lnTo>
                    <a:lnTo>
                      <a:pt x="731" y="2099"/>
                    </a:lnTo>
                    <a:lnTo>
                      <a:pt x="692" y="1635"/>
                    </a:lnTo>
                    <a:lnTo>
                      <a:pt x="692" y="1629"/>
                    </a:lnTo>
                    <a:lnTo>
                      <a:pt x="692" y="1629"/>
                    </a:lnTo>
                    <a:lnTo>
                      <a:pt x="672" y="1604"/>
                    </a:lnTo>
                    <a:lnTo>
                      <a:pt x="654" y="1578"/>
                    </a:lnTo>
                    <a:lnTo>
                      <a:pt x="644" y="1563"/>
                    </a:lnTo>
                    <a:lnTo>
                      <a:pt x="644" y="1563"/>
                    </a:lnTo>
                    <a:lnTo>
                      <a:pt x="622" y="1527"/>
                    </a:lnTo>
                    <a:lnTo>
                      <a:pt x="601" y="1489"/>
                    </a:lnTo>
                    <a:lnTo>
                      <a:pt x="583" y="1451"/>
                    </a:lnTo>
                    <a:lnTo>
                      <a:pt x="569" y="1411"/>
                    </a:lnTo>
                    <a:lnTo>
                      <a:pt x="554" y="1370"/>
                    </a:lnTo>
                    <a:lnTo>
                      <a:pt x="543" y="1328"/>
                    </a:lnTo>
                    <a:lnTo>
                      <a:pt x="534" y="1284"/>
                    </a:lnTo>
                    <a:lnTo>
                      <a:pt x="526" y="1238"/>
                    </a:lnTo>
                    <a:lnTo>
                      <a:pt x="526" y="1238"/>
                    </a:lnTo>
                    <a:lnTo>
                      <a:pt x="524" y="1206"/>
                    </a:lnTo>
                    <a:lnTo>
                      <a:pt x="523" y="1172"/>
                    </a:lnTo>
                    <a:lnTo>
                      <a:pt x="523" y="1136"/>
                    </a:lnTo>
                    <a:lnTo>
                      <a:pt x="523" y="1097"/>
                    </a:lnTo>
                    <a:lnTo>
                      <a:pt x="523" y="1097"/>
                    </a:lnTo>
                    <a:lnTo>
                      <a:pt x="524" y="1041"/>
                    </a:lnTo>
                    <a:lnTo>
                      <a:pt x="524" y="1041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0" name="Freeform 8">
                <a:extLst>
                  <a:ext uri="{FF2B5EF4-FFF2-40B4-BE49-F238E27FC236}">
                    <a16:creationId xmlns:a16="http://schemas.microsoft.com/office/drawing/2014/main" id="{3AA06A0C-F13E-1F42-9C93-9A71ABEBA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735013"/>
                <a:ext cx="1487488" cy="3435350"/>
              </a:xfrm>
              <a:custGeom>
                <a:avLst/>
                <a:gdLst>
                  <a:gd name="T0" fmla="*/ 287 w 937"/>
                  <a:gd name="T1" fmla="*/ 1999 h 2164"/>
                  <a:gd name="T2" fmla="*/ 252 w 937"/>
                  <a:gd name="T3" fmla="*/ 1953 h 2164"/>
                  <a:gd name="T4" fmla="*/ 195 w 937"/>
                  <a:gd name="T5" fmla="*/ 1868 h 2164"/>
                  <a:gd name="T6" fmla="*/ 120 w 937"/>
                  <a:gd name="T7" fmla="*/ 1729 h 2164"/>
                  <a:gd name="T8" fmla="*/ 63 w 937"/>
                  <a:gd name="T9" fmla="*/ 1582 h 2164"/>
                  <a:gd name="T10" fmla="*/ 24 w 937"/>
                  <a:gd name="T11" fmla="*/ 1426 h 2164"/>
                  <a:gd name="T12" fmla="*/ 10 w 937"/>
                  <a:gd name="T13" fmla="*/ 1343 h 2164"/>
                  <a:gd name="T14" fmla="*/ 1 w 937"/>
                  <a:gd name="T15" fmla="*/ 1226 h 2164"/>
                  <a:gd name="T16" fmla="*/ 2 w 937"/>
                  <a:gd name="T17" fmla="*/ 1065 h 2164"/>
                  <a:gd name="T18" fmla="*/ 5 w 937"/>
                  <a:gd name="T19" fmla="*/ 1020 h 2164"/>
                  <a:gd name="T20" fmla="*/ 21 w 937"/>
                  <a:gd name="T21" fmla="*/ 900 h 2164"/>
                  <a:gd name="T22" fmla="*/ 71 w 937"/>
                  <a:gd name="T23" fmla="*/ 717 h 2164"/>
                  <a:gd name="T24" fmla="*/ 104 w 937"/>
                  <a:gd name="T25" fmla="*/ 629 h 2164"/>
                  <a:gd name="T26" fmla="*/ 196 w 937"/>
                  <a:gd name="T27" fmla="*/ 450 h 2164"/>
                  <a:gd name="T28" fmla="*/ 313 w 937"/>
                  <a:gd name="T29" fmla="*/ 288 h 2164"/>
                  <a:gd name="T30" fmla="*/ 457 w 937"/>
                  <a:gd name="T31" fmla="*/ 142 h 2164"/>
                  <a:gd name="T32" fmla="*/ 624 w 937"/>
                  <a:gd name="T33" fmla="*/ 13 h 2164"/>
                  <a:gd name="T34" fmla="*/ 925 w 937"/>
                  <a:gd name="T35" fmla="*/ 445 h 2164"/>
                  <a:gd name="T36" fmla="*/ 910 w 937"/>
                  <a:gd name="T37" fmla="*/ 505 h 2164"/>
                  <a:gd name="T38" fmla="*/ 814 w 937"/>
                  <a:gd name="T39" fmla="*/ 583 h 2164"/>
                  <a:gd name="T40" fmla="*/ 733 w 937"/>
                  <a:gd name="T41" fmla="*/ 671 h 2164"/>
                  <a:gd name="T42" fmla="*/ 667 w 937"/>
                  <a:gd name="T43" fmla="*/ 769 h 2164"/>
                  <a:gd name="T44" fmla="*/ 628 w 937"/>
                  <a:gd name="T45" fmla="*/ 848 h 2164"/>
                  <a:gd name="T46" fmla="*/ 586 w 937"/>
                  <a:gd name="T47" fmla="*/ 972 h 2164"/>
                  <a:gd name="T48" fmla="*/ 569 w 937"/>
                  <a:gd name="T49" fmla="*/ 1073 h 2164"/>
                  <a:gd name="T50" fmla="*/ 568 w 937"/>
                  <a:gd name="T51" fmla="*/ 1168 h 2164"/>
                  <a:gd name="T52" fmla="*/ 572 w 937"/>
                  <a:gd name="T53" fmla="*/ 1268 h 2164"/>
                  <a:gd name="T54" fmla="*/ 612 w 937"/>
                  <a:gd name="T55" fmla="*/ 1435 h 2164"/>
                  <a:gd name="T56" fmla="*/ 686 w 937"/>
                  <a:gd name="T57" fmla="*/ 1584 h 2164"/>
                  <a:gd name="T58" fmla="*/ 731 w 937"/>
                  <a:gd name="T59" fmla="*/ 1647 h 2164"/>
                  <a:gd name="T60" fmla="*/ 729 w 937"/>
                  <a:gd name="T61" fmla="*/ 2100 h 2164"/>
                  <a:gd name="T62" fmla="*/ 658 w 937"/>
                  <a:gd name="T63" fmla="*/ 1622 h 2164"/>
                  <a:gd name="T64" fmla="*/ 605 w 937"/>
                  <a:gd name="T65" fmla="*/ 1532 h 2164"/>
                  <a:gd name="T66" fmla="*/ 545 w 937"/>
                  <a:gd name="T67" fmla="*/ 1366 h 2164"/>
                  <a:gd name="T68" fmla="*/ 524 w 937"/>
                  <a:gd name="T69" fmla="*/ 1241 h 2164"/>
                  <a:gd name="T70" fmla="*/ 523 w 937"/>
                  <a:gd name="T71" fmla="*/ 1129 h 2164"/>
                  <a:gd name="T72" fmla="*/ 527 w 937"/>
                  <a:gd name="T73" fmla="*/ 1045 h 2164"/>
                  <a:gd name="T74" fmla="*/ 550 w 937"/>
                  <a:gd name="T75" fmla="*/ 931 h 2164"/>
                  <a:gd name="T76" fmla="*/ 586 w 937"/>
                  <a:gd name="T77" fmla="*/ 830 h 2164"/>
                  <a:gd name="T78" fmla="*/ 621 w 937"/>
                  <a:gd name="T79" fmla="*/ 757 h 2164"/>
                  <a:gd name="T80" fmla="*/ 680 w 937"/>
                  <a:gd name="T81" fmla="*/ 667 h 2164"/>
                  <a:gd name="T82" fmla="*/ 749 w 937"/>
                  <a:gd name="T83" fmla="*/ 583 h 2164"/>
                  <a:gd name="T84" fmla="*/ 833 w 937"/>
                  <a:gd name="T85" fmla="*/ 508 h 2164"/>
                  <a:gd name="T86" fmla="*/ 587 w 937"/>
                  <a:gd name="T87" fmla="*/ 94 h 2164"/>
                  <a:gd name="T88" fmla="*/ 446 w 937"/>
                  <a:gd name="T89" fmla="*/ 212 h 2164"/>
                  <a:gd name="T90" fmla="*/ 325 w 937"/>
                  <a:gd name="T91" fmla="*/ 345 h 2164"/>
                  <a:gd name="T92" fmla="*/ 225 w 937"/>
                  <a:gd name="T93" fmla="*/ 489 h 2164"/>
                  <a:gd name="T94" fmla="*/ 145 w 937"/>
                  <a:gd name="T95" fmla="*/ 647 h 2164"/>
                  <a:gd name="T96" fmla="*/ 114 w 937"/>
                  <a:gd name="T97" fmla="*/ 731 h 2164"/>
                  <a:gd name="T98" fmla="*/ 65 w 937"/>
                  <a:gd name="T99" fmla="*/ 907 h 2164"/>
                  <a:gd name="T100" fmla="*/ 50 w 937"/>
                  <a:gd name="T101" fmla="*/ 1023 h 2164"/>
                  <a:gd name="T102" fmla="*/ 47 w 937"/>
                  <a:gd name="T103" fmla="*/ 1065 h 2164"/>
                  <a:gd name="T104" fmla="*/ 46 w 937"/>
                  <a:gd name="T105" fmla="*/ 1224 h 2164"/>
                  <a:gd name="T106" fmla="*/ 54 w 937"/>
                  <a:gd name="T107" fmla="*/ 1337 h 2164"/>
                  <a:gd name="T108" fmla="*/ 68 w 937"/>
                  <a:gd name="T109" fmla="*/ 1417 h 2164"/>
                  <a:gd name="T110" fmla="*/ 106 w 937"/>
                  <a:gd name="T111" fmla="*/ 1568 h 2164"/>
                  <a:gd name="T112" fmla="*/ 161 w 937"/>
                  <a:gd name="T113" fmla="*/ 1710 h 2164"/>
                  <a:gd name="T114" fmla="*/ 233 w 937"/>
                  <a:gd name="T115" fmla="*/ 1844 h 2164"/>
                  <a:gd name="T116" fmla="*/ 289 w 937"/>
                  <a:gd name="T117" fmla="*/ 1927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7" h="2164">
                    <a:moveTo>
                      <a:pt x="780" y="2164"/>
                    </a:moveTo>
                    <a:lnTo>
                      <a:pt x="291" y="2005"/>
                    </a:lnTo>
                    <a:lnTo>
                      <a:pt x="287" y="1999"/>
                    </a:lnTo>
                    <a:lnTo>
                      <a:pt x="287" y="1999"/>
                    </a:lnTo>
                    <a:lnTo>
                      <a:pt x="285" y="1997"/>
                    </a:lnTo>
                    <a:lnTo>
                      <a:pt x="284" y="1995"/>
                    </a:lnTo>
                    <a:lnTo>
                      <a:pt x="284" y="1995"/>
                    </a:lnTo>
                    <a:lnTo>
                      <a:pt x="252" y="1953"/>
                    </a:lnTo>
                    <a:lnTo>
                      <a:pt x="239" y="1934"/>
                    </a:lnTo>
                    <a:lnTo>
                      <a:pt x="239" y="1934"/>
                    </a:lnTo>
                    <a:lnTo>
                      <a:pt x="216" y="1901"/>
                    </a:lnTo>
                    <a:lnTo>
                      <a:pt x="195" y="1868"/>
                    </a:lnTo>
                    <a:lnTo>
                      <a:pt x="174" y="1834"/>
                    </a:lnTo>
                    <a:lnTo>
                      <a:pt x="155" y="1799"/>
                    </a:lnTo>
                    <a:lnTo>
                      <a:pt x="137" y="1764"/>
                    </a:lnTo>
                    <a:lnTo>
                      <a:pt x="120" y="1729"/>
                    </a:lnTo>
                    <a:lnTo>
                      <a:pt x="105" y="1693"/>
                    </a:lnTo>
                    <a:lnTo>
                      <a:pt x="90" y="1657"/>
                    </a:lnTo>
                    <a:lnTo>
                      <a:pt x="75" y="1620"/>
                    </a:lnTo>
                    <a:lnTo>
                      <a:pt x="63" y="1582"/>
                    </a:lnTo>
                    <a:lnTo>
                      <a:pt x="52" y="1545"/>
                    </a:lnTo>
                    <a:lnTo>
                      <a:pt x="42" y="1505"/>
                    </a:lnTo>
                    <a:lnTo>
                      <a:pt x="32" y="1466"/>
                    </a:lnTo>
                    <a:lnTo>
                      <a:pt x="24" y="1426"/>
                    </a:lnTo>
                    <a:lnTo>
                      <a:pt x="16" y="1386"/>
                    </a:lnTo>
                    <a:lnTo>
                      <a:pt x="10" y="1344"/>
                    </a:lnTo>
                    <a:lnTo>
                      <a:pt x="10" y="1343"/>
                    </a:lnTo>
                    <a:lnTo>
                      <a:pt x="10" y="1343"/>
                    </a:lnTo>
                    <a:lnTo>
                      <a:pt x="6" y="1313"/>
                    </a:lnTo>
                    <a:lnTo>
                      <a:pt x="3" y="1283"/>
                    </a:lnTo>
                    <a:lnTo>
                      <a:pt x="2" y="1254"/>
                    </a:lnTo>
                    <a:lnTo>
                      <a:pt x="1" y="1226"/>
                    </a:lnTo>
                    <a:lnTo>
                      <a:pt x="0" y="1172"/>
                    </a:lnTo>
                    <a:lnTo>
                      <a:pt x="1" y="1120"/>
                    </a:lnTo>
                    <a:lnTo>
                      <a:pt x="1" y="1120"/>
                    </a:lnTo>
                    <a:lnTo>
                      <a:pt x="2" y="1065"/>
                    </a:lnTo>
                    <a:lnTo>
                      <a:pt x="2" y="1058"/>
                    </a:lnTo>
                    <a:lnTo>
                      <a:pt x="2" y="1052"/>
                    </a:lnTo>
                    <a:lnTo>
                      <a:pt x="2" y="1052"/>
                    </a:lnTo>
                    <a:lnTo>
                      <a:pt x="5" y="1020"/>
                    </a:lnTo>
                    <a:lnTo>
                      <a:pt x="7" y="989"/>
                    </a:lnTo>
                    <a:lnTo>
                      <a:pt x="11" y="958"/>
                    </a:lnTo>
                    <a:lnTo>
                      <a:pt x="16" y="929"/>
                    </a:lnTo>
                    <a:lnTo>
                      <a:pt x="21" y="900"/>
                    </a:lnTo>
                    <a:lnTo>
                      <a:pt x="27" y="870"/>
                    </a:lnTo>
                    <a:lnTo>
                      <a:pt x="41" y="816"/>
                    </a:lnTo>
                    <a:lnTo>
                      <a:pt x="55" y="765"/>
                    </a:lnTo>
                    <a:lnTo>
                      <a:pt x="71" y="717"/>
                    </a:lnTo>
                    <a:lnTo>
                      <a:pt x="87" y="673"/>
                    </a:lnTo>
                    <a:lnTo>
                      <a:pt x="102" y="634"/>
                    </a:lnTo>
                    <a:lnTo>
                      <a:pt x="104" y="629"/>
                    </a:lnTo>
                    <a:lnTo>
                      <a:pt x="104" y="629"/>
                    </a:lnTo>
                    <a:lnTo>
                      <a:pt x="125" y="583"/>
                    </a:lnTo>
                    <a:lnTo>
                      <a:pt x="146" y="538"/>
                    </a:lnTo>
                    <a:lnTo>
                      <a:pt x="170" y="494"/>
                    </a:lnTo>
                    <a:lnTo>
                      <a:pt x="196" y="450"/>
                    </a:lnTo>
                    <a:lnTo>
                      <a:pt x="223" y="409"/>
                    </a:lnTo>
                    <a:lnTo>
                      <a:pt x="251" y="367"/>
                    </a:lnTo>
                    <a:lnTo>
                      <a:pt x="281" y="327"/>
                    </a:lnTo>
                    <a:lnTo>
                      <a:pt x="313" y="288"/>
                    </a:lnTo>
                    <a:lnTo>
                      <a:pt x="347" y="250"/>
                    </a:lnTo>
                    <a:lnTo>
                      <a:pt x="381" y="213"/>
                    </a:lnTo>
                    <a:lnTo>
                      <a:pt x="419" y="177"/>
                    </a:lnTo>
                    <a:lnTo>
                      <a:pt x="457" y="142"/>
                    </a:lnTo>
                    <a:lnTo>
                      <a:pt x="496" y="108"/>
                    </a:lnTo>
                    <a:lnTo>
                      <a:pt x="537" y="75"/>
                    </a:lnTo>
                    <a:lnTo>
                      <a:pt x="579" y="43"/>
                    </a:lnTo>
                    <a:lnTo>
                      <a:pt x="624" y="13"/>
                    </a:lnTo>
                    <a:lnTo>
                      <a:pt x="643" y="0"/>
                    </a:lnTo>
                    <a:lnTo>
                      <a:pt x="663" y="31"/>
                    </a:lnTo>
                    <a:lnTo>
                      <a:pt x="486" y="441"/>
                    </a:lnTo>
                    <a:lnTo>
                      <a:pt x="925" y="445"/>
                    </a:lnTo>
                    <a:lnTo>
                      <a:pt x="924" y="465"/>
                    </a:lnTo>
                    <a:lnTo>
                      <a:pt x="937" y="485"/>
                    </a:lnTo>
                    <a:lnTo>
                      <a:pt x="937" y="485"/>
                    </a:lnTo>
                    <a:lnTo>
                      <a:pt x="910" y="505"/>
                    </a:lnTo>
                    <a:lnTo>
                      <a:pt x="884" y="524"/>
                    </a:lnTo>
                    <a:lnTo>
                      <a:pt x="860" y="543"/>
                    </a:lnTo>
                    <a:lnTo>
                      <a:pt x="836" y="563"/>
                    </a:lnTo>
                    <a:lnTo>
                      <a:pt x="814" y="583"/>
                    </a:lnTo>
                    <a:lnTo>
                      <a:pt x="791" y="605"/>
                    </a:lnTo>
                    <a:lnTo>
                      <a:pt x="771" y="626"/>
                    </a:lnTo>
                    <a:lnTo>
                      <a:pt x="751" y="649"/>
                    </a:lnTo>
                    <a:lnTo>
                      <a:pt x="733" y="671"/>
                    </a:lnTo>
                    <a:lnTo>
                      <a:pt x="715" y="695"/>
                    </a:lnTo>
                    <a:lnTo>
                      <a:pt x="698" y="718"/>
                    </a:lnTo>
                    <a:lnTo>
                      <a:pt x="682" y="743"/>
                    </a:lnTo>
                    <a:lnTo>
                      <a:pt x="667" y="769"/>
                    </a:lnTo>
                    <a:lnTo>
                      <a:pt x="653" y="794"/>
                    </a:lnTo>
                    <a:lnTo>
                      <a:pt x="640" y="821"/>
                    </a:lnTo>
                    <a:lnTo>
                      <a:pt x="628" y="848"/>
                    </a:lnTo>
                    <a:lnTo>
                      <a:pt x="628" y="848"/>
                    </a:lnTo>
                    <a:lnTo>
                      <a:pt x="614" y="882"/>
                    </a:lnTo>
                    <a:lnTo>
                      <a:pt x="603" y="913"/>
                    </a:lnTo>
                    <a:lnTo>
                      <a:pt x="594" y="942"/>
                    </a:lnTo>
                    <a:lnTo>
                      <a:pt x="586" y="972"/>
                    </a:lnTo>
                    <a:lnTo>
                      <a:pt x="579" y="999"/>
                    </a:lnTo>
                    <a:lnTo>
                      <a:pt x="575" y="1025"/>
                    </a:lnTo>
                    <a:lnTo>
                      <a:pt x="572" y="1049"/>
                    </a:lnTo>
                    <a:lnTo>
                      <a:pt x="569" y="1073"/>
                    </a:lnTo>
                    <a:lnTo>
                      <a:pt x="569" y="1073"/>
                    </a:lnTo>
                    <a:lnTo>
                      <a:pt x="568" y="1129"/>
                    </a:lnTo>
                    <a:lnTo>
                      <a:pt x="568" y="1129"/>
                    </a:lnTo>
                    <a:lnTo>
                      <a:pt x="568" y="1168"/>
                    </a:lnTo>
                    <a:lnTo>
                      <a:pt x="568" y="1204"/>
                    </a:lnTo>
                    <a:lnTo>
                      <a:pt x="569" y="1236"/>
                    </a:lnTo>
                    <a:lnTo>
                      <a:pt x="572" y="1268"/>
                    </a:lnTo>
                    <a:lnTo>
                      <a:pt x="572" y="1268"/>
                    </a:lnTo>
                    <a:lnTo>
                      <a:pt x="579" y="1312"/>
                    </a:lnTo>
                    <a:lnTo>
                      <a:pt x="588" y="1354"/>
                    </a:lnTo>
                    <a:lnTo>
                      <a:pt x="600" y="1395"/>
                    </a:lnTo>
                    <a:lnTo>
                      <a:pt x="612" y="1435"/>
                    </a:lnTo>
                    <a:lnTo>
                      <a:pt x="628" y="1474"/>
                    </a:lnTo>
                    <a:lnTo>
                      <a:pt x="645" y="1512"/>
                    </a:lnTo>
                    <a:lnTo>
                      <a:pt x="665" y="1548"/>
                    </a:lnTo>
                    <a:lnTo>
                      <a:pt x="686" y="1584"/>
                    </a:lnTo>
                    <a:lnTo>
                      <a:pt x="695" y="1597"/>
                    </a:lnTo>
                    <a:lnTo>
                      <a:pt x="695" y="1597"/>
                    </a:lnTo>
                    <a:lnTo>
                      <a:pt x="713" y="1622"/>
                    </a:lnTo>
                    <a:lnTo>
                      <a:pt x="731" y="1647"/>
                    </a:lnTo>
                    <a:lnTo>
                      <a:pt x="736" y="1653"/>
                    </a:lnTo>
                    <a:lnTo>
                      <a:pt x="780" y="2164"/>
                    </a:lnTo>
                    <a:close/>
                    <a:moveTo>
                      <a:pt x="318" y="1966"/>
                    </a:moveTo>
                    <a:lnTo>
                      <a:pt x="729" y="2100"/>
                    </a:lnTo>
                    <a:lnTo>
                      <a:pt x="692" y="1670"/>
                    </a:lnTo>
                    <a:lnTo>
                      <a:pt x="692" y="1670"/>
                    </a:lnTo>
                    <a:lnTo>
                      <a:pt x="675" y="1647"/>
                    </a:lnTo>
                    <a:lnTo>
                      <a:pt x="658" y="1622"/>
                    </a:lnTo>
                    <a:lnTo>
                      <a:pt x="648" y="1609"/>
                    </a:lnTo>
                    <a:lnTo>
                      <a:pt x="648" y="1609"/>
                    </a:lnTo>
                    <a:lnTo>
                      <a:pt x="626" y="1570"/>
                    </a:lnTo>
                    <a:lnTo>
                      <a:pt x="605" y="1532"/>
                    </a:lnTo>
                    <a:lnTo>
                      <a:pt x="586" y="1492"/>
                    </a:lnTo>
                    <a:lnTo>
                      <a:pt x="570" y="1451"/>
                    </a:lnTo>
                    <a:lnTo>
                      <a:pt x="557" y="1408"/>
                    </a:lnTo>
                    <a:lnTo>
                      <a:pt x="545" y="1366"/>
                    </a:lnTo>
                    <a:lnTo>
                      <a:pt x="534" y="1319"/>
                    </a:lnTo>
                    <a:lnTo>
                      <a:pt x="528" y="1273"/>
                    </a:lnTo>
                    <a:lnTo>
                      <a:pt x="528" y="1273"/>
                    </a:lnTo>
                    <a:lnTo>
                      <a:pt x="524" y="1241"/>
                    </a:lnTo>
                    <a:lnTo>
                      <a:pt x="523" y="1205"/>
                    </a:lnTo>
                    <a:lnTo>
                      <a:pt x="523" y="1168"/>
                    </a:lnTo>
                    <a:lnTo>
                      <a:pt x="523" y="1129"/>
                    </a:lnTo>
                    <a:lnTo>
                      <a:pt x="523" y="1129"/>
                    </a:lnTo>
                    <a:lnTo>
                      <a:pt x="524" y="1072"/>
                    </a:lnTo>
                    <a:lnTo>
                      <a:pt x="524" y="1071"/>
                    </a:lnTo>
                    <a:lnTo>
                      <a:pt x="524" y="1071"/>
                    </a:lnTo>
                    <a:lnTo>
                      <a:pt x="527" y="1045"/>
                    </a:lnTo>
                    <a:lnTo>
                      <a:pt x="530" y="1018"/>
                    </a:lnTo>
                    <a:lnTo>
                      <a:pt x="536" y="991"/>
                    </a:lnTo>
                    <a:lnTo>
                      <a:pt x="542" y="962"/>
                    </a:lnTo>
                    <a:lnTo>
                      <a:pt x="550" y="931"/>
                    </a:lnTo>
                    <a:lnTo>
                      <a:pt x="560" y="900"/>
                    </a:lnTo>
                    <a:lnTo>
                      <a:pt x="573" y="866"/>
                    </a:lnTo>
                    <a:lnTo>
                      <a:pt x="586" y="831"/>
                    </a:lnTo>
                    <a:lnTo>
                      <a:pt x="586" y="830"/>
                    </a:lnTo>
                    <a:lnTo>
                      <a:pt x="586" y="830"/>
                    </a:lnTo>
                    <a:lnTo>
                      <a:pt x="597" y="805"/>
                    </a:lnTo>
                    <a:lnTo>
                      <a:pt x="609" y="781"/>
                    </a:lnTo>
                    <a:lnTo>
                      <a:pt x="621" y="757"/>
                    </a:lnTo>
                    <a:lnTo>
                      <a:pt x="635" y="734"/>
                    </a:lnTo>
                    <a:lnTo>
                      <a:pt x="649" y="711"/>
                    </a:lnTo>
                    <a:lnTo>
                      <a:pt x="664" y="689"/>
                    </a:lnTo>
                    <a:lnTo>
                      <a:pt x="680" y="667"/>
                    </a:lnTo>
                    <a:lnTo>
                      <a:pt x="695" y="645"/>
                    </a:lnTo>
                    <a:lnTo>
                      <a:pt x="712" y="624"/>
                    </a:lnTo>
                    <a:lnTo>
                      <a:pt x="730" y="604"/>
                    </a:lnTo>
                    <a:lnTo>
                      <a:pt x="749" y="583"/>
                    </a:lnTo>
                    <a:lnTo>
                      <a:pt x="769" y="564"/>
                    </a:lnTo>
                    <a:lnTo>
                      <a:pt x="789" y="545"/>
                    </a:lnTo>
                    <a:lnTo>
                      <a:pt x="810" y="526"/>
                    </a:lnTo>
                    <a:lnTo>
                      <a:pt x="833" y="508"/>
                    </a:lnTo>
                    <a:lnTo>
                      <a:pt x="855" y="490"/>
                    </a:lnTo>
                    <a:lnTo>
                      <a:pt x="417" y="487"/>
                    </a:lnTo>
                    <a:lnTo>
                      <a:pt x="587" y="94"/>
                    </a:lnTo>
                    <a:lnTo>
                      <a:pt x="587" y="94"/>
                    </a:lnTo>
                    <a:lnTo>
                      <a:pt x="550" y="122"/>
                    </a:lnTo>
                    <a:lnTo>
                      <a:pt x="514" y="151"/>
                    </a:lnTo>
                    <a:lnTo>
                      <a:pt x="479" y="181"/>
                    </a:lnTo>
                    <a:lnTo>
                      <a:pt x="446" y="212"/>
                    </a:lnTo>
                    <a:lnTo>
                      <a:pt x="414" y="244"/>
                    </a:lnTo>
                    <a:lnTo>
                      <a:pt x="384" y="277"/>
                    </a:lnTo>
                    <a:lnTo>
                      <a:pt x="353" y="310"/>
                    </a:lnTo>
                    <a:lnTo>
                      <a:pt x="325" y="345"/>
                    </a:lnTo>
                    <a:lnTo>
                      <a:pt x="298" y="380"/>
                    </a:lnTo>
                    <a:lnTo>
                      <a:pt x="272" y="416"/>
                    </a:lnTo>
                    <a:lnTo>
                      <a:pt x="249" y="452"/>
                    </a:lnTo>
                    <a:lnTo>
                      <a:pt x="225" y="489"/>
                    </a:lnTo>
                    <a:lnTo>
                      <a:pt x="204" y="527"/>
                    </a:lnTo>
                    <a:lnTo>
                      <a:pt x="182" y="566"/>
                    </a:lnTo>
                    <a:lnTo>
                      <a:pt x="163" y="607"/>
                    </a:lnTo>
                    <a:lnTo>
                      <a:pt x="145" y="647"/>
                    </a:lnTo>
                    <a:lnTo>
                      <a:pt x="144" y="651"/>
                    </a:lnTo>
                    <a:lnTo>
                      <a:pt x="144" y="651"/>
                    </a:lnTo>
                    <a:lnTo>
                      <a:pt x="129" y="689"/>
                    </a:lnTo>
                    <a:lnTo>
                      <a:pt x="114" y="731"/>
                    </a:lnTo>
                    <a:lnTo>
                      <a:pt x="99" y="777"/>
                    </a:lnTo>
                    <a:lnTo>
                      <a:pt x="84" y="826"/>
                    </a:lnTo>
                    <a:lnTo>
                      <a:pt x="71" y="879"/>
                    </a:lnTo>
                    <a:lnTo>
                      <a:pt x="65" y="907"/>
                    </a:lnTo>
                    <a:lnTo>
                      <a:pt x="61" y="936"/>
                    </a:lnTo>
                    <a:lnTo>
                      <a:pt x="56" y="964"/>
                    </a:lnTo>
                    <a:lnTo>
                      <a:pt x="52" y="993"/>
                    </a:lnTo>
                    <a:lnTo>
                      <a:pt x="50" y="1023"/>
                    </a:lnTo>
                    <a:lnTo>
                      <a:pt x="47" y="1054"/>
                    </a:lnTo>
                    <a:lnTo>
                      <a:pt x="47" y="1059"/>
                    </a:lnTo>
                    <a:lnTo>
                      <a:pt x="47" y="1065"/>
                    </a:lnTo>
                    <a:lnTo>
                      <a:pt x="47" y="1065"/>
                    </a:lnTo>
                    <a:lnTo>
                      <a:pt x="46" y="1121"/>
                    </a:lnTo>
                    <a:lnTo>
                      <a:pt x="46" y="1121"/>
                    </a:lnTo>
                    <a:lnTo>
                      <a:pt x="46" y="1171"/>
                    </a:lnTo>
                    <a:lnTo>
                      <a:pt x="46" y="1224"/>
                    </a:lnTo>
                    <a:lnTo>
                      <a:pt x="47" y="1252"/>
                    </a:lnTo>
                    <a:lnTo>
                      <a:pt x="48" y="1280"/>
                    </a:lnTo>
                    <a:lnTo>
                      <a:pt x="51" y="1308"/>
                    </a:lnTo>
                    <a:lnTo>
                      <a:pt x="54" y="1337"/>
                    </a:lnTo>
                    <a:lnTo>
                      <a:pt x="54" y="1339"/>
                    </a:lnTo>
                    <a:lnTo>
                      <a:pt x="54" y="1339"/>
                    </a:lnTo>
                    <a:lnTo>
                      <a:pt x="61" y="1378"/>
                    </a:lnTo>
                    <a:lnTo>
                      <a:pt x="68" y="1417"/>
                    </a:lnTo>
                    <a:lnTo>
                      <a:pt x="75" y="1456"/>
                    </a:lnTo>
                    <a:lnTo>
                      <a:pt x="84" y="1494"/>
                    </a:lnTo>
                    <a:lnTo>
                      <a:pt x="95" y="1531"/>
                    </a:lnTo>
                    <a:lnTo>
                      <a:pt x="106" y="1568"/>
                    </a:lnTo>
                    <a:lnTo>
                      <a:pt x="118" y="1604"/>
                    </a:lnTo>
                    <a:lnTo>
                      <a:pt x="132" y="1640"/>
                    </a:lnTo>
                    <a:lnTo>
                      <a:pt x="146" y="1675"/>
                    </a:lnTo>
                    <a:lnTo>
                      <a:pt x="161" y="1710"/>
                    </a:lnTo>
                    <a:lnTo>
                      <a:pt x="178" y="1744"/>
                    </a:lnTo>
                    <a:lnTo>
                      <a:pt x="195" y="1778"/>
                    </a:lnTo>
                    <a:lnTo>
                      <a:pt x="214" y="1811"/>
                    </a:lnTo>
                    <a:lnTo>
                      <a:pt x="233" y="1844"/>
                    </a:lnTo>
                    <a:lnTo>
                      <a:pt x="253" y="1877"/>
                    </a:lnTo>
                    <a:lnTo>
                      <a:pt x="276" y="1908"/>
                    </a:lnTo>
                    <a:lnTo>
                      <a:pt x="289" y="1927"/>
                    </a:lnTo>
                    <a:lnTo>
                      <a:pt x="289" y="1927"/>
                    </a:lnTo>
                    <a:lnTo>
                      <a:pt x="318" y="1966"/>
                    </a:lnTo>
                    <a:lnTo>
                      <a:pt x="318" y="1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1" name="Freeform 9">
                <a:extLst>
                  <a:ext uri="{FF2B5EF4-FFF2-40B4-BE49-F238E27FC236}">
                    <a16:creationId xmlns:a16="http://schemas.microsoft.com/office/drawing/2014/main" id="{5E594BB5-6DA0-E84A-BAF7-2BDF384E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550" y="441325"/>
                <a:ext cx="3009900" cy="1289050"/>
              </a:xfrm>
              <a:custGeom>
                <a:avLst/>
                <a:gdLst>
                  <a:gd name="T0" fmla="*/ 1896 w 1896"/>
                  <a:gd name="T1" fmla="*/ 422 h 812"/>
                  <a:gd name="T2" fmla="*/ 1843 w 1896"/>
                  <a:gd name="T3" fmla="*/ 377 h 812"/>
                  <a:gd name="T4" fmla="*/ 1770 w 1896"/>
                  <a:gd name="T5" fmla="*/ 319 h 812"/>
                  <a:gd name="T6" fmla="*/ 1719 w 1896"/>
                  <a:gd name="T7" fmla="*/ 276 h 812"/>
                  <a:gd name="T8" fmla="*/ 1713 w 1896"/>
                  <a:gd name="T9" fmla="*/ 273 h 812"/>
                  <a:gd name="T10" fmla="*/ 1631 w 1896"/>
                  <a:gd name="T11" fmla="*/ 216 h 812"/>
                  <a:gd name="T12" fmla="*/ 1544 w 1896"/>
                  <a:gd name="T13" fmla="*/ 164 h 812"/>
                  <a:gd name="T14" fmla="*/ 1456 w 1896"/>
                  <a:gd name="T15" fmla="*/ 120 h 812"/>
                  <a:gd name="T16" fmla="*/ 1366 w 1896"/>
                  <a:gd name="T17" fmla="*/ 83 h 812"/>
                  <a:gd name="T18" fmla="*/ 1275 w 1896"/>
                  <a:gd name="T19" fmla="*/ 52 h 812"/>
                  <a:gd name="T20" fmla="*/ 1182 w 1896"/>
                  <a:gd name="T21" fmla="*/ 29 h 812"/>
                  <a:gd name="T22" fmla="*/ 1088 w 1896"/>
                  <a:gd name="T23" fmla="*/ 12 h 812"/>
                  <a:gd name="T24" fmla="*/ 994 w 1896"/>
                  <a:gd name="T25" fmla="*/ 2 h 812"/>
                  <a:gd name="T26" fmla="*/ 898 w 1896"/>
                  <a:gd name="T27" fmla="*/ 0 h 812"/>
                  <a:gd name="T28" fmla="*/ 804 w 1896"/>
                  <a:gd name="T29" fmla="*/ 3 h 812"/>
                  <a:gd name="T30" fmla="*/ 709 w 1896"/>
                  <a:gd name="T31" fmla="*/ 14 h 812"/>
                  <a:gd name="T32" fmla="*/ 616 w 1896"/>
                  <a:gd name="T33" fmla="*/ 32 h 812"/>
                  <a:gd name="T34" fmla="*/ 524 w 1896"/>
                  <a:gd name="T35" fmla="*/ 57 h 812"/>
                  <a:gd name="T36" fmla="*/ 431 w 1896"/>
                  <a:gd name="T37" fmla="*/ 88 h 812"/>
                  <a:gd name="T38" fmla="*/ 342 w 1896"/>
                  <a:gd name="T39" fmla="*/ 128 h 812"/>
                  <a:gd name="T40" fmla="*/ 255 w 1896"/>
                  <a:gd name="T41" fmla="*/ 173 h 812"/>
                  <a:gd name="T42" fmla="*/ 234 w 1896"/>
                  <a:gd name="T43" fmla="*/ 185 h 812"/>
                  <a:gd name="T44" fmla="*/ 186 w 1896"/>
                  <a:gd name="T45" fmla="*/ 218 h 812"/>
                  <a:gd name="T46" fmla="*/ 472 w 1896"/>
                  <a:gd name="T47" fmla="*/ 652 h 812"/>
                  <a:gd name="T48" fmla="*/ 473 w 1896"/>
                  <a:gd name="T49" fmla="*/ 651 h 812"/>
                  <a:gd name="T50" fmla="*/ 500 w 1896"/>
                  <a:gd name="T51" fmla="*/ 635 h 812"/>
                  <a:gd name="T52" fmla="*/ 542 w 1896"/>
                  <a:gd name="T53" fmla="*/ 612 h 812"/>
                  <a:gd name="T54" fmla="*/ 567 w 1896"/>
                  <a:gd name="T55" fmla="*/ 599 h 812"/>
                  <a:gd name="T56" fmla="*/ 619 w 1896"/>
                  <a:gd name="T57" fmla="*/ 577 h 812"/>
                  <a:gd name="T58" fmla="*/ 672 w 1896"/>
                  <a:gd name="T59" fmla="*/ 558 h 812"/>
                  <a:gd name="T60" fmla="*/ 726 w 1896"/>
                  <a:gd name="T61" fmla="*/ 543 h 812"/>
                  <a:gd name="T62" fmla="*/ 780 w 1896"/>
                  <a:gd name="T63" fmla="*/ 533 h 812"/>
                  <a:gd name="T64" fmla="*/ 835 w 1896"/>
                  <a:gd name="T65" fmla="*/ 526 h 812"/>
                  <a:gd name="T66" fmla="*/ 892 w 1896"/>
                  <a:gd name="T67" fmla="*/ 523 h 812"/>
                  <a:gd name="T68" fmla="*/ 947 w 1896"/>
                  <a:gd name="T69" fmla="*/ 524 h 812"/>
                  <a:gd name="T70" fmla="*/ 1002 w 1896"/>
                  <a:gd name="T71" fmla="*/ 529 h 812"/>
                  <a:gd name="T72" fmla="*/ 1057 w 1896"/>
                  <a:gd name="T73" fmla="*/ 538 h 812"/>
                  <a:gd name="T74" fmla="*/ 1111 w 1896"/>
                  <a:gd name="T75" fmla="*/ 550 h 812"/>
                  <a:gd name="T76" fmla="*/ 1165 w 1896"/>
                  <a:gd name="T77" fmla="*/ 566 h 812"/>
                  <a:gd name="T78" fmla="*/ 1219 w 1896"/>
                  <a:gd name="T79" fmla="*/ 586 h 812"/>
                  <a:gd name="T80" fmla="*/ 1271 w 1896"/>
                  <a:gd name="T81" fmla="*/ 611 h 812"/>
                  <a:gd name="T82" fmla="*/ 1321 w 1896"/>
                  <a:gd name="T83" fmla="*/ 639 h 812"/>
                  <a:gd name="T84" fmla="*/ 1371 w 1896"/>
                  <a:gd name="T85" fmla="*/ 670 h 812"/>
                  <a:gd name="T86" fmla="*/ 1396 w 1896"/>
                  <a:gd name="T87" fmla="*/ 687 h 812"/>
                  <a:gd name="T88" fmla="*/ 1445 w 1896"/>
                  <a:gd name="T89" fmla="*/ 728 h 812"/>
                  <a:gd name="T90" fmla="*/ 1530 w 1896"/>
                  <a:gd name="T91" fmla="*/ 795 h 812"/>
                  <a:gd name="T92" fmla="*/ 1549 w 1896"/>
                  <a:gd name="T93" fmla="*/ 812 h 812"/>
                  <a:gd name="T94" fmla="*/ 1546 w 1896"/>
                  <a:gd name="T95" fmla="*/ 809 h 812"/>
                  <a:gd name="T96" fmla="*/ 1896 w 1896"/>
                  <a:gd name="T97" fmla="*/ 42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6" h="812">
                    <a:moveTo>
                      <a:pt x="1896" y="422"/>
                    </a:moveTo>
                    <a:lnTo>
                      <a:pt x="1896" y="422"/>
                    </a:lnTo>
                    <a:lnTo>
                      <a:pt x="1873" y="401"/>
                    </a:lnTo>
                    <a:lnTo>
                      <a:pt x="1843" y="377"/>
                    </a:lnTo>
                    <a:lnTo>
                      <a:pt x="1770" y="319"/>
                    </a:lnTo>
                    <a:lnTo>
                      <a:pt x="1770" y="319"/>
                    </a:lnTo>
                    <a:lnTo>
                      <a:pt x="1724" y="281"/>
                    </a:lnTo>
                    <a:lnTo>
                      <a:pt x="1719" y="276"/>
                    </a:lnTo>
                    <a:lnTo>
                      <a:pt x="1713" y="273"/>
                    </a:lnTo>
                    <a:lnTo>
                      <a:pt x="1713" y="273"/>
                    </a:lnTo>
                    <a:lnTo>
                      <a:pt x="1672" y="243"/>
                    </a:lnTo>
                    <a:lnTo>
                      <a:pt x="1631" y="216"/>
                    </a:lnTo>
                    <a:lnTo>
                      <a:pt x="1588" y="189"/>
                    </a:lnTo>
                    <a:lnTo>
                      <a:pt x="1544" y="164"/>
                    </a:lnTo>
                    <a:lnTo>
                      <a:pt x="1501" y="141"/>
                    </a:lnTo>
                    <a:lnTo>
                      <a:pt x="1456" y="120"/>
                    </a:lnTo>
                    <a:lnTo>
                      <a:pt x="1411" y="101"/>
                    </a:lnTo>
                    <a:lnTo>
                      <a:pt x="1366" y="83"/>
                    </a:lnTo>
                    <a:lnTo>
                      <a:pt x="1321" y="67"/>
                    </a:lnTo>
                    <a:lnTo>
                      <a:pt x="1275" y="52"/>
                    </a:lnTo>
                    <a:lnTo>
                      <a:pt x="1229" y="40"/>
                    </a:lnTo>
                    <a:lnTo>
                      <a:pt x="1182" y="29"/>
                    </a:lnTo>
                    <a:lnTo>
                      <a:pt x="1135" y="20"/>
                    </a:lnTo>
                    <a:lnTo>
                      <a:pt x="1088" y="12"/>
                    </a:lnTo>
                    <a:lnTo>
                      <a:pt x="1041" y="6"/>
                    </a:lnTo>
                    <a:lnTo>
                      <a:pt x="994" y="2"/>
                    </a:lnTo>
                    <a:lnTo>
                      <a:pt x="946" y="0"/>
                    </a:lnTo>
                    <a:lnTo>
                      <a:pt x="898" y="0"/>
                    </a:lnTo>
                    <a:lnTo>
                      <a:pt x="851" y="1"/>
                    </a:lnTo>
                    <a:lnTo>
                      <a:pt x="804" y="3"/>
                    </a:lnTo>
                    <a:lnTo>
                      <a:pt x="756" y="7"/>
                    </a:lnTo>
                    <a:lnTo>
                      <a:pt x="709" y="14"/>
                    </a:lnTo>
                    <a:lnTo>
                      <a:pt x="662" y="22"/>
                    </a:lnTo>
                    <a:lnTo>
                      <a:pt x="616" y="32"/>
                    </a:lnTo>
                    <a:lnTo>
                      <a:pt x="570" y="43"/>
                    </a:lnTo>
                    <a:lnTo>
                      <a:pt x="524" y="57"/>
                    </a:lnTo>
                    <a:lnTo>
                      <a:pt x="477" y="72"/>
                    </a:lnTo>
                    <a:lnTo>
                      <a:pt x="431" y="88"/>
                    </a:lnTo>
                    <a:lnTo>
                      <a:pt x="387" y="108"/>
                    </a:lnTo>
                    <a:lnTo>
                      <a:pt x="342" y="128"/>
                    </a:lnTo>
                    <a:lnTo>
                      <a:pt x="299" y="149"/>
                    </a:lnTo>
                    <a:lnTo>
                      <a:pt x="255" y="173"/>
                    </a:lnTo>
                    <a:lnTo>
                      <a:pt x="234" y="185"/>
                    </a:lnTo>
                    <a:lnTo>
                      <a:pt x="234" y="185"/>
                    </a:lnTo>
                    <a:lnTo>
                      <a:pt x="187" y="215"/>
                    </a:lnTo>
                    <a:lnTo>
                      <a:pt x="186" y="218"/>
                    </a:lnTo>
                    <a:lnTo>
                      <a:pt x="0" y="649"/>
                    </a:lnTo>
                    <a:lnTo>
                      <a:pt x="472" y="652"/>
                    </a:lnTo>
                    <a:lnTo>
                      <a:pt x="472" y="652"/>
                    </a:lnTo>
                    <a:lnTo>
                      <a:pt x="473" y="651"/>
                    </a:lnTo>
                    <a:lnTo>
                      <a:pt x="473" y="651"/>
                    </a:lnTo>
                    <a:lnTo>
                      <a:pt x="500" y="635"/>
                    </a:lnTo>
                    <a:lnTo>
                      <a:pt x="526" y="620"/>
                    </a:lnTo>
                    <a:lnTo>
                      <a:pt x="542" y="612"/>
                    </a:lnTo>
                    <a:lnTo>
                      <a:pt x="542" y="612"/>
                    </a:lnTo>
                    <a:lnTo>
                      <a:pt x="567" y="599"/>
                    </a:lnTo>
                    <a:lnTo>
                      <a:pt x="593" y="587"/>
                    </a:lnTo>
                    <a:lnTo>
                      <a:pt x="619" y="577"/>
                    </a:lnTo>
                    <a:lnTo>
                      <a:pt x="645" y="567"/>
                    </a:lnTo>
                    <a:lnTo>
                      <a:pt x="672" y="558"/>
                    </a:lnTo>
                    <a:lnTo>
                      <a:pt x="699" y="550"/>
                    </a:lnTo>
                    <a:lnTo>
                      <a:pt x="726" y="543"/>
                    </a:lnTo>
                    <a:lnTo>
                      <a:pt x="753" y="538"/>
                    </a:lnTo>
                    <a:lnTo>
                      <a:pt x="780" y="533"/>
                    </a:lnTo>
                    <a:lnTo>
                      <a:pt x="808" y="529"/>
                    </a:lnTo>
                    <a:lnTo>
                      <a:pt x="835" y="526"/>
                    </a:lnTo>
                    <a:lnTo>
                      <a:pt x="863" y="524"/>
                    </a:lnTo>
                    <a:lnTo>
                      <a:pt x="892" y="523"/>
                    </a:lnTo>
                    <a:lnTo>
                      <a:pt x="919" y="523"/>
                    </a:lnTo>
                    <a:lnTo>
                      <a:pt x="947" y="524"/>
                    </a:lnTo>
                    <a:lnTo>
                      <a:pt x="974" y="525"/>
                    </a:lnTo>
                    <a:lnTo>
                      <a:pt x="1002" y="529"/>
                    </a:lnTo>
                    <a:lnTo>
                      <a:pt x="1029" y="532"/>
                    </a:lnTo>
                    <a:lnTo>
                      <a:pt x="1057" y="538"/>
                    </a:lnTo>
                    <a:lnTo>
                      <a:pt x="1084" y="543"/>
                    </a:lnTo>
                    <a:lnTo>
                      <a:pt x="1111" y="550"/>
                    </a:lnTo>
                    <a:lnTo>
                      <a:pt x="1138" y="558"/>
                    </a:lnTo>
                    <a:lnTo>
                      <a:pt x="1165" y="566"/>
                    </a:lnTo>
                    <a:lnTo>
                      <a:pt x="1192" y="576"/>
                    </a:lnTo>
                    <a:lnTo>
                      <a:pt x="1219" y="586"/>
                    </a:lnTo>
                    <a:lnTo>
                      <a:pt x="1245" y="598"/>
                    </a:lnTo>
                    <a:lnTo>
                      <a:pt x="1271" y="611"/>
                    </a:lnTo>
                    <a:lnTo>
                      <a:pt x="1297" y="624"/>
                    </a:lnTo>
                    <a:lnTo>
                      <a:pt x="1321" y="639"/>
                    </a:lnTo>
                    <a:lnTo>
                      <a:pt x="1346" y="653"/>
                    </a:lnTo>
                    <a:lnTo>
                      <a:pt x="1371" y="670"/>
                    </a:lnTo>
                    <a:lnTo>
                      <a:pt x="1396" y="687"/>
                    </a:lnTo>
                    <a:lnTo>
                      <a:pt x="1396" y="687"/>
                    </a:lnTo>
                    <a:lnTo>
                      <a:pt x="1445" y="728"/>
                    </a:lnTo>
                    <a:lnTo>
                      <a:pt x="1445" y="728"/>
                    </a:lnTo>
                    <a:lnTo>
                      <a:pt x="1503" y="773"/>
                    </a:lnTo>
                    <a:lnTo>
                      <a:pt x="1530" y="795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9" y="812"/>
                    </a:lnTo>
                    <a:lnTo>
                      <a:pt x="1546" y="809"/>
                    </a:lnTo>
                    <a:lnTo>
                      <a:pt x="1415" y="343"/>
                    </a:lnTo>
                    <a:lnTo>
                      <a:pt x="1896" y="422"/>
                    </a:lnTo>
                    <a:lnTo>
                      <a:pt x="1896" y="422"/>
                    </a:lnTo>
                    <a:close/>
                  </a:path>
                </a:pathLst>
              </a:custGeom>
              <a:solidFill>
                <a:srgbClr val="488EFF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2" name="Freeform 10">
                <a:extLst>
                  <a:ext uri="{FF2B5EF4-FFF2-40B4-BE49-F238E27FC236}">
                    <a16:creationId xmlns:a16="http://schemas.microsoft.com/office/drawing/2014/main" id="{37AF440D-30AE-9343-909A-AD896966E1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8" y="404813"/>
                <a:ext cx="3116263" cy="1374775"/>
              </a:xfrm>
              <a:custGeom>
                <a:avLst/>
                <a:gdLst>
                  <a:gd name="T0" fmla="*/ 1523 w 1963"/>
                  <a:gd name="T1" fmla="*/ 814 h 866"/>
                  <a:gd name="T2" fmla="*/ 1417 w 1963"/>
                  <a:gd name="T3" fmla="*/ 728 h 866"/>
                  <a:gd name="T4" fmla="*/ 1335 w 1963"/>
                  <a:gd name="T5" fmla="*/ 674 h 866"/>
                  <a:gd name="T6" fmla="*/ 1219 w 1963"/>
                  <a:gd name="T7" fmla="*/ 620 h 866"/>
                  <a:gd name="T8" fmla="*/ 1098 w 1963"/>
                  <a:gd name="T9" fmla="*/ 584 h 866"/>
                  <a:gd name="T10" fmla="*/ 973 w 1963"/>
                  <a:gd name="T11" fmla="*/ 568 h 866"/>
                  <a:gd name="T12" fmla="*/ 895 w 1963"/>
                  <a:gd name="T13" fmla="*/ 570 h 866"/>
                  <a:gd name="T14" fmla="*/ 804 w 1963"/>
                  <a:gd name="T15" fmla="*/ 581 h 866"/>
                  <a:gd name="T16" fmla="*/ 715 w 1963"/>
                  <a:gd name="T17" fmla="*/ 602 h 866"/>
                  <a:gd name="T18" fmla="*/ 628 w 1963"/>
                  <a:gd name="T19" fmla="*/ 635 h 866"/>
                  <a:gd name="T20" fmla="*/ 572 w 1963"/>
                  <a:gd name="T21" fmla="*/ 663 h 866"/>
                  <a:gd name="T22" fmla="*/ 507 w 1963"/>
                  <a:gd name="T23" fmla="*/ 698 h 866"/>
                  <a:gd name="T24" fmla="*/ 210 w 1963"/>
                  <a:gd name="T25" fmla="*/ 219 h 866"/>
                  <a:gd name="T26" fmla="*/ 317 w 1963"/>
                  <a:gd name="T27" fmla="*/ 155 h 866"/>
                  <a:gd name="T28" fmla="*/ 475 w 1963"/>
                  <a:gd name="T29" fmla="*/ 84 h 866"/>
                  <a:gd name="T30" fmla="*/ 642 w 1963"/>
                  <a:gd name="T31" fmla="*/ 35 h 866"/>
                  <a:gd name="T32" fmla="*/ 812 w 1963"/>
                  <a:gd name="T33" fmla="*/ 7 h 866"/>
                  <a:gd name="T34" fmla="*/ 941 w 1963"/>
                  <a:gd name="T35" fmla="*/ 0 h 866"/>
                  <a:gd name="T36" fmla="*/ 1159 w 1963"/>
                  <a:gd name="T37" fmla="*/ 18 h 866"/>
                  <a:gd name="T38" fmla="*/ 1371 w 1963"/>
                  <a:gd name="T39" fmla="*/ 71 h 866"/>
                  <a:gd name="T40" fmla="*/ 1572 w 1963"/>
                  <a:gd name="T41" fmla="*/ 158 h 866"/>
                  <a:gd name="T42" fmla="*/ 1761 w 1963"/>
                  <a:gd name="T43" fmla="*/ 278 h 866"/>
                  <a:gd name="T44" fmla="*/ 1819 w 1963"/>
                  <a:gd name="T45" fmla="*/ 323 h 866"/>
                  <a:gd name="T46" fmla="*/ 1922 w 1963"/>
                  <a:gd name="T47" fmla="*/ 407 h 866"/>
                  <a:gd name="T48" fmla="*/ 1928 w 1963"/>
                  <a:gd name="T49" fmla="*/ 467 h 866"/>
                  <a:gd name="T50" fmla="*/ 1585 w 1963"/>
                  <a:gd name="T51" fmla="*/ 866 h 866"/>
                  <a:gd name="T52" fmla="*/ 1008 w 1963"/>
                  <a:gd name="T53" fmla="*/ 526 h 866"/>
                  <a:gd name="T54" fmla="*/ 1139 w 1963"/>
                  <a:gd name="T55" fmla="*/ 547 h 866"/>
                  <a:gd name="T56" fmla="*/ 1266 w 1963"/>
                  <a:gd name="T57" fmla="*/ 590 h 866"/>
                  <a:gd name="T58" fmla="*/ 1387 w 1963"/>
                  <a:gd name="T59" fmla="*/ 653 h 866"/>
                  <a:gd name="T60" fmla="*/ 1444 w 1963"/>
                  <a:gd name="T61" fmla="*/ 693 h 866"/>
                  <a:gd name="T62" fmla="*/ 1540 w 1963"/>
                  <a:gd name="T63" fmla="*/ 770 h 866"/>
                  <a:gd name="T64" fmla="*/ 1792 w 1963"/>
                  <a:gd name="T65" fmla="*/ 359 h 866"/>
                  <a:gd name="T66" fmla="*/ 1740 w 1963"/>
                  <a:gd name="T67" fmla="*/ 317 h 866"/>
                  <a:gd name="T68" fmla="*/ 1644 w 1963"/>
                  <a:gd name="T69" fmla="*/ 252 h 866"/>
                  <a:gd name="T70" fmla="*/ 1455 w 1963"/>
                  <a:gd name="T71" fmla="*/ 152 h 866"/>
                  <a:gd name="T72" fmla="*/ 1255 w 1963"/>
                  <a:gd name="T73" fmla="*/ 83 h 866"/>
                  <a:gd name="T74" fmla="*/ 1047 w 1963"/>
                  <a:gd name="T75" fmla="*/ 50 h 866"/>
                  <a:gd name="T76" fmla="*/ 900 w 1963"/>
                  <a:gd name="T77" fmla="*/ 45 h 866"/>
                  <a:gd name="T78" fmla="*/ 733 w 1963"/>
                  <a:gd name="T79" fmla="*/ 62 h 866"/>
                  <a:gd name="T80" fmla="*/ 571 w 1963"/>
                  <a:gd name="T81" fmla="*/ 100 h 866"/>
                  <a:gd name="T82" fmla="*/ 413 w 1963"/>
                  <a:gd name="T83" fmla="*/ 159 h 866"/>
                  <a:gd name="T84" fmla="*/ 282 w 1963"/>
                  <a:gd name="T85" fmla="*/ 227 h 866"/>
                  <a:gd name="T86" fmla="*/ 501 w 1963"/>
                  <a:gd name="T87" fmla="*/ 653 h 866"/>
                  <a:gd name="T88" fmla="*/ 565 w 1963"/>
                  <a:gd name="T89" fmla="*/ 616 h 866"/>
                  <a:gd name="T90" fmla="*/ 633 w 1963"/>
                  <a:gd name="T91" fmla="*/ 584 h 866"/>
                  <a:gd name="T92" fmla="*/ 724 w 1963"/>
                  <a:gd name="T93" fmla="*/ 553 h 866"/>
                  <a:gd name="T94" fmla="*/ 820 w 1963"/>
                  <a:gd name="T95" fmla="*/ 532 h 866"/>
                  <a:gd name="T96" fmla="*/ 916 w 1963"/>
                  <a:gd name="T97" fmla="*/ 523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3" h="866">
                    <a:moveTo>
                      <a:pt x="1585" y="866"/>
                    </a:moveTo>
                    <a:lnTo>
                      <a:pt x="1569" y="851"/>
                    </a:lnTo>
                    <a:lnTo>
                      <a:pt x="1569" y="851"/>
                    </a:lnTo>
                    <a:lnTo>
                      <a:pt x="1523" y="814"/>
                    </a:lnTo>
                    <a:lnTo>
                      <a:pt x="1467" y="768"/>
                    </a:lnTo>
                    <a:lnTo>
                      <a:pt x="1465" y="768"/>
                    </a:lnTo>
                    <a:lnTo>
                      <a:pt x="1465" y="768"/>
                    </a:lnTo>
                    <a:lnTo>
                      <a:pt x="1417" y="728"/>
                    </a:lnTo>
                    <a:lnTo>
                      <a:pt x="1417" y="728"/>
                    </a:lnTo>
                    <a:lnTo>
                      <a:pt x="1390" y="709"/>
                    </a:lnTo>
                    <a:lnTo>
                      <a:pt x="1362" y="691"/>
                    </a:lnTo>
                    <a:lnTo>
                      <a:pt x="1335" y="674"/>
                    </a:lnTo>
                    <a:lnTo>
                      <a:pt x="1307" y="658"/>
                    </a:lnTo>
                    <a:lnTo>
                      <a:pt x="1278" y="645"/>
                    </a:lnTo>
                    <a:lnTo>
                      <a:pt x="1248" y="631"/>
                    </a:lnTo>
                    <a:lnTo>
                      <a:pt x="1219" y="620"/>
                    </a:lnTo>
                    <a:lnTo>
                      <a:pt x="1190" y="609"/>
                    </a:lnTo>
                    <a:lnTo>
                      <a:pt x="1159" y="600"/>
                    </a:lnTo>
                    <a:lnTo>
                      <a:pt x="1129" y="591"/>
                    </a:lnTo>
                    <a:lnTo>
                      <a:pt x="1098" y="584"/>
                    </a:lnTo>
                    <a:lnTo>
                      <a:pt x="1067" y="579"/>
                    </a:lnTo>
                    <a:lnTo>
                      <a:pt x="1036" y="574"/>
                    </a:lnTo>
                    <a:lnTo>
                      <a:pt x="1004" y="571"/>
                    </a:lnTo>
                    <a:lnTo>
                      <a:pt x="973" y="568"/>
                    </a:lnTo>
                    <a:lnTo>
                      <a:pt x="941" y="568"/>
                    </a:lnTo>
                    <a:lnTo>
                      <a:pt x="941" y="568"/>
                    </a:lnTo>
                    <a:lnTo>
                      <a:pt x="918" y="568"/>
                    </a:lnTo>
                    <a:lnTo>
                      <a:pt x="895" y="570"/>
                    </a:lnTo>
                    <a:lnTo>
                      <a:pt x="871" y="572"/>
                    </a:lnTo>
                    <a:lnTo>
                      <a:pt x="849" y="574"/>
                    </a:lnTo>
                    <a:lnTo>
                      <a:pt x="826" y="577"/>
                    </a:lnTo>
                    <a:lnTo>
                      <a:pt x="804" y="581"/>
                    </a:lnTo>
                    <a:lnTo>
                      <a:pt x="781" y="585"/>
                    </a:lnTo>
                    <a:lnTo>
                      <a:pt x="759" y="590"/>
                    </a:lnTo>
                    <a:lnTo>
                      <a:pt x="736" y="597"/>
                    </a:lnTo>
                    <a:lnTo>
                      <a:pt x="715" y="602"/>
                    </a:lnTo>
                    <a:lnTo>
                      <a:pt x="692" y="610"/>
                    </a:lnTo>
                    <a:lnTo>
                      <a:pt x="671" y="618"/>
                    </a:lnTo>
                    <a:lnTo>
                      <a:pt x="650" y="626"/>
                    </a:lnTo>
                    <a:lnTo>
                      <a:pt x="628" y="635"/>
                    </a:lnTo>
                    <a:lnTo>
                      <a:pt x="607" y="645"/>
                    </a:lnTo>
                    <a:lnTo>
                      <a:pt x="587" y="655"/>
                    </a:lnTo>
                    <a:lnTo>
                      <a:pt x="572" y="663"/>
                    </a:lnTo>
                    <a:lnTo>
                      <a:pt x="572" y="663"/>
                    </a:lnTo>
                    <a:lnTo>
                      <a:pt x="546" y="678"/>
                    </a:lnTo>
                    <a:lnTo>
                      <a:pt x="520" y="693"/>
                    </a:lnTo>
                    <a:lnTo>
                      <a:pt x="514" y="698"/>
                    </a:lnTo>
                    <a:lnTo>
                      <a:pt x="507" y="698"/>
                    </a:lnTo>
                    <a:lnTo>
                      <a:pt x="0" y="695"/>
                    </a:lnTo>
                    <a:lnTo>
                      <a:pt x="204" y="223"/>
                    </a:lnTo>
                    <a:lnTo>
                      <a:pt x="210" y="219"/>
                    </a:lnTo>
                    <a:lnTo>
                      <a:pt x="210" y="219"/>
                    </a:lnTo>
                    <a:lnTo>
                      <a:pt x="258" y="189"/>
                    </a:lnTo>
                    <a:lnTo>
                      <a:pt x="278" y="177"/>
                    </a:lnTo>
                    <a:lnTo>
                      <a:pt x="278" y="177"/>
                    </a:lnTo>
                    <a:lnTo>
                      <a:pt x="317" y="155"/>
                    </a:lnTo>
                    <a:lnTo>
                      <a:pt x="356" y="136"/>
                    </a:lnTo>
                    <a:lnTo>
                      <a:pt x="395" y="117"/>
                    </a:lnTo>
                    <a:lnTo>
                      <a:pt x="435" y="100"/>
                    </a:lnTo>
                    <a:lnTo>
                      <a:pt x="475" y="84"/>
                    </a:lnTo>
                    <a:lnTo>
                      <a:pt x="517" y="70"/>
                    </a:lnTo>
                    <a:lnTo>
                      <a:pt x="557" y="56"/>
                    </a:lnTo>
                    <a:lnTo>
                      <a:pt x="599" y="45"/>
                    </a:lnTo>
                    <a:lnTo>
                      <a:pt x="642" y="35"/>
                    </a:lnTo>
                    <a:lnTo>
                      <a:pt x="683" y="25"/>
                    </a:lnTo>
                    <a:lnTo>
                      <a:pt x="726" y="18"/>
                    </a:lnTo>
                    <a:lnTo>
                      <a:pt x="769" y="11"/>
                    </a:lnTo>
                    <a:lnTo>
                      <a:pt x="812" y="7"/>
                    </a:lnTo>
                    <a:lnTo>
                      <a:pt x="854" y="2"/>
                    </a:lnTo>
                    <a:lnTo>
                      <a:pt x="897" y="0"/>
                    </a:lnTo>
                    <a:lnTo>
                      <a:pt x="941" y="0"/>
                    </a:lnTo>
                    <a:lnTo>
                      <a:pt x="941" y="0"/>
                    </a:lnTo>
                    <a:lnTo>
                      <a:pt x="996" y="1"/>
                    </a:lnTo>
                    <a:lnTo>
                      <a:pt x="1051" y="5"/>
                    </a:lnTo>
                    <a:lnTo>
                      <a:pt x="1105" y="10"/>
                    </a:lnTo>
                    <a:lnTo>
                      <a:pt x="1159" y="18"/>
                    </a:lnTo>
                    <a:lnTo>
                      <a:pt x="1213" y="28"/>
                    </a:lnTo>
                    <a:lnTo>
                      <a:pt x="1266" y="39"/>
                    </a:lnTo>
                    <a:lnTo>
                      <a:pt x="1319" y="54"/>
                    </a:lnTo>
                    <a:lnTo>
                      <a:pt x="1371" y="71"/>
                    </a:lnTo>
                    <a:lnTo>
                      <a:pt x="1423" y="89"/>
                    </a:lnTo>
                    <a:lnTo>
                      <a:pt x="1473" y="110"/>
                    </a:lnTo>
                    <a:lnTo>
                      <a:pt x="1523" y="133"/>
                    </a:lnTo>
                    <a:lnTo>
                      <a:pt x="1572" y="158"/>
                    </a:lnTo>
                    <a:lnTo>
                      <a:pt x="1621" y="185"/>
                    </a:lnTo>
                    <a:lnTo>
                      <a:pt x="1669" y="214"/>
                    </a:lnTo>
                    <a:lnTo>
                      <a:pt x="1715" y="244"/>
                    </a:lnTo>
                    <a:lnTo>
                      <a:pt x="1761" y="278"/>
                    </a:lnTo>
                    <a:lnTo>
                      <a:pt x="1768" y="283"/>
                    </a:lnTo>
                    <a:lnTo>
                      <a:pt x="1773" y="287"/>
                    </a:lnTo>
                    <a:lnTo>
                      <a:pt x="1773" y="287"/>
                    </a:lnTo>
                    <a:lnTo>
                      <a:pt x="1819" y="323"/>
                    </a:lnTo>
                    <a:lnTo>
                      <a:pt x="1820" y="324"/>
                    </a:lnTo>
                    <a:lnTo>
                      <a:pt x="1820" y="324"/>
                    </a:lnTo>
                    <a:lnTo>
                      <a:pt x="1893" y="383"/>
                    </a:lnTo>
                    <a:lnTo>
                      <a:pt x="1922" y="407"/>
                    </a:lnTo>
                    <a:lnTo>
                      <a:pt x="1946" y="428"/>
                    </a:lnTo>
                    <a:lnTo>
                      <a:pt x="1963" y="442"/>
                    </a:lnTo>
                    <a:lnTo>
                      <a:pt x="1940" y="469"/>
                    </a:lnTo>
                    <a:lnTo>
                      <a:pt x="1928" y="467"/>
                    </a:lnTo>
                    <a:lnTo>
                      <a:pt x="1481" y="393"/>
                    </a:lnTo>
                    <a:lnTo>
                      <a:pt x="1602" y="821"/>
                    </a:lnTo>
                    <a:lnTo>
                      <a:pt x="1616" y="835"/>
                    </a:lnTo>
                    <a:lnTo>
                      <a:pt x="1585" y="866"/>
                    </a:lnTo>
                    <a:close/>
                    <a:moveTo>
                      <a:pt x="941" y="523"/>
                    </a:moveTo>
                    <a:lnTo>
                      <a:pt x="941" y="523"/>
                    </a:lnTo>
                    <a:lnTo>
                      <a:pt x="974" y="523"/>
                    </a:lnTo>
                    <a:lnTo>
                      <a:pt x="1008" y="526"/>
                    </a:lnTo>
                    <a:lnTo>
                      <a:pt x="1041" y="529"/>
                    </a:lnTo>
                    <a:lnTo>
                      <a:pt x="1074" y="534"/>
                    </a:lnTo>
                    <a:lnTo>
                      <a:pt x="1107" y="540"/>
                    </a:lnTo>
                    <a:lnTo>
                      <a:pt x="1139" y="547"/>
                    </a:lnTo>
                    <a:lnTo>
                      <a:pt x="1172" y="556"/>
                    </a:lnTo>
                    <a:lnTo>
                      <a:pt x="1203" y="566"/>
                    </a:lnTo>
                    <a:lnTo>
                      <a:pt x="1235" y="577"/>
                    </a:lnTo>
                    <a:lnTo>
                      <a:pt x="1266" y="590"/>
                    </a:lnTo>
                    <a:lnTo>
                      <a:pt x="1297" y="604"/>
                    </a:lnTo>
                    <a:lnTo>
                      <a:pt x="1327" y="619"/>
                    </a:lnTo>
                    <a:lnTo>
                      <a:pt x="1357" y="636"/>
                    </a:lnTo>
                    <a:lnTo>
                      <a:pt x="1387" y="653"/>
                    </a:lnTo>
                    <a:lnTo>
                      <a:pt x="1416" y="672"/>
                    </a:lnTo>
                    <a:lnTo>
                      <a:pt x="1444" y="692"/>
                    </a:lnTo>
                    <a:lnTo>
                      <a:pt x="1444" y="693"/>
                    </a:lnTo>
                    <a:lnTo>
                      <a:pt x="1444" y="693"/>
                    </a:lnTo>
                    <a:lnTo>
                      <a:pt x="1494" y="733"/>
                    </a:lnTo>
                    <a:lnTo>
                      <a:pt x="1495" y="733"/>
                    </a:lnTo>
                    <a:lnTo>
                      <a:pt x="1495" y="733"/>
                    </a:lnTo>
                    <a:lnTo>
                      <a:pt x="1540" y="770"/>
                    </a:lnTo>
                    <a:lnTo>
                      <a:pt x="1418" y="338"/>
                    </a:lnTo>
                    <a:lnTo>
                      <a:pt x="1854" y="409"/>
                    </a:lnTo>
                    <a:lnTo>
                      <a:pt x="1854" y="409"/>
                    </a:lnTo>
                    <a:lnTo>
                      <a:pt x="1792" y="359"/>
                    </a:lnTo>
                    <a:lnTo>
                      <a:pt x="1791" y="359"/>
                    </a:lnTo>
                    <a:lnTo>
                      <a:pt x="1791" y="359"/>
                    </a:lnTo>
                    <a:lnTo>
                      <a:pt x="1745" y="322"/>
                    </a:lnTo>
                    <a:lnTo>
                      <a:pt x="1740" y="317"/>
                    </a:lnTo>
                    <a:lnTo>
                      <a:pt x="1734" y="314"/>
                    </a:lnTo>
                    <a:lnTo>
                      <a:pt x="1734" y="314"/>
                    </a:lnTo>
                    <a:lnTo>
                      <a:pt x="1691" y="281"/>
                    </a:lnTo>
                    <a:lnTo>
                      <a:pt x="1644" y="252"/>
                    </a:lnTo>
                    <a:lnTo>
                      <a:pt x="1598" y="224"/>
                    </a:lnTo>
                    <a:lnTo>
                      <a:pt x="1552" y="198"/>
                    </a:lnTo>
                    <a:lnTo>
                      <a:pt x="1504" y="173"/>
                    </a:lnTo>
                    <a:lnTo>
                      <a:pt x="1455" y="152"/>
                    </a:lnTo>
                    <a:lnTo>
                      <a:pt x="1406" y="132"/>
                    </a:lnTo>
                    <a:lnTo>
                      <a:pt x="1356" y="114"/>
                    </a:lnTo>
                    <a:lnTo>
                      <a:pt x="1307" y="98"/>
                    </a:lnTo>
                    <a:lnTo>
                      <a:pt x="1255" y="83"/>
                    </a:lnTo>
                    <a:lnTo>
                      <a:pt x="1204" y="72"/>
                    </a:lnTo>
                    <a:lnTo>
                      <a:pt x="1153" y="62"/>
                    </a:lnTo>
                    <a:lnTo>
                      <a:pt x="1100" y="54"/>
                    </a:lnTo>
                    <a:lnTo>
                      <a:pt x="1047" y="50"/>
                    </a:lnTo>
                    <a:lnTo>
                      <a:pt x="994" y="46"/>
                    </a:lnTo>
                    <a:lnTo>
                      <a:pt x="941" y="45"/>
                    </a:lnTo>
                    <a:lnTo>
                      <a:pt x="941" y="45"/>
                    </a:lnTo>
                    <a:lnTo>
                      <a:pt x="900" y="45"/>
                    </a:lnTo>
                    <a:lnTo>
                      <a:pt x="858" y="47"/>
                    </a:lnTo>
                    <a:lnTo>
                      <a:pt x="816" y="51"/>
                    </a:lnTo>
                    <a:lnTo>
                      <a:pt x="775" y="56"/>
                    </a:lnTo>
                    <a:lnTo>
                      <a:pt x="733" y="62"/>
                    </a:lnTo>
                    <a:lnTo>
                      <a:pt x="692" y="70"/>
                    </a:lnTo>
                    <a:lnTo>
                      <a:pt x="652" y="79"/>
                    </a:lnTo>
                    <a:lnTo>
                      <a:pt x="611" y="89"/>
                    </a:lnTo>
                    <a:lnTo>
                      <a:pt x="571" y="100"/>
                    </a:lnTo>
                    <a:lnTo>
                      <a:pt x="530" y="113"/>
                    </a:lnTo>
                    <a:lnTo>
                      <a:pt x="491" y="126"/>
                    </a:lnTo>
                    <a:lnTo>
                      <a:pt x="453" y="142"/>
                    </a:lnTo>
                    <a:lnTo>
                      <a:pt x="413" y="159"/>
                    </a:lnTo>
                    <a:lnTo>
                      <a:pt x="376" y="177"/>
                    </a:lnTo>
                    <a:lnTo>
                      <a:pt x="338" y="196"/>
                    </a:lnTo>
                    <a:lnTo>
                      <a:pt x="301" y="216"/>
                    </a:lnTo>
                    <a:lnTo>
                      <a:pt x="282" y="227"/>
                    </a:lnTo>
                    <a:lnTo>
                      <a:pt x="282" y="227"/>
                    </a:lnTo>
                    <a:lnTo>
                      <a:pt x="240" y="253"/>
                    </a:lnTo>
                    <a:lnTo>
                      <a:pt x="69" y="649"/>
                    </a:lnTo>
                    <a:lnTo>
                      <a:pt x="501" y="653"/>
                    </a:lnTo>
                    <a:lnTo>
                      <a:pt x="501" y="653"/>
                    </a:lnTo>
                    <a:lnTo>
                      <a:pt x="526" y="637"/>
                    </a:lnTo>
                    <a:lnTo>
                      <a:pt x="551" y="624"/>
                    </a:lnTo>
                    <a:lnTo>
                      <a:pt x="565" y="616"/>
                    </a:lnTo>
                    <a:lnTo>
                      <a:pt x="565" y="616"/>
                    </a:lnTo>
                    <a:lnTo>
                      <a:pt x="588" y="604"/>
                    </a:lnTo>
                    <a:lnTo>
                      <a:pt x="610" y="594"/>
                    </a:lnTo>
                    <a:lnTo>
                      <a:pt x="633" y="584"/>
                    </a:lnTo>
                    <a:lnTo>
                      <a:pt x="655" y="575"/>
                    </a:lnTo>
                    <a:lnTo>
                      <a:pt x="678" y="567"/>
                    </a:lnTo>
                    <a:lnTo>
                      <a:pt x="701" y="559"/>
                    </a:lnTo>
                    <a:lnTo>
                      <a:pt x="724" y="553"/>
                    </a:lnTo>
                    <a:lnTo>
                      <a:pt x="748" y="547"/>
                    </a:lnTo>
                    <a:lnTo>
                      <a:pt x="771" y="541"/>
                    </a:lnTo>
                    <a:lnTo>
                      <a:pt x="796" y="537"/>
                    </a:lnTo>
                    <a:lnTo>
                      <a:pt x="820" y="532"/>
                    </a:lnTo>
                    <a:lnTo>
                      <a:pt x="843" y="529"/>
                    </a:lnTo>
                    <a:lnTo>
                      <a:pt x="868" y="527"/>
                    </a:lnTo>
                    <a:lnTo>
                      <a:pt x="892" y="525"/>
                    </a:lnTo>
                    <a:lnTo>
                      <a:pt x="916" y="523"/>
                    </a:lnTo>
                    <a:lnTo>
                      <a:pt x="941" y="523"/>
                    </a:lnTo>
                    <a:lnTo>
                      <a:pt x="941" y="5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3" name="Freeform 11">
                <a:extLst>
                  <a:ext uri="{FF2B5EF4-FFF2-40B4-BE49-F238E27FC236}">
                    <a16:creationId xmlns:a16="http://schemas.microsoft.com/office/drawing/2014/main" id="{52878DA5-1525-8846-A77B-7F081EB15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863" y="985838"/>
                <a:ext cx="3203575" cy="3236912"/>
              </a:xfrm>
              <a:custGeom>
                <a:avLst/>
                <a:gdLst>
                  <a:gd name="T0" fmla="*/ 2018 w 2018"/>
                  <a:gd name="T1" fmla="*/ 1644 h 2039"/>
                  <a:gd name="T2" fmla="*/ 2018 w 2018"/>
                  <a:gd name="T3" fmla="*/ 1644 h 2039"/>
                  <a:gd name="T4" fmla="*/ 1955 w 2018"/>
                  <a:gd name="T5" fmla="*/ 1586 h 2039"/>
                  <a:gd name="T6" fmla="*/ 1893 w 2018"/>
                  <a:gd name="T7" fmla="*/ 1526 h 2039"/>
                  <a:gd name="T8" fmla="*/ 1834 w 2018"/>
                  <a:gd name="T9" fmla="*/ 1468 h 2039"/>
                  <a:gd name="T10" fmla="*/ 1774 w 2018"/>
                  <a:gd name="T11" fmla="*/ 1408 h 2039"/>
                  <a:gd name="T12" fmla="*/ 1657 w 2018"/>
                  <a:gd name="T13" fmla="*/ 1289 h 2039"/>
                  <a:gd name="T14" fmla="*/ 1541 w 2018"/>
                  <a:gd name="T15" fmla="*/ 1168 h 2039"/>
                  <a:gd name="T16" fmla="*/ 1541 w 2018"/>
                  <a:gd name="T17" fmla="*/ 1168 h 2039"/>
                  <a:gd name="T18" fmla="*/ 1377 w 2018"/>
                  <a:gd name="T19" fmla="*/ 998 h 2039"/>
                  <a:gd name="T20" fmla="*/ 1293 w 2018"/>
                  <a:gd name="T21" fmla="*/ 913 h 2039"/>
                  <a:gd name="T22" fmla="*/ 1205 w 2018"/>
                  <a:gd name="T23" fmla="*/ 826 h 2039"/>
                  <a:gd name="T24" fmla="*/ 1200 w 2018"/>
                  <a:gd name="T25" fmla="*/ 820 h 2039"/>
                  <a:gd name="T26" fmla="*/ 1200 w 2018"/>
                  <a:gd name="T27" fmla="*/ 820 h 2039"/>
                  <a:gd name="T28" fmla="*/ 1053 w 2018"/>
                  <a:gd name="T29" fmla="*/ 668 h 2039"/>
                  <a:gd name="T30" fmla="*/ 918 w 2018"/>
                  <a:gd name="T31" fmla="*/ 528 h 2039"/>
                  <a:gd name="T32" fmla="*/ 918 w 2018"/>
                  <a:gd name="T33" fmla="*/ 528 h 2039"/>
                  <a:gd name="T34" fmla="*/ 738 w 2018"/>
                  <a:gd name="T35" fmla="*/ 340 h 2039"/>
                  <a:gd name="T36" fmla="*/ 541 w 2018"/>
                  <a:gd name="T37" fmla="*/ 138 h 2039"/>
                  <a:gd name="T38" fmla="*/ 508 w 2018"/>
                  <a:gd name="T39" fmla="*/ 105 h 2039"/>
                  <a:gd name="T40" fmla="*/ 508 w 2018"/>
                  <a:gd name="T41" fmla="*/ 105 h 2039"/>
                  <a:gd name="T42" fmla="*/ 504 w 2018"/>
                  <a:gd name="T43" fmla="*/ 100 h 2039"/>
                  <a:gd name="T44" fmla="*/ 503 w 2018"/>
                  <a:gd name="T45" fmla="*/ 98 h 2039"/>
                  <a:gd name="T46" fmla="*/ 503 w 2018"/>
                  <a:gd name="T47" fmla="*/ 98 h 2039"/>
                  <a:gd name="T48" fmla="*/ 481 w 2018"/>
                  <a:gd name="T49" fmla="*/ 79 h 2039"/>
                  <a:gd name="T50" fmla="*/ 481 w 2018"/>
                  <a:gd name="T51" fmla="*/ 79 h 2039"/>
                  <a:gd name="T52" fmla="*/ 0 w 2018"/>
                  <a:gd name="T53" fmla="*/ 0 h 2039"/>
                  <a:gd name="T54" fmla="*/ 131 w 2018"/>
                  <a:gd name="T55" fmla="*/ 466 h 2039"/>
                  <a:gd name="T56" fmla="*/ 131 w 2018"/>
                  <a:gd name="T57" fmla="*/ 466 h 2039"/>
                  <a:gd name="T58" fmla="*/ 134 w 2018"/>
                  <a:gd name="T59" fmla="*/ 469 h 2039"/>
                  <a:gd name="T60" fmla="*/ 134 w 2018"/>
                  <a:gd name="T61" fmla="*/ 469 h 2039"/>
                  <a:gd name="T62" fmla="*/ 135 w 2018"/>
                  <a:gd name="T63" fmla="*/ 469 h 2039"/>
                  <a:gd name="T64" fmla="*/ 135 w 2018"/>
                  <a:gd name="T65" fmla="*/ 469 h 2039"/>
                  <a:gd name="T66" fmla="*/ 166 w 2018"/>
                  <a:gd name="T67" fmla="*/ 501 h 2039"/>
                  <a:gd name="T68" fmla="*/ 193 w 2018"/>
                  <a:gd name="T69" fmla="*/ 529 h 2039"/>
                  <a:gd name="T70" fmla="*/ 193 w 2018"/>
                  <a:gd name="T71" fmla="*/ 529 h 2039"/>
                  <a:gd name="T72" fmla="*/ 399 w 2018"/>
                  <a:gd name="T73" fmla="*/ 742 h 2039"/>
                  <a:gd name="T74" fmla="*/ 827 w 2018"/>
                  <a:gd name="T75" fmla="*/ 1185 h 2039"/>
                  <a:gd name="T76" fmla="*/ 831 w 2018"/>
                  <a:gd name="T77" fmla="*/ 1191 h 2039"/>
                  <a:gd name="T78" fmla="*/ 831 w 2018"/>
                  <a:gd name="T79" fmla="*/ 1191 h 2039"/>
                  <a:gd name="T80" fmla="*/ 917 w 2018"/>
                  <a:gd name="T81" fmla="*/ 1275 h 2039"/>
                  <a:gd name="T82" fmla="*/ 1001 w 2018"/>
                  <a:gd name="T83" fmla="*/ 1361 h 2039"/>
                  <a:gd name="T84" fmla="*/ 1164 w 2018"/>
                  <a:gd name="T85" fmla="*/ 1530 h 2039"/>
                  <a:gd name="T86" fmla="*/ 1164 w 2018"/>
                  <a:gd name="T87" fmla="*/ 1530 h 2039"/>
                  <a:gd name="T88" fmla="*/ 1285 w 2018"/>
                  <a:gd name="T89" fmla="*/ 1654 h 2039"/>
                  <a:gd name="T90" fmla="*/ 1409 w 2018"/>
                  <a:gd name="T91" fmla="*/ 1782 h 2039"/>
                  <a:gd name="T92" fmla="*/ 1474 w 2018"/>
                  <a:gd name="T93" fmla="*/ 1846 h 2039"/>
                  <a:gd name="T94" fmla="*/ 1539 w 2018"/>
                  <a:gd name="T95" fmla="*/ 1910 h 2039"/>
                  <a:gd name="T96" fmla="*/ 1607 w 2018"/>
                  <a:gd name="T97" fmla="*/ 1974 h 2039"/>
                  <a:gd name="T98" fmla="*/ 1676 w 2018"/>
                  <a:gd name="T99" fmla="*/ 2039 h 2039"/>
                  <a:gd name="T100" fmla="*/ 1686 w 2018"/>
                  <a:gd name="T101" fmla="*/ 2028 h 2039"/>
                  <a:gd name="T102" fmla="*/ 1538 w 2018"/>
                  <a:gd name="T103" fmla="*/ 1611 h 2039"/>
                  <a:gd name="T104" fmla="*/ 2009 w 2018"/>
                  <a:gd name="T105" fmla="*/ 1638 h 2039"/>
                  <a:gd name="T106" fmla="*/ 2009 w 2018"/>
                  <a:gd name="T107" fmla="*/ 1638 h 2039"/>
                  <a:gd name="T108" fmla="*/ 2018 w 2018"/>
                  <a:gd name="T109" fmla="*/ 1644 h 2039"/>
                  <a:gd name="T110" fmla="*/ 2018 w 2018"/>
                  <a:gd name="T111" fmla="*/ 1644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8" h="2039">
                    <a:moveTo>
                      <a:pt x="2018" y="1644"/>
                    </a:moveTo>
                    <a:lnTo>
                      <a:pt x="2018" y="1644"/>
                    </a:lnTo>
                    <a:lnTo>
                      <a:pt x="1955" y="1586"/>
                    </a:lnTo>
                    <a:lnTo>
                      <a:pt x="1893" y="1526"/>
                    </a:lnTo>
                    <a:lnTo>
                      <a:pt x="1834" y="1468"/>
                    </a:lnTo>
                    <a:lnTo>
                      <a:pt x="1774" y="1408"/>
                    </a:lnTo>
                    <a:lnTo>
                      <a:pt x="1657" y="1289"/>
                    </a:lnTo>
                    <a:lnTo>
                      <a:pt x="1541" y="1168"/>
                    </a:lnTo>
                    <a:lnTo>
                      <a:pt x="1541" y="1168"/>
                    </a:lnTo>
                    <a:lnTo>
                      <a:pt x="1377" y="998"/>
                    </a:lnTo>
                    <a:lnTo>
                      <a:pt x="1293" y="913"/>
                    </a:lnTo>
                    <a:lnTo>
                      <a:pt x="1205" y="826"/>
                    </a:lnTo>
                    <a:lnTo>
                      <a:pt x="1200" y="820"/>
                    </a:lnTo>
                    <a:lnTo>
                      <a:pt x="1200" y="820"/>
                    </a:lnTo>
                    <a:lnTo>
                      <a:pt x="1053" y="668"/>
                    </a:lnTo>
                    <a:lnTo>
                      <a:pt x="918" y="528"/>
                    </a:lnTo>
                    <a:lnTo>
                      <a:pt x="918" y="528"/>
                    </a:lnTo>
                    <a:lnTo>
                      <a:pt x="738" y="340"/>
                    </a:lnTo>
                    <a:lnTo>
                      <a:pt x="541" y="138"/>
                    </a:lnTo>
                    <a:lnTo>
                      <a:pt x="508" y="105"/>
                    </a:lnTo>
                    <a:lnTo>
                      <a:pt x="508" y="105"/>
                    </a:lnTo>
                    <a:lnTo>
                      <a:pt x="504" y="100"/>
                    </a:lnTo>
                    <a:lnTo>
                      <a:pt x="503" y="98"/>
                    </a:lnTo>
                    <a:lnTo>
                      <a:pt x="503" y="98"/>
                    </a:lnTo>
                    <a:lnTo>
                      <a:pt x="481" y="79"/>
                    </a:lnTo>
                    <a:lnTo>
                      <a:pt x="481" y="79"/>
                    </a:lnTo>
                    <a:lnTo>
                      <a:pt x="0" y="0"/>
                    </a:lnTo>
                    <a:lnTo>
                      <a:pt x="131" y="466"/>
                    </a:lnTo>
                    <a:lnTo>
                      <a:pt x="131" y="466"/>
                    </a:lnTo>
                    <a:lnTo>
                      <a:pt x="134" y="469"/>
                    </a:lnTo>
                    <a:lnTo>
                      <a:pt x="134" y="469"/>
                    </a:lnTo>
                    <a:lnTo>
                      <a:pt x="135" y="469"/>
                    </a:lnTo>
                    <a:lnTo>
                      <a:pt x="135" y="469"/>
                    </a:lnTo>
                    <a:lnTo>
                      <a:pt x="166" y="501"/>
                    </a:lnTo>
                    <a:lnTo>
                      <a:pt x="193" y="529"/>
                    </a:lnTo>
                    <a:lnTo>
                      <a:pt x="193" y="529"/>
                    </a:lnTo>
                    <a:lnTo>
                      <a:pt x="399" y="742"/>
                    </a:lnTo>
                    <a:lnTo>
                      <a:pt x="827" y="1185"/>
                    </a:lnTo>
                    <a:lnTo>
                      <a:pt x="831" y="1191"/>
                    </a:lnTo>
                    <a:lnTo>
                      <a:pt x="831" y="1191"/>
                    </a:lnTo>
                    <a:lnTo>
                      <a:pt x="917" y="1275"/>
                    </a:lnTo>
                    <a:lnTo>
                      <a:pt x="1001" y="1361"/>
                    </a:lnTo>
                    <a:lnTo>
                      <a:pt x="1164" y="1530"/>
                    </a:lnTo>
                    <a:lnTo>
                      <a:pt x="1164" y="1530"/>
                    </a:lnTo>
                    <a:lnTo>
                      <a:pt x="1285" y="1654"/>
                    </a:lnTo>
                    <a:lnTo>
                      <a:pt x="1409" y="1782"/>
                    </a:lnTo>
                    <a:lnTo>
                      <a:pt x="1474" y="1846"/>
                    </a:lnTo>
                    <a:lnTo>
                      <a:pt x="1539" y="1910"/>
                    </a:lnTo>
                    <a:lnTo>
                      <a:pt x="1607" y="1974"/>
                    </a:lnTo>
                    <a:lnTo>
                      <a:pt x="1676" y="2039"/>
                    </a:lnTo>
                    <a:lnTo>
                      <a:pt x="1686" y="2028"/>
                    </a:lnTo>
                    <a:lnTo>
                      <a:pt x="1538" y="1611"/>
                    </a:lnTo>
                    <a:lnTo>
                      <a:pt x="2009" y="1638"/>
                    </a:lnTo>
                    <a:lnTo>
                      <a:pt x="2009" y="1638"/>
                    </a:lnTo>
                    <a:lnTo>
                      <a:pt x="2018" y="1644"/>
                    </a:lnTo>
                    <a:lnTo>
                      <a:pt x="2018" y="1644"/>
                    </a:lnTo>
                    <a:close/>
                  </a:path>
                </a:pathLst>
              </a:custGeom>
              <a:gradFill>
                <a:gsLst>
                  <a:gs pos="0">
                    <a:srgbClr val="488EFF"/>
                  </a:gs>
                  <a:gs pos="100000">
                    <a:srgbClr val="6167A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4" name="Freeform 12">
                <a:extLst>
                  <a:ext uri="{FF2B5EF4-FFF2-40B4-BE49-F238E27FC236}">
                    <a16:creationId xmlns:a16="http://schemas.microsoft.com/office/drawing/2014/main" id="{2B511652-7C85-854F-8146-32CF33D2F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941388"/>
                <a:ext cx="3279775" cy="3332162"/>
              </a:xfrm>
              <a:custGeom>
                <a:avLst/>
                <a:gdLst>
                  <a:gd name="T0" fmla="*/ 1694 w 2066"/>
                  <a:gd name="T1" fmla="*/ 2084 h 2099"/>
                  <a:gd name="T2" fmla="*/ 1624 w 2066"/>
                  <a:gd name="T3" fmla="*/ 2019 h 2099"/>
                  <a:gd name="T4" fmla="*/ 1490 w 2066"/>
                  <a:gd name="T5" fmla="*/ 1890 h 2099"/>
                  <a:gd name="T6" fmla="*/ 1301 w 2066"/>
                  <a:gd name="T7" fmla="*/ 1698 h 2099"/>
                  <a:gd name="T8" fmla="*/ 1179 w 2066"/>
                  <a:gd name="T9" fmla="*/ 1573 h 2099"/>
                  <a:gd name="T10" fmla="*/ 933 w 2066"/>
                  <a:gd name="T11" fmla="*/ 1319 h 2099"/>
                  <a:gd name="T12" fmla="*/ 842 w 2066"/>
                  <a:gd name="T13" fmla="*/ 1229 h 2099"/>
                  <a:gd name="T14" fmla="*/ 415 w 2066"/>
                  <a:gd name="T15" fmla="*/ 785 h 2099"/>
                  <a:gd name="T16" fmla="*/ 151 w 2066"/>
                  <a:gd name="T17" fmla="*/ 513 h 2099"/>
                  <a:gd name="T18" fmla="*/ 140 w 2066"/>
                  <a:gd name="T19" fmla="*/ 492 h 2099"/>
                  <a:gd name="T20" fmla="*/ 523 w 2066"/>
                  <a:gd name="T21" fmla="*/ 85 h 2099"/>
                  <a:gd name="T22" fmla="*/ 528 w 2066"/>
                  <a:gd name="T23" fmla="*/ 90 h 2099"/>
                  <a:gd name="T24" fmla="*/ 557 w 2066"/>
                  <a:gd name="T25" fmla="*/ 117 h 2099"/>
                  <a:gd name="T26" fmla="*/ 589 w 2066"/>
                  <a:gd name="T27" fmla="*/ 151 h 2099"/>
                  <a:gd name="T28" fmla="*/ 967 w 2066"/>
                  <a:gd name="T29" fmla="*/ 540 h 2099"/>
                  <a:gd name="T30" fmla="*/ 968 w 2066"/>
                  <a:gd name="T31" fmla="*/ 541 h 2099"/>
                  <a:gd name="T32" fmla="*/ 1249 w 2066"/>
                  <a:gd name="T33" fmla="*/ 833 h 2099"/>
                  <a:gd name="T34" fmla="*/ 1254 w 2066"/>
                  <a:gd name="T35" fmla="*/ 838 h 2099"/>
                  <a:gd name="T36" fmla="*/ 1426 w 2066"/>
                  <a:gd name="T37" fmla="*/ 1010 h 2099"/>
                  <a:gd name="T38" fmla="*/ 1589 w 2066"/>
                  <a:gd name="T39" fmla="*/ 1180 h 2099"/>
                  <a:gd name="T40" fmla="*/ 1822 w 2066"/>
                  <a:gd name="T41" fmla="*/ 1420 h 2099"/>
                  <a:gd name="T42" fmla="*/ 1941 w 2066"/>
                  <a:gd name="T43" fmla="*/ 1538 h 2099"/>
                  <a:gd name="T44" fmla="*/ 2066 w 2066"/>
                  <a:gd name="T45" fmla="*/ 1655 h 2099"/>
                  <a:gd name="T46" fmla="*/ 2040 w 2066"/>
                  <a:gd name="T47" fmla="*/ 1688 h 2099"/>
                  <a:gd name="T48" fmla="*/ 2038 w 2066"/>
                  <a:gd name="T49" fmla="*/ 1690 h 2099"/>
                  <a:gd name="T50" fmla="*/ 1603 w 2066"/>
                  <a:gd name="T51" fmla="*/ 1663 h 2099"/>
                  <a:gd name="T52" fmla="*/ 1711 w 2066"/>
                  <a:gd name="T53" fmla="*/ 2099 h 2099"/>
                  <a:gd name="T54" fmla="*/ 241 w 2066"/>
                  <a:gd name="T55" fmla="*/ 541 h 2099"/>
                  <a:gd name="T56" fmla="*/ 447 w 2066"/>
                  <a:gd name="T57" fmla="*/ 754 h 2099"/>
                  <a:gd name="T58" fmla="*/ 880 w 2066"/>
                  <a:gd name="T59" fmla="*/ 1203 h 2099"/>
                  <a:gd name="T60" fmla="*/ 966 w 2066"/>
                  <a:gd name="T61" fmla="*/ 1287 h 2099"/>
                  <a:gd name="T62" fmla="*/ 1212 w 2066"/>
                  <a:gd name="T63" fmla="*/ 1542 h 2099"/>
                  <a:gd name="T64" fmla="*/ 1322 w 2066"/>
                  <a:gd name="T65" fmla="*/ 1657 h 2099"/>
                  <a:gd name="T66" fmla="*/ 1495 w 2066"/>
                  <a:gd name="T67" fmla="*/ 1831 h 2099"/>
                  <a:gd name="T68" fmla="*/ 1615 w 2066"/>
                  <a:gd name="T69" fmla="*/ 1948 h 2099"/>
                  <a:gd name="T70" fmla="*/ 1537 w 2066"/>
                  <a:gd name="T71" fmla="*/ 1614 h 2099"/>
                  <a:gd name="T72" fmla="*/ 1983 w 2066"/>
                  <a:gd name="T73" fmla="*/ 1640 h 2099"/>
                  <a:gd name="T74" fmla="*/ 1871 w 2066"/>
                  <a:gd name="T75" fmla="*/ 1534 h 2099"/>
                  <a:gd name="T76" fmla="*/ 1661 w 2066"/>
                  <a:gd name="T77" fmla="*/ 1320 h 2099"/>
                  <a:gd name="T78" fmla="*/ 1556 w 2066"/>
                  <a:gd name="T79" fmla="*/ 1211 h 2099"/>
                  <a:gd name="T80" fmla="*/ 1309 w 2066"/>
                  <a:gd name="T81" fmla="*/ 956 h 2099"/>
                  <a:gd name="T82" fmla="*/ 1217 w 2066"/>
                  <a:gd name="T83" fmla="*/ 864 h 2099"/>
                  <a:gd name="T84" fmla="*/ 935 w 2066"/>
                  <a:gd name="T85" fmla="*/ 573 h 2099"/>
                  <a:gd name="T86" fmla="*/ 934 w 2066"/>
                  <a:gd name="T87" fmla="*/ 571 h 2099"/>
                  <a:gd name="T88" fmla="*/ 557 w 2066"/>
                  <a:gd name="T89" fmla="*/ 182 h 2099"/>
                  <a:gd name="T90" fmla="*/ 518 w 2066"/>
                  <a:gd name="T91" fmla="*/ 142 h 2099"/>
                  <a:gd name="T92" fmla="*/ 63 w 2066"/>
                  <a:gd name="T93" fmla="*/ 55 h 2099"/>
                  <a:gd name="T94" fmla="*/ 198 w 2066"/>
                  <a:gd name="T95" fmla="*/ 497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66" h="2099">
                    <a:moveTo>
                      <a:pt x="1711" y="2099"/>
                    </a:moveTo>
                    <a:lnTo>
                      <a:pt x="1694" y="2084"/>
                    </a:lnTo>
                    <a:lnTo>
                      <a:pt x="1694" y="2084"/>
                    </a:lnTo>
                    <a:lnTo>
                      <a:pt x="1624" y="2019"/>
                    </a:lnTo>
                    <a:lnTo>
                      <a:pt x="1555" y="1955"/>
                    </a:lnTo>
                    <a:lnTo>
                      <a:pt x="1490" y="1890"/>
                    </a:lnTo>
                    <a:lnTo>
                      <a:pt x="1425" y="1825"/>
                    </a:lnTo>
                    <a:lnTo>
                      <a:pt x="1301" y="1698"/>
                    </a:lnTo>
                    <a:lnTo>
                      <a:pt x="1179" y="1573"/>
                    </a:lnTo>
                    <a:lnTo>
                      <a:pt x="1179" y="1573"/>
                    </a:lnTo>
                    <a:lnTo>
                      <a:pt x="1017" y="1404"/>
                    </a:lnTo>
                    <a:lnTo>
                      <a:pt x="933" y="1319"/>
                    </a:lnTo>
                    <a:lnTo>
                      <a:pt x="848" y="1234"/>
                    </a:lnTo>
                    <a:lnTo>
                      <a:pt x="842" y="1229"/>
                    </a:lnTo>
                    <a:lnTo>
                      <a:pt x="415" y="785"/>
                    </a:lnTo>
                    <a:lnTo>
                      <a:pt x="415" y="785"/>
                    </a:lnTo>
                    <a:lnTo>
                      <a:pt x="208" y="573"/>
                    </a:lnTo>
                    <a:lnTo>
                      <a:pt x="151" y="513"/>
                    </a:lnTo>
                    <a:lnTo>
                      <a:pt x="134" y="497"/>
                    </a:lnTo>
                    <a:lnTo>
                      <a:pt x="140" y="492"/>
                    </a:lnTo>
                    <a:lnTo>
                      <a:pt x="0" y="0"/>
                    </a:lnTo>
                    <a:lnTo>
                      <a:pt x="523" y="85"/>
                    </a:lnTo>
                    <a:lnTo>
                      <a:pt x="528" y="90"/>
                    </a:lnTo>
                    <a:lnTo>
                      <a:pt x="528" y="90"/>
                    </a:lnTo>
                    <a:lnTo>
                      <a:pt x="550" y="110"/>
                    </a:lnTo>
                    <a:lnTo>
                      <a:pt x="557" y="117"/>
                    </a:lnTo>
                    <a:lnTo>
                      <a:pt x="589" y="151"/>
                    </a:lnTo>
                    <a:lnTo>
                      <a:pt x="589" y="151"/>
                    </a:lnTo>
                    <a:lnTo>
                      <a:pt x="786" y="352"/>
                    </a:lnTo>
                    <a:lnTo>
                      <a:pt x="967" y="540"/>
                    </a:lnTo>
                    <a:lnTo>
                      <a:pt x="968" y="541"/>
                    </a:lnTo>
                    <a:lnTo>
                      <a:pt x="968" y="541"/>
                    </a:lnTo>
                    <a:lnTo>
                      <a:pt x="1102" y="682"/>
                    </a:lnTo>
                    <a:lnTo>
                      <a:pt x="1249" y="833"/>
                    </a:lnTo>
                    <a:lnTo>
                      <a:pt x="1254" y="838"/>
                    </a:lnTo>
                    <a:lnTo>
                      <a:pt x="1254" y="838"/>
                    </a:lnTo>
                    <a:lnTo>
                      <a:pt x="1340" y="925"/>
                    </a:lnTo>
                    <a:lnTo>
                      <a:pt x="1426" y="1010"/>
                    </a:lnTo>
                    <a:lnTo>
                      <a:pt x="1589" y="1180"/>
                    </a:lnTo>
                    <a:lnTo>
                      <a:pt x="1589" y="1180"/>
                    </a:lnTo>
                    <a:lnTo>
                      <a:pt x="1705" y="1301"/>
                    </a:lnTo>
                    <a:lnTo>
                      <a:pt x="1822" y="1420"/>
                    </a:lnTo>
                    <a:lnTo>
                      <a:pt x="1880" y="1479"/>
                    </a:lnTo>
                    <a:lnTo>
                      <a:pt x="1941" y="1538"/>
                    </a:lnTo>
                    <a:lnTo>
                      <a:pt x="2002" y="1597"/>
                    </a:lnTo>
                    <a:lnTo>
                      <a:pt x="2066" y="1655"/>
                    </a:lnTo>
                    <a:lnTo>
                      <a:pt x="2040" y="1688"/>
                    </a:lnTo>
                    <a:lnTo>
                      <a:pt x="2040" y="1688"/>
                    </a:lnTo>
                    <a:lnTo>
                      <a:pt x="2038" y="1690"/>
                    </a:lnTo>
                    <a:lnTo>
                      <a:pt x="2038" y="1690"/>
                    </a:lnTo>
                    <a:lnTo>
                      <a:pt x="2034" y="1688"/>
                    </a:lnTo>
                    <a:lnTo>
                      <a:pt x="1603" y="1663"/>
                    </a:lnTo>
                    <a:lnTo>
                      <a:pt x="1744" y="2062"/>
                    </a:lnTo>
                    <a:lnTo>
                      <a:pt x="1711" y="2099"/>
                    </a:lnTo>
                    <a:close/>
                    <a:moveTo>
                      <a:pt x="198" y="497"/>
                    </a:moveTo>
                    <a:lnTo>
                      <a:pt x="241" y="541"/>
                    </a:lnTo>
                    <a:lnTo>
                      <a:pt x="241" y="541"/>
                    </a:lnTo>
                    <a:lnTo>
                      <a:pt x="447" y="754"/>
                    </a:lnTo>
                    <a:lnTo>
                      <a:pt x="875" y="1197"/>
                    </a:lnTo>
                    <a:lnTo>
                      <a:pt x="880" y="1203"/>
                    </a:lnTo>
                    <a:lnTo>
                      <a:pt x="880" y="1203"/>
                    </a:lnTo>
                    <a:lnTo>
                      <a:pt x="966" y="1287"/>
                    </a:lnTo>
                    <a:lnTo>
                      <a:pt x="1049" y="1373"/>
                    </a:lnTo>
                    <a:lnTo>
                      <a:pt x="1212" y="1542"/>
                    </a:lnTo>
                    <a:lnTo>
                      <a:pt x="1212" y="1542"/>
                    </a:lnTo>
                    <a:lnTo>
                      <a:pt x="1322" y="1657"/>
                    </a:lnTo>
                    <a:lnTo>
                      <a:pt x="1436" y="1773"/>
                    </a:lnTo>
                    <a:lnTo>
                      <a:pt x="1495" y="1831"/>
                    </a:lnTo>
                    <a:lnTo>
                      <a:pt x="1554" y="1890"/>
                    </a:lnTo>
                    <a:lnTo>
                      <a:pt x="1615" y="1948"/>
                    </a:lnTo>
                    <a:lnTo>
                      <a:pt x="1677" y="2008"/>
                    </a:lnTo>
                    <a:lnTo>
                      <a:pt x="1537" y="1614"/>
                    </a:lnTo>
                    <a:lnTo>
                      <a:pt x="1983" y="1640"/>
                    </a:lnTo>
                    <a:lnTo>
                      <a:pt x="1983" y="1640"/>
                    </a:lnTo>
                    <a:lnTo>
                      <a:pt x="1927" y="1587"/>
                    </a:lnTo>
                    <a:lnTo>
                      <a:pt x="1871" y="1534"/>
                    </a:lnTo>
                    <a:lnTo>
                      <a:pt x="1766" y="1427"/>
                    </a:lnTo>
                    <a:lnTo>
                      <a:pt x="1661" y="1320"/>
                    </a:lnTo>
                    <a:lnTo>
                      <a:pt x="1556" y="1211"/>
                    </a:lnTo>
                    <a:lnTo>
                      <a:pt x="1556" y="1211"/>
                    </a:lnTo>
                    <a:lnTo>
                      <a:pt x="1393" y="1042"/>
                    </a:lnTo>
                    <a:lnTo>
                      <a:pt x="1309" y="956"/>
                    </a:lnTo>
                    <a:lnTo>
                      <a:pt x="1221" y="870"/>
                    </a:lnTo>
                    <a:lnTo>
                      <a:pt x="1217" y="864"/>
                    </a:lnTo>
                    <a:lnTo>
                      <a:pt x="1217" y="864"/>
                    </a:lnTo>
                    <a:lnTo>
                      <a:pt x="935" y="573"/>
                    </a:lnTo>
                    <a:lnTo>
                      <a:pt x="934" y="571"/>
                    </a:lnTo>
                    <a:lnTo>
                      <a:pt x="934" y="571"/>
                    </a:lnTo>
                    <a:lnTo>
                      <a:pt x="753" y="384"/>
                    </a:lnTo>
                    <a:lnTo>
                      <a:pt x="557" y="182"/>
                    </a:lnTo>
                    <a:lnTo>
                      <a:pt x="518" y="142"/>
                    </a:lnTo>
                    <a:lnTo>
                      <a:pt x="518" y="142"/>
                    </a:lnTo>
                    <a:lnTo>
                      <a:pt x="503" y="128"/>
                    </a:lnTo>
                    <a:lnTo>
                      <a:pt x="63" y="55"/>
                    </a:lnTo>
                    <a:lnTo>
                      <a:pt x="184" y="483"/>
                    </a:lnTo>
                    <a:lnTo>
                      <a:pt x="198" y="497"/>
                    </a:lnTo>
                    <a:lnTo>
                      <a:pt x="198" y="4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5" name="Freeform 13">
                <a:extLst>
                  <a:ext uri="{FF2B5EF4-FFF2-40B4-BE49-F238E27FC236}">
                    <a16:creationId xmlns:a16="http://schemas.microsoft.com/office/drawing/2014/main" id="{520F5EC4-7294-C043-AF47-BC51BDD4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378200"/>
                <a:ext cx="3259138" cy="1328737"/>
              </a:xfrm>
              <a:custGeom>
                <a:avLst/>
                <a:gdLst>
                  <a:gd name="T0" fmla="*/ 1601 w 2053"/>
                  <a:gd name="T1" fmla="*/ 466 h 837"/>
                  <a:gd name="T2" fmla="*/ 1638 w 2053"/>
                  <a:gd name="T3" fmla="*/ 0 h 837"/>
                  <a:gd name="T4" fmla="*/ 1621 w 2053"/>
                  <a:gd name="T5" fmla="*/ 20 h 837"/>
                  <a:gd name="T6" fmla="*/ 1588 w 2053"/>
                  <a:gd name="T7" fmla="*/ 60 h 837"/>
                  <a:gd name="T8" fmla="*/ 1553 w 2053"/>
                  <a:gd name="T9" fmla="*/ 96 h 837"/>
                  <a:gd name="T10" fmla="*/ 1513 w 2053"/>
                  <a:gd name="T11" fmla="*/ 128 h 837"/>
                  <a:gd name="T12" fmla="*/ 1473 w 2053"/>
                  <a:gd name="T13" fmla="*/ 159 h 837"/>
                  <a:gd name="T14" fmla="*/ 1430 w 2053"/>
                  <a:gd name="T15" fmla="*/ 187 h 837"/>
                  <a:gd name="T16" fmla="*/ 1384 w 2053"/>
                  <a:gd name="T17" fmla="*/ 213 h 837"/>
                  <a:gd name="T18" fmla="*/ 1336 w 2053"/>
                  <a:gd name="T19" fmla="*/ 236 h 837"/>
                  <a:gd name="T20" fmla="*/ 1303 w 2053"/>
                  <a:gd name="T21" fmla="*/ 250 h 837"/>
                  <a:gd name="T22" fmla="*/ 1273 w 2053"/>
                  <a:gd name="T23" fmla="*/ 262 h 837"/>
                  <a:gd name="T24" fmla="*/ 1212 w 2053"/>
                  <a:gd name="T25" fmla="*/ 284 h 837"/>
                  <a:gd name="T26" fmla="*/ 1150 w 2053"/>
                  <a:gd name="T27" fmla="*/ 299 h 837"/>
                  <a:gd name="T28" fmla="*/ 1087 w 2053"/>
                  <a:gd name="T29" fmla="*/ 310 h 837"/>
                  <a:gd name="T30" fmla="*/ 1024 w 2053"/>
                  <a:gd name="T31" fmla="*/ 315 h 837"/>
                  <a:gd name="T32" fmla="*/ 960 w 2053"/>
                  <a:gd name="T33" fmla="*/ 315 h 837"/>
                  <a:gd name="T34" fmla="*/ 894 w 2053"/>
                  <a:gd name="T35" fmla="*/ 310 h 837"/>
                  <a:gd name="T36" fmla="*/ 829 w 2053"/>
                  <a:gd name="T37" fmla="*/ 298 h 837"/>
                  <a:gd name="T38" fmla="*/ 797 w 2053"/>
                  <a:gd name="T39" fmla="*/ 290 h 837"/>
                  <a:gd name="T40" fmla="*/ 696 w 2053"/>
                  <a:gd name="T41" fmla="*/ 258 h 837"/>
                  <a:gd name="T42" fmla="*/ 649 w 2053"/>
                  <a:gd name="T43" fmla="*/ 239 h 837"/>
                  <a:gd name="T44" fmla="*/ 605 w 2053"/>
                  <a:gd name="T45" fmla="*/ 217 h 837"/>
                  <a:gd name="T46" fmla="*/ 573 w 2053"/>
                  <a:gd name="T47" fmla="*/ 198 h 837"/>
                  <a:gd name="T48" fmla="*/ 523 w 2053"/>
                  <a:gd name="T49" fmla="*/ 167 h 837"/>
                  <a:gd name="T50" fmla="*/ 480 w 2053"/>
                  <a:gd name="T51" fmla="*/ 137 h 837"/>
                  <a:gd name="T52" fmla="*/ 471 w 2053"/>
                  <a:gd name="T53" fmla="*/ 131 h 837"/>
                  <a:gd name="T54" fmla="*/ 148 w 2053"/>
                  <a:gd name="T55" fmla="*/ 521 h 837"/>
                  <a:gd name="T56" fmla="*/ 159 w 2053"/>
                  <a:gd name="T57" fmla="*/ 548 h 837"/>
                  <a:gd name="T58" fmla="*/ 224 w 2053"/>
                  <a:gd name="T59" fmla="*/ 594 h 837"/>
                  <a:gd name="T60" fmla="*/ 256 w 2053"/>
                  <a:gd name="T61" fmla="*/ 616 h 837"/>
                  <a:gd name="T62" fmla="*/ 323 w 2053"/>
                  <a:gd name="T63" fmla="*/ 657 h 837"/>
                  <a:gd name="T64" fmla="*/ 358 w 2053"/>
                  <a:gd name="T65" fmla="*/ 677 h 837"/>
                  <a:gd name="T66" fmla="*/ 395 w 2053"/>
                  <a:gd name="T67" fmla="*/ 696 h 837"/>
                  <a:gd name="T68" fmla="*/ 469 w 2053"/>
                  <a:gd name="T69" fmla="*/ 729 h 837"/>
                  <a:gd name="T70" fmla="*/ 542 w 2053"/>
                  <a:gd name="T71" fmla="*/ 756 h 837"/>
                  <a:gd name="T72" fmla="*/ 648 w 2053"/>
                  <a:gd name="T73" fmla="*/ 791 h 837"/>
                  <a:gd name="T74" fmla="*/ 660 w 2053"/>
                  <a:gd name="T75" fmla="*/ 796 h 837"/>
                  <a:gd name="T76" fmla="*/ 702 w 2053"/>
                  <a:gd name="T77" fmla="*/ 805 h 837"/>
                  <a:gd name="T78" fmla="*/ 785 w 2053"/>
                  <a:gd name="T79" fmla="*/ 821 h 837"/>
                  <a:gd name="T80" fmla="*/ 869 w 2053"/>
                  <a:gd name="T81" fmla="*/ 832 h 837"/>
                  <a:gd name="T82" fmla="*/ 952 w 2053"/>
                  <a:gd name="T83" fmla="*/ 837 h 837"/>
                  <a:gd name="T84" fmla="*/ 993 w 2053"/>
                  <a:gd name="T85" fmla="*/ 837 h 837"/>
                  <a:gd name="T86" fmla="*/ 1060 w 2053"/>
                  <a:gd name="T87" fmla="*/ 836 h 837"/>
                  <a:gd name="T88" fmla="*/ 1125 w 2053"/>
                  <a:gd name="T89" fmla="*/ 831 h 837"/>
                  <a:gd name="T90" fmla="*/ 1190 w 2053"/>
                  <a:gd name="T91" fmla="*/ 823 h 837"/>
                  <a:gd name="T92" fmla="*/ 1256 w 2053"/>
                  <a:gd name="T93" fmla="*/ 810 h 837"/>
                  <a:gd name="T94" fmla="*/ 1321 w 2053"/>
                  <a:gd name="T95" fmla="*/ 796 h 837"/>
                  <a:gd name="T96" fmla="*/ 1384 w 2053"/>
                  <a:gd name="T97" fmla="*/ 777 h 837"/>
                  <a:gd name="T98" fmla="*/ 1448 w 2053"/>
                  <a:gd name="T99" fmla="*/ 755 h 837"/>
                  <a:gd name="T100" fmla="*/ 1510 w 2053"/>
                  <a:gd name="T101" fmla="*/ 729 h 837"/>
                  <a:gd name="T102" fmla="*/ 1550 w 2053"/>
                  <a:gd name="T103" fmla="*/ 713 h 837"/>
                  <a:gd name="T104" fmla="*/ 1630 w 2053"/>
                  <a:gd name="T105" fmla="*/ 673 h 837"/>
                  <a:gd name="T106" fmla="*/ 1706 w 2053"/>
                  <a:gd name="T107" fmla="*/ 630 h 837"/>
                  <a:gd name="T108" fmla="*/ 1778 w 2053"/>
                  <a:gd name="T109" fmla="*/ 583 h 837"/>
                  <a:gd name="T110" fmla="*/ 1846 w 2053"/>
                  <a:gd name="T111" fmla="*/ 531 h 837"/>
                  <a:gd name="T112" fmla="*/ 1911 w 2053"/>
                  <a:gd name="T113" fmla="*/ 475 h 837"/>
                  <a:gd name="T114" fmla="*/ 1970 w 2053"/>
                  <a:gd name="T115" fmla="*/ 414 h 837"/>
                  <a:gd name="T116" fmla="*/ 2026 w 2053"/>
                  <a:gd name="T117" fmla="*/ 350 h 837"/>
                  <a:gd name="T118" fmla="*/ 2053 w 2053"/>
                  <a:gd name="T119" fmla="*/ 316 h 837"/>
                  <a:gd name="T120" fmla="*/ 2050 w 2053"/>
                  <a:gd name="T121" fmla="*/ 321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3" h="837">
                    <a:moveTo>
                      <a:pt x="2050" y="321"/>
                    </a:moveTo>
                    <a:lnTo>
                      <a:pt x="1601" y="466"/>
                    </a:lnTo>
                    <a:lnTo>
                      <a:pt x="1640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1" y="20"/>
                    </a:lnTo>
                    <a:lnTo>
                      <a:pt x="1606" y="41"/>
                    </a:lnTo>
                    <a:lnTo>
                      <a:pt x="1588" y="60"/>
                    </a:lnTo>
                    <a:lnTo>
                      <a:pt x="1571" y="78"/>
                    </a:lnTo>
                    <a:lnTo>
                      <a:pt x="1553" y="96"/>
                    </a:lnTo>
                    <a:lnTo>
                      <a:pt x="1534" y="113"/>
                    </a:lnTo>
                    <a:lnTo>
                      <a:pt x="1513" y="128"/>
                    </a:lnTo>
                    <a:lnTo>
                      <a:pt x="1494" y="144"/>
                    </a:lnTo>
                    <a:lnTo>
                      <a:pt x="1473" y="159"/>
                    </a:lnTo>
                    <a:lnTo>
                      <a:pt x="1451" y="173"/>
                    </a:lnTo>
                    <a:lnTo>
                      <a:pt x="1430" y="187"/>
                    </a:lnTo>
                    <a:lnTo>
                      <a:pt x="1408" y="200"/>
                    </a:lnTo>
                    <a:lnTo>
                      <a:pt x="1384" y="213"/>
                    </a:lnTo>
                    <a:lnTo>
                      <a:pt x="1360" y="225"/>
                    </a:lnTo>
                    <a:lnTo>
                      <a:pt x="1336" y="236"/>
                    </a:lnTo>
                    <a:lnTo>
                      <a:pt x="1310" y="247"/>
                    </a:lnTo>
                    <a:lnTo>
                      <a:pt x="1303" y="250"/>
                    </a:lnTo>
                    <a:lnTo>
                      <a:pt x="1303" y="250"/>
                    </a:lnTo>
                    <a:lnTo>
                      <a:pt x="1273" y="262"/>
                    </a:lnTo>
                    <a:lnTo>
                      <a:pt x="1242" y="274"/>
                    </a:lnTo>
                    <a:lnTo>
                      <a:pt x="1212" y="284"/>
                    </a:lnTo>
                    <a:lnTo>
                      <a:pt x="1180" y="293"/>
                    </a:lnTo>
                    <a:lnTo>
                      <a:pt x="1150" y="299"/>
                    </a:lnTo>
                    <a:lnTo>
                      <a:pt x="1118" y="305"/>
                    </a:lnTo>
                    <a:lnTo>
                      <a:pt x="1087" y="310"/>
                    </a:lnTo>
                    <a:lnTo>
                      <a:pt x="1055" y="313"/>
                    </a:lnTo>
                    <a:lnTo>
                      <a:pt x="1024" y="315"/>
                    </a:lnTo>
                    <a:lnTo>
                      <a:pt x="991" y="315"/>
                    </a:lnTo>
                    <a:lnTo>
                      <a:pt x="960" y="315"/>
                    </a:lnTo>
                    <a:lnTo>
                      <a:pt x="927" y="313"/>
                    </a:lnTo>
                    <a:lnTo>
                      <a:pt x="894" y="310"/>
                    </a:lnTo>
                    <a:lnTo>
                      <a:pt x="862" y="304"/>
                    </a:lnTo>
                    <a:lnTo>
                      <a:pt x="829" y="298"/>
                    </a:lnTo>
                    <a:lnTo>
                      <a:pt x="797" y="290"/>
                    </a:lnTo>
                    <a:lnTo>
                      <a:pt x="797" y="290"/>
                    </a:lnTo>
                    <a:lnTo>
                      <a:pt x="745" y="275"/>
                    </a:lnTo>
                    <a:lnTo>
                      <a:pt x="696" y="258"/>
                    </a:lnTo>
                    <a:lnTo>
                      <a:pt x="673" y="248"/>
                    </a:lnTo>
                    <a:lnTo>
                      <a:pt x="649" y="239"/>
                    </a:lnTo>
                    <a:lnTo>
                      <a:pt x="627" y="229"/>
                    </a:lnTo>
                    <a:lnTo>
                      <a:pt x="605" y="217"/>
                    </a:lnTo>
                    <a:lnTo>
                      <a:pt x="605" y="217"/>
                    </a:lnTo>
                    <a:lnTo>
                      <a:pt x="573" y="198"/>
                    </a:lnTo>
                    <a:lnTo>
                      <a:pt x="538" y="176"/>
                    </a:lnTo>
                    <a:lnTo>
                      <a:pt x="523" y="167"/>
                    </a:lnTo>
                    <a:lnTo>
                      <a:pt x="523" y="167"/>
                    </a:lnTo>
                    <a:lnTo>
                      <a:pt x="480" y="137"/>
                    </a:lnTo>
                    <a:lnTo>
                      <a:pt x="480" y="137"/>
                    </a:lnTo>
                    <a:lnTo>
                      <a:pt x="471" y="131"/>
                    </a:lnTo>
                    <a:lnTo>
                      <a:pt x="0" y="104"/>
                    </a:lnTo>
                    <a:lnTo>
                      <a:pt x="148" y="521"/>
                    </a:lnTo>
                    <a:lnTo>
                      <a:pt x="159" y="548"/>
                    </a:lnTo>
                    <a:lnTo>
                      <a:pt x="159" y="548"/>
                    </a:lnTo>
                    <a:lnTo>
                      <a:pt x="204" y="581"/>
                    </a:lnTo>
                    <a:lnTo>
                      <a:pt x="224" y="594"/>
                    </a:lnTo>
                    <a:lnTo>
                      <a:pt x="224" y="594"/>
                    </a:lnTo>
                    <a:lnTo>
                      <a:pt x="256" y="616"/>
                    </a:lnTo>
                    <a:lnTo>
                      <a:pt x="290" y="637"/>
                    </a:lnTo>
                    <a:lnTo>
                      <a:pt x="323" y="657"/>
                    </a:lnTo>
                    <a:lnTo>
                      <a:pt x="353" y="674"/>
                    </a:lnTo>
                    <a:lnTo>
                      <a:pt x="358" y="677"/>
                    </a:lnTo>
                    <a:lnTo>
                      <a:pt x="358" y="677"/>
                    </a:lnTo>
                    <a:lnTo>
                      <a:pt x="395" y="696"/>
                    </a:lnTo>
                    <a:lnTo>
                      <a:pt x="432" y="714"/>
                    </a:lnTo>
                    <a:lnTo>
                      <a:pt x="469" y="729"/>
                    </a:lnTo>
                    <a:lnTo>
                      <a:pt x="506" y="744"/>
                    </a:lnTo>
                    <a:lnTo>
                      <a:pt x="542" y="756"/>
                    </a:lnTo>
                    <a:lnTo>
                      <a:pt x="577" y="769"/>
                    </a:lnTo>
                    <a:lnTo>
                      <a:pt x="648" y="791"/>
                    </a:lnTo>
                    <a:lnTo>
                      <a:pt x="654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702" y="805"/>
                    </a:lnTo>
                    <a:lnTo>
                      <a:pt x="744" y="814"/>
                    </a:lnTo>
                    <a:lnTo>
                      <a:pt x="785" y="821"/>
                    </a:lnTo>
                    <a:lnTo>
                      <a:pt x="827" y="827"/>
                    </a:lnTo>
                    <a:lnTo>
                      <a:pt x="869" y="832"/>
                    </a:lnTo>
                    <a:lnTo>
                      <a:pt x="910" y="835"/>
                    </a:lnTo>
                    <a:lnTo>
                      <a:pt x="952" y="837"/>
                    </a:lnTo>
                    <a:lnTo>
                      <a:pt x="993" y="837"/>
                    </a:lnTo>
                    <a:lnTo>
                      <a:pt x="993" y="837"/>
                    </a:lnTo>
                    <a:lnTo>
                      <a:pt x="1026" y="837"/>
                    </a:lnTo>
                    <a:lnTo>
                      <a:pt x="1060" y="836"/>
                    </a:lnTo>
                    <a:lnTo>
                      <a:pt x="1093" y="834"/>
                    </a:lnTo>
                    <a:lnTo>
                      <a:pt x="1125" y="831"/>
                    </a:lnTo>
                    <a:lnTo>
                      <a:pt x="1158" y="827"/>
                    </a:lnTo>
                    <a:lnTo>
                      <a:pt x="1190" y="823"/>
                    </a:lnTo>
                    <a:lnTo>
                      <a:pt x="1223" y="817"/>
                    </a:lnTo>
                    <a:lnTo>
                      <a:pt x="1256" y="810"/>
                    </a:lnTo>
                    <a:lnTo>
                      <a:pt x="1288" y="804"/>
                    </a:lnTo>
                    <a:lnTo>
                      <a:pt x="1321" y="796"/>
                    </a:lnTo>
                    <a:lnTo>
                      <a:pt x="1352" y="787"/>
                    </a:lnTo>
                    <a:lnTo>
                      <a:pt x="1384" y="777"/>
                    </a:lnTo>
                    <a:lnTo>
                      <a:pt x="1417" y="767"/>
                    </a:lnTo>
                    <a:lnTo>
                      <a:pt x="1448" y="755"/>
                    </a:lnTo>
                    <a:lnTo>
                      <a:pt x="1478" y="743"/>
                    </a:lnTo>
                    <a:lnTo>
                      <a:pt x="1510" y="729"/>
                    </a:lnTo>
                    <a:lnTo>
                      <a:pt x="1510" y="729"/>
                    </a:lnTo>
                    <a:lnTo>
                      <a:pt x="1550" y="713"/>
                    </a:lnTo>
                    <a:lnTo>
                      <a:pt x="1591" y="693"/>
                    </a:lnTo>
                    <a:lnTo>
                      <a:pt x="1630" y="673"/>
                    </a:lnTo>
                    <a:lnTo>
                      <a:pt x="1669" y="653"/>
                    </a:lnTo>
                    <a:lnTo>
                      <a:pt x="1706" y="630"/>
                    </a:lnTo>
                    <a:lnTo>
                      <a:pt x="1743" y="608"/>
                    </a:lnTo>
                    <a:lnTo>
                      <a:pt x="1778" y="583"/>
                    </a:lnTo>
                    <a:lnTo>
                      <a:pt x="1813" y="557"/>
                    </a:lnTo>
                    <a:lnTo>
                      <a:pt x="1846" y="531"/>
                    </a:lnTo>
                    <a:lnTo>
                      <a:pt x="1879" y="504"/>
                    </a:lnTo>
                    <a:lnTo>
                      <a:pt x="1911" y="475"/>
                    </a:lnTo>
                    <a:lnTo>
                      <a:pt x="1941" y="446"/>
                    </a:lnTo>
                    <a:lnTo>
                      <a:pt x="1970" y="414"/>
                    </a:lnTo>
                    <a:lnTo>
                      <a:pt x="1999" y="383"/>
                    </a:lnTo>
                    <a:lnTo>
                      <a:pt x="2026" y="350"/>
                    </a:lnTo>
                    <a:lnTo>
                      <a:pt x="2053" y="316"/>
                    </a:lnTo>
                    <a:lnTo>
                      <a:pt x="2053" y="316"/>
                    </a:lnTo>
                    <a:lnTo>
                      <a:pt x="2050" y="321"/>
                    </a:lnTo>
                    <a:lnTo>
                      <a:pt x="2050" y="321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6" name="Freeform 14">
                <a:extLst>
                  <a:ext uri="{FF2B5EF4-FFF2-40B4-BE49-F238E27FC236}">
                    <a16:creationId xmlns:a16="http://schemas.microsoft.com/office/drawing/2014/main" id="{FD92ED1A-DE1A-1A44-ADB0-20691072BF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3050" y="3328988"/>
                <a:ext cx="3340100" cy="1414462"/>
              </a:xfrm>
              <a:custGeom>
                <a:avLst/>
                <a:gdLst>
                  <a:gd name="T0" fmla="*/ 984 w 2104"/>
                  <a:gd name="T1" fmla="*/ 891 h 891"/>
                  <a:gd name="T2" fmla="*/ 815 w 2104"/>
                  <a:gd name="T3" fmla="*/ 874 h 891"/>
                  <a:gd name="T4" fmla="*/ 680 w 2104"/>
                  <a:gd name="T5" fmla="*/ 846 h 891"/>
                  <a:gd name="T6" fmla="*/ 567 w 2104"/>
                  <a:gd name="T7" fmla="*/ 809 h 891"/>
                  <a:gd name="T8" fmla="*/ 418 w 2104"/>
                  <a:gd name="T9" fmla="*/ 747 h 891"/>
                  <a:gd name="T10" fmla="*/ 346 w 2104"/>
                  <a:gd name="T11" fmla="*/ 708 h 891"/>
                  <a:gd name="T12" fmla="*/ 224 w 2104"/>
                  <a:gd name="T13" fmla="*/ 631 h 891"/>
                  <a:gd name="T14" fmla="*/ 0 w 2104"/>
                  <a:gd name="T15" fmla="*/ 110 h 891"/>
                  <a:gd name="T16" fmla="*/ 527 w 2104"/>
                  <a:gd name="T17" fmla="*/ 150 h 891"/>
                  <a:gd name="T18" fmla="*/ 583 w 2104"/>
                  <a:gd name="T19" fmla="*/ 187 h 891"/>
                  <a:gd name="T20" fmla="*/ 671 w 2104"/>
                  <a:gd name="T21" fmla="*/ 239 h 891"/>
                  <a:gd name="T22" fmla="*/ 787 w 2104"/>
                  <a:gd name="T23" fmla="*/ 284 h 891"/>
                  <a:gd name="T24" fmla="*/ 884 w 2104"/>
                  <a:gd name="T25" fmla="*/ 310 h 891"/>
                  <a:gd name="T26" fmla="*/ 979 w 2104"/>
                  <a:gd name="T27" fmla="*/ 323 h 891"/>
                  <a:gd name="T28" fmla="*/ 1066 w 2104"/>
                  <a:gd name="T29" fmla="*/ 324 h 891"/>
                  <a:gd name="T30" fmla="*/ 1217 w 2104"/>
                  <a:gd name="T31" fmla="*/ 299 h 891"/>
                  <a:gd name="T32" fmla="*/ 1335 w 2104"/>
                  <a:gd name="T33" fmla="*/ 257 h 891"/>
                  <a:gd name="T34" fmla="*/ 1406 w 2104"/>
                  <a:gd name="T35" fmla="*/ 225 h 891"/>
                  <a:gd name="T36" fmla="*/ 1493 w 2104"/>
                  <a:gd name="T37" fmla="*/ 172 h 891"/>
                  <a:gd name="T38" fmla="*/ 1570 w 2104"/>
                  <a:gd name="T39" fmla="*/ 110 h 891"/>
                  <a:gd name="T40" fmla="*/ 1637 w 2104"/>
                  <a:gd name="T41" fmla="*/ 38 h 891"/>
                  <a:gd name="T42" fmla="*/ 1660 w 2104"/>
                  <a:gd name="T43" fmla="*/ 466 h 891"/>
                  <a:gd name="T44" fmla="*/ 2104 w 2104"/>
                  <a:gd name="T45" fmla="*/ 361 h 891"/>
                  <a:gd name="T46" fmla="*/ 1990 w 2104"/>
                  <a:gd name="T47" fmla="*/ 493 h 891"/>
                  <a:gd name="T48" fmla="*/ 1859 w 2104"/>
                  <a:gd name="T49" fmla="*/ 606 h 891"/>
                  <a:gd name="T50" fmla="*/ 1713 w 2104"/>
                  <a:gd name="T51" fmla="*/ 703 h 891"/>
                  <a:gd name="T52" fmla="*/ 1552 w 2104"/>
                  <a:gd name="T53" fmla="*/ 782 h 891"/>
                  <a:gd name="T54" fmla="*/ 1456 w 2104"/>
                  <a:gd name="T55" fmla="*/ 819 h 891"/>
                  <a:gd name="T56" fmla="*/ 1327 w 2104"/>
                  <a:gd name="T57" fmla="*/ 856 h 891"/>
                  <a:gd name="T58" fmla="*/ 1194 w 2104"/>
                  <a:gd name="T59" fmla="*/ 881 h 891"/>
                  <a:gd name="T60" fmla="*/ 1060 w 2104"/>
                  <a:gd name="T61" fmla="*/ 891 h 891"/>
                  <a:gd name="T62" fmla="*/ 699 w 2104"/>
                  <a:gd name="T63" fmla="*/ 804 h 891"/>
                  <a:gd name="T64" fmla="*/ 822 w 2104"/>
                  <a:gd name="T65" fmla="*/ 830 h 891"/>
                  <a:gd name="T66" fmla="*/ 985 w 2104"/>
                  <a:gd name="T67" fmla="*/ 846 h 891"/>
                  <a:gd name="T68" fmla="*/ 1059 w 2104"/>
                  <a:gd name="T69" fmla="*/ 846 h 891"/>
                  <a:gd name="T70" fmla="*/ 1189 w 2104"/>
                  <a:gd name="T71" fmla="*/ 836 h 891"/>
                  <a:gd name="T72" fmla="*/ 1317 w 2104"/>
                  <a:gd name="T73" fmla="*/ 812 h 891"/>
                  <a:gd name="T74" fmla="*/ 1442 w 2104"/>
                  <a:gd name="T75" fmla="*/ 776 h 891"/>
                  <a:gd name="T76" fmla="*/ 1534 w 2104"/>
                  <a:gd name="T77" fmla="*/ 740 h 891"/>
                  <a:gd name="T78" fmla="*/ 1639 w 2104"/>
                  <a:gd name="T79" fmla="*/ 692 h 891"/>
                  <a:gd name="T80" fmla="*/ 1769 w 2104"/>
                  <a:gd name="T81" fmla="*/ 616 h 891"/>
                  <a:gd name="T82" fmla="*/ 1887 w 2104"/>
                  <a:gd name="T83" fmla="*/ 526 h 891"/>
                  <a:gd name="T84" fmla="*/ 1993 w 2104"/>
                  <a:gd name="T85" fmla="*/ 424 h 891"/>
                  <a:gd name="T86" fmla="*/ 1645 w 2104"/>
                  <a:gd name="T87" fmla="*/ 96 h 891"/>
                  <a:gd name="T88" fmla="*/ 1514 w 2104"/>
                  <a:gd name="T89" fmla="*/ 212 h 891"/>
                  <a:gd name="T90" fmla="*/ 1352 w 2104"/>
                  <a:gd name="T91" fmla="*/ 299 h 891"/>
                  <a:gd name="T92" fmla="*/ 1267 w 2104"/>
                  <a:gd name="T93" fmla="*/ 332 h 891"/>
                  <a:gd name="T94" fmla="*/ 1109 w 2104"/>
                  <a:gd name="T95" fmla="*/ 365 h 891"/>
                  <a:gd name="T96" fmla="*/ 1002 w 2104"/>
                  <a:gd name="T97" fmla="*/ 369 h 891"/>
                  <a:gd name="T98" fmla="*/ 900 w 2104"/>
                  <a:gd name="T99" fmla="*/ 360 h 891"/>
                  <a:gd name="T100" fmla="*/ 823 w 2104"/>
                  <a:gd name="T101" fmla="*/ 343 h 891"/>
                  <a:gd name="T102" fmla="*/ 698 w 2104"/>
                  <a:gd name="T103" fmla="*/ 300 h 891"/>
                  <a:gd name="T104" fmla="*/ 627 w 2104"/>
                  <a:gd name="T105" fmla="*/ 267 h 891"/>
                  <a:gd name="T106" fmla="*/ 544 w 2104"/>
                  <a:gd name="T107" fmla="*/ 217 h 891"/>
                  <a:gd name="T108" fmla="*/ 497 w 2104"/>
                  <a:gd name="T109" fmla="*/ 184 h 891"/>
                  <a:gd name="T110" fmla="*/ 250 w 2104"/>
                  <a:gd name="T111" fmla="*/ 594 h 891"/>
                  <a:gd name="T112" fmla="*/ 336 w 2104"/>
                  <a:gd name="T113" fmla="*/ 650 h 891"/>
                  <a:gd name="T114" fmla="*/ 401 w 2104"/>
                  <a:gd name="T115" fmla="*/ 688 h 891"/>
                  <a:gd name="T116" fmla="*/ 547 w 2104"/>
                  <a:gd name="T117" fmla="*/ 754 h 891"/>
                  <a:gd name="T118" fmla="*/ 693 w 2104"/>
                  <a:gd name="T119" fmla="*/ 80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04" h="891">
                    <a:moveTo>
                      <a:pt x="1026" y="891"/>
                    </a:moveTo>
                    <a:lnTo>
                      <a:pt x="1026" y="891"/>
                    </a:lnTo>
                    <a:lnTo>
                      <a:pt x="1026" y="891"/>
                    </a:lnTo>
                    <a:lnTo>
                      <a:pt x="984" y="891"/>
                    </a:lnTo>
                    <a:lnTo>
                      <a:pt x="941" y="889"/>
                    </a:lnTo>
                    <a:lnTo>
                      <a:pt x="899" y="885"/>
                    </a:lnTo>
                    <a:lnTo>
                      <a:pt x="857" y="881"/>
                    </a:lnTo>
                    <a:lnTo>
                      <a:pt x="815" y="874"/>
                    </a:lnTo>
                    <a:lnTo>
                      <a:pt x="772" y="867"/>
                    </a:lnTo>
                    <a:lnTo>
                      <a:pt x="731" y="858"/>
                    </a:lnTo>
                    <a:lnTo>
                      <a:pt x="688" y="848"/>
                    </a:lnTo>
                    <a:lnTo>
                      <a:pt x="680" y="846"/>
                    </a:lnTo>
                    <a:lnTo>
                      <a:pt x="674" y="844"/>
                    </a:lnTo>
                    <a:lnTo>
                      <a:pt x="674" y="844"/>
                    </a:lnTo>
                    <a:lnTo>
                      <a:pt x="603" y="821"/>
                    </a:lnTo>
                    <a:lnTo>
                      <a:pt x="567" y="809"/>
                    </a:lnTo>
                    <a:lnTo>
                      <a:pt x="530" y="795"/>
                    </a:lnTo>
                    <a:lnTo>
                      <a:pt x="493" y="781"/>
                    </a:lnTo>
                    <a:lnTo>
                      <a:pt x="456" y="765"/>
                    </a:lnTo>
                    <a:lnTo>
                      <a:pt x="418" y="747"/>
                    </a:lnTo>
                    <a:lnTo>
                      <a:pt x="379" y="728"/>
                    </a:lnTo>
                    <a:lnTo>
                      <a:pt x="375" y="726"/>
                    </a:lnTo>
                    <a:lnTo>
                      <a:pt x="375" y="726"/>
                    </a:lnTo>
                    <a:lnTo>
                      <a:pt x="346" y="708"/>
                    </a:lnTo>
                    <a:lnTo>
                      <a:pt x="313" y="688"/>
                    </a:lnTo>
                    <a:lnTo>
                      <a:pt x="278" y="667"/>
                    </a:lnTo>
                    <a:lnTo>
                      <a:pt x="244" y="644"/>
                    </a:lnTo>
                    <a:lnTo>
                      <a:pt x="224" y="631"/>
                    </a:lnTo>
                    <a:lnTo>
                      <a:pt x="224" y="631"/>
                    </a:lnTo>
                    <a:lnTo>
                      <a:pt x="178" y="597"/>
                    </a:lnTo>
                    <a:lnTo>
                      <a:pt x="172" y="594"/>
                    </a:lnTo>
                    <a:lnTo>
                      <a:pt x="0" y="110"/>
                    </a:lnTo>
                    <a:lnTo>
                      <a:pt x="512" y="139"/>
                    </a:lnTo>
                    <a:lnTo>
                      <a:pt x="518" y="144"/>
                    </a:lnTo>
                    <a:lnTo>
                      <a:pt x="518" y="144"/>
                    </a:lnTo>
                    <a:lnTo>
                      <a:pt x="527" y="150"/>
                    </a:lnTo>
                    <a:lnTo>
                      <a:pt x="527" y="150"/>
                    </a:lnTo>
                    <a:lnTo>
                      <a:pt x="569" y="178"/>
                    </a:lnTo>
                    <a:lnTo>
                      <a:pt x="583" y="187"/>
                    </a:lnTo>
                    <a:lnTo>
                      <a:pt x="583" y="187"/>
                    </a:lnTo>
                    <a:lnTo>
                      <a:pt x="618" y="210"/>
                    </a:lnTo>
                    <a:lnTo>
                      <a:pt x="648" y="228"/>
                    </a:lnTo>
                    <a:lnTo>
                      <a:pt x="648" y="228"/>
                    </a:lnTo>
                    <a:lnTo>
                      <a:pt x="671" y="239"/>
                    </a:lnTo>
                    <a:lnTo>
                      <a:pt x="693" y="249"/>
                    </a:lnTo>
                    <a:lnTo>
                      <a:pt x="716" y="258"/>
                    </a:lnTo>
                    <a:lnTo>
                      <a:pt x="740" y="267"/>
                    </a:lnTo>
                    <a:lnTo>
                      <a:pt x="787" y="284"/>
                    </a:lnTo>
                    <a:lnTo>
                      <a:pt x="835" y="300"/>
                    </a:lnTo>
                    <a:lnTo>
                      <a:pt x="835" y="300"/>
                    </a:lnTo>
                    <a:lnTo>
                      <a:pt x="860" y="306"/>
                    </a:lnTo>
                    <a:lnTo>
                      <a:pt x="884" y="310"/>
                    </a:lnTo>
                    <a:lnTo>
                      <a:pt x="908" y="315"/>
                    </a:lnTo>
                    <a:lnTo>
                      <a:pt x="932" y="318"/>
                    </a:lnTo>
                    <a:lnTo>
                      <a:pt x="956" y="320"/>
                    </a:lnTo>
                    <a:lnTo>
                      <a:pt x="979" y="323"/>
                    </a:lnTo>
                    <a:lnTo>
                      <a:pt x="1003" y="324"/>
                    </a:lnTo>
                    <a:lnTo>
                      <a:pt x="1026" y="324"/>
                    </a:lnTo>
                    <a:lnTo>
                      <a:pt x="1026" y="324"/>
                    </a:lnTo>
                    <a:lnTo>
                      <a:pt x="1066" y="324"/>
                    </a:lnTo>
                    <a:lnTo>
                      <a:pt x="1104" y="320"/>
                    </a:lnTo>
                    <a:lnTo>
                      <a:pt x="1141" y="315"/>
                    </a:lnTo>
                    <a:lnTo>
                      <a:pt x="1180" y="308"/>
                    </a:lnTo>
                    <a:lnTo>
                      <a:pt x="1217" y="299"/>
                    </a:lnTo>
                    <a:lnTo>
                      <a:pt x="1254" y="288"/>
                    </a:lnTo>
                    <a:lnTo>
                      <a:pt x="1291" y="275"/>
                    </a:lnTo>
                    <a:lnTo>
                      <a:pt x="1327" y="261"/>
                    </a:lnTo>
                    <a:lnTo>
                      <a:pt x="1335" y="257"/>
                    </a:lnTo>
                    <a:lnTo>
                      <a:pt x="1335" y="257"/>
                    </a:lnTo>
                    <a:lnTo>
                      <a:pt x="1358" y="247"/>
                    </a:lnTo>
                    <a:lnTo>
                      <a:pt x="1383" y="236"/>
                    </a:lnTo>
                    <a:lnTo>
                      <a:pt x="1406" y="225"/>
                    </a:lnTo>
                    <a:lnTo>
                      <a:pt x="1429" y="212"/>
                    </a:lnTo>
                    <a:lnTo>
                      <a:pt x="1451" y="199"/>
                    </a:lnTo>
                    <a:lnTo>
                      <a:pt x="1472" y="186"/>
                    </a:lnTo>
                    <a:lnTo>
                      <a:pt x="1493" y="172"/>
                    </a:lnTo>
                    <a:lnTo>
                      <a:pt x="1513" y="157"/>
                    </a:lnTo>
                    <a:lnTo>
                      <a:pt x="1533" y="142"/>
                    </a:lnTo>
                    <a:lnTo>
                      <a:pt x="1552" y="127"/>
                    </a:lnTo>
                    <a:lnTo>
                      <a:pt x="1570" y="110"/>
                    </a:lnTo>
                    <a:lnTo>
                      <a:pt x="1588" y="93"/>
                    </a:lnTo>
                    <a:lnTo>
                      <a:pt x="1605" y="75"/>
                    </a:lnTo>
                    <a:lnTo>
                      <a:pt x="1622" y="57"/>
                    </a:lnTo>
                    <a:lnTo>
                      <a:pt x="1637" y="38"/>
                    </a:lnTo>
                    <a:lnTo>
                      <a:pt x="1653" y="18"/>
                    </a:lnTo>
                    <a:lnTo>
                      <a:pt x="1667" y="0"/>
                    </a:lnTo>
                    <a:lnTo>
                      <a:pt x="1697" y="23"/>
                    </a:lnTo>
                    <a:lnTo>
                      <a:pt x="1660" y="466"/>
                    </a:lnTo>
                    <a:lnTo>
                      <a:pt x="2076" y="330"/>
                    </a:lnTo>
                    <a:lnTo>
                      <a:pt x="2080" y="342"/>
                    </a:lnTo>
                    <a:lnTo>
                      <a:pt x="2104" y="361"/>
                    </a:lnTo>
                    <a:lnTo>
                      <a:pt x="2104" y="361"/>
                    </a:lnTo>
                    <a:lnTo>
                      <a:pt x="2077" y="396"/>
                    </a:lnTo>
                    <a:lnTo>
                      <a:pt x="2049" y="428"/>
                    </a:lnTo>
                    <a:lnTo>
                      <a:pt x="2020" y="461"/>
                    </a:lnTo>
                    <a:lnTo>
                      <a:pt x="1990" y="493"/>
                    </a:lnTo>
                    <a:lnTo>
                      <a:pt x="1959" y="523"/>
                    </a:lnTo>
                    <a:lnTo>
                      <a:pt x="1927" y="551"/>
                    </a:lnTo>
                    <a:lnTo>
                      <a:pt x="1894" y="579"/>
                    </a:lnTo>
                    <a:lnTo>
                      <a:pt x="1859" y="606"/>
                    </a:lnTo>
                    <a:lnTo>
                      <a:pt x="1824" y="632"/>
                    </a:lnTo>
                    <a:lnTo>
                      <a:pt x="1788" y="657"/>
                    </a:lnTo>
                    <a:lnTo>
                      <a:pt x="1751" y="681"/>
                    </a:lnTo>
                    <a:lnTo>
                      <a:pt x="1713" y="703"/>
                    </a:lnTo>
                    <a:lnTo>
                      <a:pt x="1675" y="724"/>
                    </a:lnTo>
                    <a:lnTo>
                      <a:pt x="1634" y="745"/>
                    </a:lnTo>
                    <a:lnTo>
                      <a:pt x="1594" y="764"/>
                    </a:lnTo>
                    <a:lnTo>
                      <a:pt x="1552" y="782"/>
                    </a:lnTo>
                    <a:lnTo>
                      <a:pt x="1552" y="782"/>
                    </a:lnTo>
                    <a:lnTo>
                      <a:pt x="1520" y="794"/>
                    </a:lnTo>
                    <a:lnTo>
                      <a:pt x="1489" y="807"/>
                    </a:lnTo>
                    <a:lnTo>
                      <a:pt x="1456" y="819"/>
                    </a:lnTo>
                    <a:lnTo>
                      <a:pt x="1425" y="829"/>
                    </a:lnTo>
                    <a:lnTo>
                      <a:pt x="1392" y="839"/>
                    </a:lnTo>
                    <a:lnTo>
                      <a:pt x="1360" y="848"/>
                    </a:lnTo>
                    <a:lnTo>
                      <a:pt x="1327" y="856"/>
                    </a:lnTo>
                    <a:lnTo>
                      <a:pt x="1294" y="864"/>
                    </a:lnTo>
                    <a:lnTo>
                      <a:pt x="1261" y="870"/>
                    </a:lnTo>
                    <a:lnTo>
                      <a:pt x="1228" y="875"/>
                    </a:lnTo>
                    <a:lnTo>
                      <a:pt x="1194" y="881"/>
                    </a:lnTo>
                    <a:lnTo>
                      <a:pt x="1162" y="884"/>
                    </a:lnTo>
                    <a:lnTo>
                      <a:pt x="1128" y="888"/>
                    </a:lnTo>
                    <a:lnTo>
                      <a:pt x="1094" y="890"/>
                    </a:lnTo>
                    <a:lnTo>
                      <a:pt x="1060" y="891"/>
                    </a:lnTo>
                    <a:lnTo>
                      <a:pt x="1026" y="891"/>
                    </a:lnTo>
                    <a:lnTo>
                      <a:pt x="1026" y="891"/>
                    </a:lnTo>
                    <a:close/>
                    <a:moveTo>
                      <a:pt x="693" y="803"/>
                    </a:moveTo>
                    <a:lnTo>
                      <a:pt x="699" y="804"/>
                    </a:lnTo>
                    <a:lnTo>
                      <a:pt x="699" y="804"/>
                    </a:lnTo>
                    <a:lnTo>
                      <a:pt x="740" y="814"/>
                    </a:lnTo>
                    <a:lnTo>
                      <a:pt x="781" y="822"/>
                    </a:lnTo>
                    <a:lnTo>
                      <a:pt x="822" y="830"/>
                    </a:lnTo>
                    <a:lnTo>
                      <a:pt x="862" y="836"/>
                    </a:lnTo>
                    <a:lnTo>
                      <a:pt x="904" y="840"/>
                    </a:lnTo>
                    <a:lnTo>
                      <a:pt x="944" y="844"/>
                    </a:lnTo>
                    <a:lnTo>
                      <a:pt x="985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26" y="846"/>
                    </a:lnTo>
                    <a:lnTo>
                      <a:pt x="1059" y="846"/>
                    </a:lnTo>
                    <a:lnTo>
                      <a:pt x="1092" y="845"/>
                    </a:lnTo>
                    <a:lnTo>
                      <a:pt x="1124" y="843"/>
                    </a:lnTo>
                    <a:lnTo>
                      <a:pt x="1157" y="839"/>
                    </a:lnTo>
                    <a:lnTo>
                      <a:pt x="1189" y="836"/>
                    </a:lnTo>
                    <a:lnTo>
                      <a:pt x="1221" y="831"/>
                    </a:lnTo>
                    <a:lnTo>
                      <a:pt x="1253" y="826"/>
                    </a:lnTo>
                    <a:lnTo>
                      <a:pt x="1285" y="819"/>
                    </a:lnTo>
                    <a:lnTo>
                      <a:pt x="1317" y="812"/>
                    </a:lnTo>
                    <a:lnTo>
                      <a:pt x="1348" y="804"/>
                    </a:lnTo>
                    <a:lnTo>
                      <a:pt x="1380" y="795"/>
                    </a:lnTo>
                    <a:lnTo>
                      <a:pt x="1411" y="786"/>
                    </a:lnTo>
                    <a:lnTo>
                      <a:pt x="1442" y="776"/>
                    </a:lnTo>
                    <a:lnTo>
                      <a:pt x="1473" y="765"/>
                    </a:lnTo>
                    <a:lnTo>
                      <a:pt x="1504" y="753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34" y="740"/>
                    </a:lnTo>
                    <a:lnTo>
                      <a:pt x="1570" y="724"/>
                    </a:lnTo>
                    <a:lnTo>
                      <a:pt x="1605" y="709"/>
                    </a:lnTo>
                    <a:lnTo>
                      <a:pt x="1639" y="692"/>
                    </a:lnTo>
                    <a:lnTo>
                      <a:pt x="1672" y="674"/>
                    </a:lnTo>
                    <a:lnTo>
                      <a:pt x="1705" y="656"/>
                    </a:lnTo>
                    <a:lnTo>
                      <a:pt x="1738" y="637"/>
                    </a:lnTo>
                    <a:lnTo>
                      <a:pt x="1769" y="616"/>
                    </a:lnTo>
                    <a:lnTo>
                      <a:pt x="1800" y="595"/>
                    </a:lnTo>
                    <a:lnTo>
                      <a:pt x="1829" y="572"/>
                    </a:lnTo>
                    <a:lnTo>
                      <a:pt x="1858" y="550"/>
                    </a:lnTo>
                    <a:lnTo>
                      <a:pt x="1887" y="526"/>
                    </a:lnTo>
                    <a:lnTo>
                      <a:pt x="1914" y="502"/>
                    </a:lnTo>
                    <a:lnTo>
                      <a:pt x="1941" y="477"/>
                    </a:lnTo>
                    <a:lnTo>
                      <a:pt x="1967" y="451"/>
                    </a:lnTo>
                    <a:lnTo>
                      <a:pt x="1993" y="424"/>
                    </a:lnTo>
                    <a:lnTo>
                      <a:pt x="2018" y="397"/>
                    </a:lnTo>
                    <a:lnTo>
                      <a:pt x="1609" y="530"/>
                    </a:lnTo>
                    <a:lnTo>
                      <a:pt x="1645" y="96"/>
                    </a:lnTo>
                    <a:lnTo>
                      <a:pt x="1645" y="96"/>
                    </a:lnTo>
                    <a:lnTo>
                      <a:pt x="1615" y="129"/>
                    </a:lnTo>
                    <a:lnTo>
                      <a:pt x="1583" y="158"/>
                    </a:lnTo>
                    <a:lnTo>
                      <a:pt x="1549" y="186"/>
                    </a:lnTo>
                    <a:lnTo>
                      <a:pt x="1514" y="212"/>
                    </a:lnTo>
                    <a:lnTo>
                      <a:pt x="1475" y="237"/>
                    </a:lnTo>
                    <a:lnTo>
                      <a:pt x="1436" y="260"/>
                    </a:lnTo>
                    <a:lnTo>
                      <a:pt x="1394" y="280"/>
                    </a:lnTo>
                    <a:lnTo>
                      <a:pt x="1352" y="299"/>
                    </a:lnTo>
                    <a:lnTo>
                      <a:pt x="1345" y="301"/>
                    </a:lnTo>
                    <a:lnTo>
                      <a:pt x="1345" y="301"/>
                    </a:lnTo>
                    <a:lnTo>
                      <a:pt x="1307" y="317"/>
                    </a:lnTo>
                    <a:lnTo>
                      <a:pt x="1267" y="332"/>
                    </a:lnTo>
                    <a:lnTo>
                      <a:pt x="1228" y="343"/>
                    </a:lnTo>
                    <a:lnTo>
                      <a:pt x="1189" y="352"/>
                    </a:lnTo>
                    <a:lnTo>
                      <a:pt x="1149" y="360"/>
                    </a:lnTo>
                    <a:lnTo>
                      <a:pt x="1109" y="365"/>
                    </a:lnTo>
                    <a:lnTo>
                      <a:pt x="1068" y="368"/>
                    </a:lnTo>
                    <a:lnTo>
                      <a:pt x="1026" y="369"/>
                    </a:lnTo>
                    <a:lnTo>
                      <a:pt x="1026" y="369"/>
                    </a:lnTo>
                    <a:lnTo>
                      <a:pt x="1002" y="369"/>
                    </a:lnTo>
                    <a:lnTo>
                      <a:pt x="977" y="368"/>
                    </a:lnTo>
                    <a:lnTo>
                      <a:pt x="951" y="365"/>
                    </a:lnTo>
                    <a:lnTo>
                      <a:pt x="926" y="363"/>
                    </a:lnTo>
                    <a:lnTo>
                      <a:pt x="900" y="360"/>
                    </a:lnTo>
                    <a:lnTo>
                      <a:pt x="875" y="355"/>
                    </a:lnTo>
                    <a:lnTo>
                      <a:pt x="850" y="350"/>
                    </a:lnTo>
                    <a:lnTo>
                      <a:pt x="824" y="344"/>
                    </a:lnTo>
                    <a:lnTo>
                      <a:pt x="823" y="343"/>
                    </a:lnTo>
                    <a:lnTo>
                      <a:pt x="823" y="343"/>
                    </a:lnTo>
                    <a:lnTo>
                      <a:pt x="772" y="327"/>
                    </a:lnTo>
                    <a:lnTo>
                      <a:pt x="723" y="310"/>
                    </a:lnTo>
                    <a:lnTo>
                      <a:pt x="698" y="300"/>
                    </a:lnTo>
                    <a:lnTo>
                      <a:pt x="674" y="290"/>
                    </a:lnTo>
                    <a:lnTo>
                      <a:pt x="651" y="280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627" y="267"/>
                    </a:lnTo>
                    <a:lnTo>
                      <a:pt x="596" y="249"/>
                    </a:lnTo>
                    <a:lnTo>
                      <a:pt x="558" y="226"/>
                    </a:lnTo>
                    <a:lnTo>
                      <a:pt x="544" y="217"/>
                    </a:lnTo>
                    <a:lnTo>
                      <a:pt x="544" y="21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497" y="184"/>
                    </a:lnTo>
                    <a:lnTo>
                      <a:pt x="66" y="159"/>
                    </a:lnTo>
                    <a:lnTo>
                      <a:pt x="210" y="566"/>
                    </a:lnTo>
                    <a:lnTo>
                      <a:pt x="210" y="566"/>
                    </a:lnTo>
                    <a:lnTo>
                      <a:pt x="250" y="594"/>
                    </a:lnTo>
                    <a:lnTo>
                      <a:pt x="269" y="607"/>
                    </a:lnTo>
                    <a:lnTo>
                      <a:pt x="269" y="607"/>
                    </a:lnTo>
                    <a:lnTo>
                      <a:pt x="303" y="629"/>
                    </a:lnTo>
                    <a:lnTo>
                      <a:pt x="336" y="650"/>
                    </a:lnTo>
                    <a:lnTo>
                      <a:pt x="368" y="669"/>
                    </a:lnTo>
                    <a:lnTo>
                      <a:pt x="397" y="686"/>
                    </a:lnTo>
                    <a:lnTo>
                      <a:pt x="401" y="688"/>
                    </a:lnTo>
                    <a:lnTo>
                      <a:pt x="401" y="688"/>
                    </a:lnTo>
                    <a:lnTo>
                      <a:pt x="438" y="706"/>
                    </a:lnTo>
                    <a:lnTo>
                      <a:pt x="475" y="724"/>
                    </a:lnTo>
                    <a:lnTo>
                      <a:pt x="511" y="739"/>
                    </a:lnTo>
                    <a:lnTo>
                      <a:pt x="547" y="754"/>
                    </a:lnTo>
                    <a:lnTo>
                      <a:pt x="583" y="767"/>
                    </a:lnTo>
                    <a:lnTo>
                      <a:pt x="618" y="778"/>
                    </a:lnTo>
                    <a:lnTo>
                      <a:pt x="688" y="801"/>
                    </a:lnTo>
                    <a:lnTo>
                      <a:pt x="693" y="8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7" name="Freeform 15">
                <a:extLst>
                  <a:ext uri="{FF2B5EF4-FFF2-40B4-BE49-F238E27FC236}">
                    <a16:creationId xmlns:a16="http://schemas.microsoft.com/office/drawing/2014/main" id="{C485DB4D-53CB-5149-AC48-3DB27063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785813"/>
                <a:ext cx="1431925" cy="3332162"/>
              </a:xfrm>
              <a:custGeom>
                <a:avLst/>
                <a:gdLst>
                  <a:gd name="T0" fmla="*/ 901 w 902"/>
                  <a:gd name="T1" fmla="*/ 1089 h 2099"/>
                  <a:gd name="T2" fmla="*/ 901 w 902"/>
                  <a:gd name="T3" fmla="*/ 1027 h 2099"/>
                  <a:gd name="T4" fmla="*/ 900 w 902"/>
                  <a:gd name="T5" fmla="*/ 1021 h 2099"/>
                  <a:gd name="T6" fmla="*/ 896 w 902"/>
                  <a:gd name="T7" fmla="*/ 959 h 2099"/>
                  <a:gd name="T8" fmla="*/ 887 w 902"/>
                  <a:gd name="T9" fmla="*/ 900 h 2099"/>
                  <a:gd name="T10" fmla="*/ 877 w 902"/>
                  <a:gd name="T11" fmla="*/ 843 h 2099"/>
                  <a:gd name="T12" fmla="*/ 848 w 902"/>
                  <a:gd name="T13" fmla="*/ 739 h 2099"/>
                  <a:gd name="T14" fmla="*/ 817 w 902"/>
                  <a:gd name="T15" fmla="*/ 649 h 2099"/>
                  <a:gd name="T16" fmla="*/ 800 w 902"/>
                  <a:gd name="T17" fmla="*/ 606 h 2099"/>
                  <a:gd name="T18" fmla="*/ 780 w 902"/>
                  <a:gd name="T19" fmla="*/ 561 h 2099"/>
                  <a:gd name="T20" fmla="*/ 735 w 902"/>
                  <a:gd name="T21" fmla="*/ 473 h 2099"/>
                  <a:gd name="T22" fmla="*/ 684 w 902"/>
                  <a:gd name="T23" fmla="*/ 389 h 2099"/>
                  <a:gd name="T24" fmla="*/ 626 w 902"/>
                  <a:gd name="T25" fmla="*/ 309 h 2099"/>
                  <a:gd name="T26" fmla="*/ 562 w 902"/>
                  <a:gd name="T27" fmla="*/ 233 h 2099"/>
                  <a:gd name="T28" fmla="*/ 492 w 902"/>
                  <a:gd name="T29" fmla="*/ 161 h 2099"/>
                  <a:gd name="T30" fmla="*/ 415 w 902"/>
                  <a:gd name="T31" fmla="*/ 93 h 2099"/>
                  <a:gd name="T32" fmla="*/ 332 w 902"/>
                  <a:gd name="T33" fmla="*/ 29 h 2099"/>
                  <a:gd name="T34" fmla="*/ 288 w 902"/>
                  <a:gd name="T35" fmla="*/ 1 h 2099"/>
                  <a:gd name="T36" fmla="*/ 1 w 902"/>
                  <a:gd name="T37" fmla="*/ 435 h 2099"/>
                  <a:gd name="T38" fmla="*/ 0 w 902"/>
                  <a:gd name="T39" fmla="*/ 434 h 2099"/>
                  <a:gd name="T40" fmla="*/ 28 w 902"/>
                  <a:gd name="T41" fmla="*/ 453 h 2099"/>
                  <a:gd name="T42" fmla="*/ 80 w 902"/>
                  <a:gd name="T43" fmla="*/ 494 h 2099"/>
                  <a:gd name="T44" fmla="*/ 127 w 902"/>
                  <a:gd name="T45" fmla="*/ 536 h 2099"/>
                  <a:gd name="T46" fmla="*/ 171 w 902"/>
                  <a:gd name="T47" fmla="*/ 579 h 2099"/>
                  <a:gd name="T48" fmla="*/ 212 w 902"/>
                  <a:gd name="T49" fmla="*/ 626 h 2099"/>
                  <a:gd name="T50" fmla="*/ 246 w 902"/>
                  <a:gd name="T51" fmla="*/ 675 h 2099"/>
                  <a:gd name="T52" fmla="*/ 278 w 902"/>
                  <a:gd name="T53" fmla="*/ 726 h 2099"/>
                  <a:gd name="T54" fmla="*/ 306 w 902"/>
                  <a:gd name="T55" fmla="*/ 780 h 2099"/>
                  <a:gd name="T56" fmla="*/ 319 w 902"/>
                  <a:gd name="T57" fmla="*/ 807 h 2099"/>
                  <a:gd name="T58" fmla="*/ 343 w 902"/>
                  <a:gd name="T59" fmla="*/ 874 h 2099"/>
                  <a:gd name="T60" fmla="*/ 361 w 902"/>
                  <a:gd name="T61" fmla="*/ 934 h 2099"/>
                  <a:gd name="T62" fmla="*/ 373 w 902"/>
                  <a:gd name="T63" fmla="*/ 989 h 2099"/>
                  <a:gd name="T64" fmla="*/ 379 w 902"/>
                  <a:gd name="T65" fmla="*/ 1040 h 2099"/>
                  <a:gd name="T66" fmla="*/ 379 w 902"/>
                  <a:gd name="T67" fmla="*/ 1097 h 2099"/>
                  <a:gd name="T68" fmla="*/ 380 w 902"/>
                  <a:gd name="T69" fmla="*/ 1136 h 2099"/>
                  <a:gd name="T70" fmla="*/ 379 w 902"/>
                  <a:gd name="T71" fmla="*/ 1206 h 2099"/>
                  <a:gd name="T72" fmla="*/ 376 w 902"/>
                  <a:gd name="T73" fmla="*/ 1238 h 2099"/>
                  <a:gd name="T74" fmla="*/ 359 w 902"/>
                  <a:gd name="T75" fmla="*/ 1328 h 2099"/>
                  <a:gd name="T76" fmla="*/ 334 w 902"/>
                  <a:gd name="T77" fmla="*/ 1411 h 2099"/>
                  <a:gd name="T78" fmla="*/ 301 w 902"/>
                  <a:gd name="T79" fmla="*/ 1489 h 2099"/>
                  <a:gd name="T80" fmla="*/ 258 w 902"/>
                  <a:gd name="T81" fmla="*/ 1563 h 2099"/>
                  <a:gd name="T82" fmla="*/ 249 w 902"/>
                  <a:gd name="T83" fmla="*/ 1578 h 2099"/>
                  <a:gd name="T84" fmla="*/ 212 w 902"/>
                  <a:gd name="T85" fmla="*/ 1629 h 2099"/>
                  <a:gd name="T86" fmla="*/ 171 w 902"/>
                  <a:gd name="T87" fmla="*/ 2099 h 2099"/>
                  <a:gd name="T88" fmla="*/ 620 w 902"/>
                  <a:gd name="T89" fmla="*/ 1954 h 2099"/>
                  <a:gd name="T90" fmla="*/ 623 w 902"/>
                  <a:gd name="T91" fmla="*/ 1949 h 2099"/>
                  <a:gd name="T92" fmla="*/ 668 w 902"/>
                  <a:gd name="T93" fmla="*/ 1890 h 2099"/>
                  <a:gd name="T94" fmla="*/ 690 w 902"/>
                  <a:gd name="T95" fmla="*/ 1857 h 2099"/>
                  <a:gd name="T96" fmla="*/ 731 w 902"/>
                  <a:gd name="T97" fmla="*/ 1791 h 2099"/>
                  <a:gd name="T98" fmla="*/ 767 w 902"/>
                  <a:gd name="T99" fmla="*/ 1722 h 2099"/>
                  <a:gd name="T100" fmla="*/ 800 w 902"/>
                  <a:gd name="T101" fmla="*/ 1652 h 2099"/>
                  <a:gd name="T102" fmla="*/ 828 w 902"/>
                  <a:gd name="T103" fmla="*/ 1580 h 2099"/>
                  <a:gd name="T104" fmla="*/ 852 w 902"/>
                  <a:gd name="T105" fmla="*/ 1506 h 2099"/>
                  <a:gd name="T106" fmla="*/ 871 w 902"/>
                  <a:gd name="T107" fmla="*/ 1429 h 2099"/>
                  <a:gd name="T108" fmla="*/ 887 w 902"/>
                  <a:gd name="T109" fmla="*/ 1349 h 2099"/>
                  <a:gd name="T110" fmla="*/ 893 w 902"/>
                  <a:gd name="T111" fmla="*/ 1308 h 2099"/>
                  <a:gd name="T112" fmla="*/ 897 w 902"/>
                  <a:gd name="T113" fmla="*/ 1278 h 2099"/>
                  <a:gd name="T114" fmla="*/ 901 w 902"/>
                  <a:gd name="T115" fmla="*/ 1221 h 2099"/>
                  <a:gd name="T116" fmla="*/ 902 w 902"/>
                  <a:gd name="T117" fmla="*/ 1140 h 2099"/>
                  <a:gd name="T118" fmla="*/ 901 w 902"/>
                  <a:gd name="T119" fmla="*/ 1089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2099">
                    <a:moveTo>
                      <a:pt x="901" y="1089"/>
                    </a:moveTo>
                    <a:lnTo>
                      <a:pt x="901" y="1089"/>
                    </a:lnTo>
                    <a:lnTo>
                      <a:pt x="901" y="1033"/>
                    </a:lnTo>
                    <a:lnTo>
                      <a:pt x="901" y="1027"/>
                    </a:lnTo>
                    <a:lnTo>
                      <a:pt x="900" y="1021"/>
                    </a:lnTo>
                    <a:lnTo>
                      <a:pt x="900" y="1021"/>
                    </a:lnTo>
                    <a:lnTo>
                      <a:pt x="899" y="990"/>
                    </a:lnTo>
                    <a:lnTo>
                      <a:pt x="896" y="959"/>
                    </a:lnTo>
                    <a:lnTo>
                      <a:pt x="892" y="930"/>
                    </a:lnTo>
                    <a:lnTo>
                      <a:pt x="887" y="900"/>
                    </a:lnTo>
                    <a:lnTo>
                      <a:pt x="882" y="871"/>
                    </a:lnTo>
                    <a:lnTo>
                      <a:pt x="877" y="843"/>
                    </a:lnTo>
                    <a:lnTo>
                      <a:pt x="863" y="789"/>
                    </a:lnTo>
                    <a:lnTo>
                      <a:pt x="848" y="739"/>
                    </a:lnTo>
                    <a:lnTo>
                      <a:pt x="833" y="692"/>
                    </a:lnTo>
                    <a:lnTo>
                      <a:pt x="817" y="649"/>
                    </a:lnTo>
                    <a:lnTo>
                      <a:pt x="802" y="611"/>
                    </a:lnTo>
                    <a:lnTo>
                      <a:pt x="800" y="606"/>
                    </a:lnTo>
                    <a:lnTo>
                      <a:pt x="800" y="606"/>
                    </a:lnTo>
                    <a:lnTo>
                      <a:pt x="780" y="561"/>
                    </a:lnTo>
                    <a:lnTo>
                      <a:pt x="758" y="516"/>
                    </a:lnTo>
                    <a:lnTo>
                      <a:pt x="735" y="473"/>
                    </a:lnTo>
                    <a:lnTo>
                      <a:pt x="710" y="431"/>
                    </a:lnTo>
                    <a:lnTo>
                      <a:pt x="684" y="389"/>
                    </a:lnTo>
                    <a:lnTo>
                      <a:pt x="656" y="349"/>
                    </a:lnTo>
                    <a:lnTo>
                      <a:pt x="626" y="309"/>
                    </a:lnTo>
                    <a:lnTo>
                      <a:pt x="594" y="270"/>
                    </a:lnTo>
                    <a:lnTo>
                      <a:pt x="562" y="233"/>
                    </a:lnTo>
                    <a:lnTo>
                      <a:pt x="528" y="197"/>
                    </a:lnTo>
                    <a:lnTo>
                      <a:pt x="492" y="161"/>
                    </a:lnTo>
                    <a:lnTo>
                      <a:pt x="454" y="127"/>
                    </a:lnTo>
                    <a:lnTo>
                      <a:pt x="415" y="93"/>
                    </a:lnTo>
                    <a:lnTo>
                      <a:pt x="374" y="61"/>
                    </a:lnTo>
                    <a:lnTo>
                      <a:pt x="332" y="29"/>
                    </a:lnTo>
                    <a:lnTo>
                      <a:pt x="288" y="0"/>
                    </a:lnTo>
                    <a:lnTo>
                      <a:pt x="288" y="1"/>
                    </a:lnTo>
                    <a:lnTo>
                      <a:pt x="473" y="432"/>
                    </a:lnTo>
                    <a:lnTo>
                      <a:pt x="1" y="435"/>
                    </a:lnTo>
                    <a:lnTo>
                      <a:pt x="1" y="435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28" y="453"/>
                    </a:lnTo>
                    <a:lnTo>
                      <a:pt x="54" y="474"/>
                    </a:lnTo>
                    <a:lnTo>
                      <a:pt x="80" y="494"/>
                    </a:lnTo>
                    <a:lnTo>
                      <a:pt x="105" y="514"/>
                    </a:lnTo>
                    <a:lnTo>
                      <a:pt x="127" y="536"/>
                    </a:lnTo>
                    <a:lnTo>
                      <a:pt x="150" y="557"/>
                    </a:lnTo>
                    <a:lnTo>
                      <a:pt x="171" y="579"/>
                    </a:lnTo>
                    <a:lnTo>
                      <a:pt x="191" y="603"/>
                    </a:lnTo>
                    <a:lnTo>
                      <a:pt x="212" y="626"/>
                    </a:lnTo>
                    <a:lnTo>
                      <a:pt x="230" y="650"/>
                    </a:lnTo>
                    <a:lnTo>
                      <a:pt x="246" y="675"/>
                    </a:lnTo>
                    <a:lnTo>
                      <a:pt x="263" y="700"/>
                    </a:lnTo>
                    <a:lnTo>
                      <a:pt x="278" y="726"/>
                    </a:lnTo>
                    <a:lnTo>
                      <a:pt x="293" y="752"/>
                    </a:lnTo>
                    <a:lnTo>
                      <a:pt x="306" y="780"/>
                    </a:lnTo>
                    <a:lnTo>
                      <a:pt x="319" y="807"/>
                    </a:lnTo>
                    <a:lnTo>
                      <a:pt x="319" y="807"/>
                    </a:lnTo>
                    <a:lnTo>
                      <a:pt x="332" y="842"/>
                    </a:lnTo>
                    <a:lnTo>
                      <a:pt x="343" y="874"/>
                    </a:lnTo>
                    <a:lnTo>
                      <a:pt x="353" y="905"/>
                    </a:lnTo>
                    <a:lnTo>
                      <a:pt x="361" y="934"/>
                    </a:lnTo>
                    <a:lnTo>
                      <a:pt x="368" y="962"/>
                    </a:lnTo>
                    <a:lnTo>
                      <a:pt x="373" y="989"/>
                    </a:lnTo>
                    <a:lnTo>
                      <a:pt x="377" y="1015"/>
                    </a:lnTo>
                    <a:lnTo>
                      <a:pt x="379" y="1040"/>
                    </a:lnTo>
                    <a:lnTo>
                      <a:pt x="379" y="1040"/>
                    </a:lnTo>
                    <a:lnTo>
                      <a:pt x="379" y="1097"/>
                    </a:lnTo>
                    <a:lnTo>
                      <a:pt x="379" y="1097"/>
                    </a:lnTo>
                    <a:lnTo>
                      <a:pt x="380" y="1136"/>
                    </a:lnTo>
                    <a:lnTo>
                      <a:pt x="380" y="1172"/>
                    </a:lnTo>
                    <a:lnTo>
                      <a:pt x="379" y="1206"/>
                    </a:lnTo>
                    <a:lnTo>
                      <a:pt x="376" y="1238"/>
                    </a:lnTo>
                    <a:lnTo>
                      <a:pt x="376" y="1238"/>
                    </a:lnTo>
                    <a:lnTo>
                      <a:pt x="368" y="1284"/>
                    </a:lnTo>
                    <a:lnTo>
                      <a:pt x="359" y="1328"/>
                    </a:lnTo>
                    <a:lnTo>
                      <a:pt x="348" y="1370"/>
                    </a:lnTo>
                    <a:lnTo>
                      <a:pt x="334" y="1411"/>
                    </a:lnTo>
                    <a:lnTo>
                      <a:pt x="319" y="1451"/>
                    </a:lnTo>
                    <a:lnTo>
                      <a:pt x="301" y="1489"/>
                    </a:lnTo>
                    <a:lnTo>
                      <a:pt x="280" y="1527"/>
                    </a:lnTo>
                    <a:lnTo>
                      <a:pt x="258" y="1563"/>
                    </a:lnTo>
                    <a:lnTo>
                      <a:pt x="249" y="1578"/>
                    </a:lnTo>
                    <a:lnTo>
                      <a:pt x="249" y="1578"/>
                    </a:lnTo>
                    <a:lnTo>
                      <a:pt x="231" y="1604"/>
                    </a:lnTo>
                    <a:lnTo>
                      <a:pt x="212" y="1629"/>
                    </a:lnTo>
                    <a:lnTo>
                      <a:pt x="210" y="1635"/>
                    </a:lnTo>
                    <a:lnTo>
                      <a:pt x="171" y="2099"/>
                    </a:lnTo>
                    <a:lnTo>
                      <a:pt x="620" y="1954"/>
                    </a:lnTo>
                    <a:lnTo>
                      <a:pt x="620" y="1954"/>
                    </a:lnTo>
                    <a:lnTo>
                      <a:pt x="623" y="1949"/>
                    </a:lnTo>
                    <a:lnTo>
                      <a:pt x="623" y="1949"/>
                    </a:lnTo>
                    <a:lnTo>
                      <a:pt x="655" y="1908"/>
                    </a:lnTo>
                    <a:lnTo>
                      <a:pt x="668" y="1890"/>
                    </a:lnTo>
                    <a:lnTo>
                      <a:pt x="668" y="1890"/>
                    </a:lnTo>
                    <a:lnTo>
                      <a:pt x="690" y="1857"/>
                    </a:lnTo>
                    <a:lnTo>
                      <a:pt x="711" y="1823"/>
                    </a:lnTo>
                    <a:lnTo>
                      <a:pt x="731" y="1791"/>
                    </a:lnTo>
                    <a:lnTo>
                      <a:pt x="751" y="1757"/>
                    </a:lnTo>
                    <a:lnTo>
                      <a:pt x="767" y="1722"/>
                    </a:lnTo>
                    <a:lnTo>
                      <a:pt x="784" y="1687"/>
                    </a:lnTo>
                    <a:lnTo>
                      <a:pt x="800" y="1652"/>
                    </a:lnTo>
                    <a:lnTo>
                      <a:pt x="815" y="1616"/>
                    </a:lnTo>
                    <a:lnTo>
                      <a:pt x="828" y="1580"/>
                    </a:lnTo>
                    <a:lnTo>
                      <a:pt x="841" y="1543"/>
                    </a:lnTo>
                    <a:lnTo>
                      <a:pt x="852" y="1506"/>
                    </a:lnTo>
                    <a:lnTo>
                      <a:pt x="862" y="1468"/>
                    </a:lnTo>
                    <a:lnTo>
                      <a:pt x="871" y="1429"/>
                    </a:lnTo>
                    <a:lnTo>
                      <a:pt x="880" y="1390"/>
                    </a:lnTo>
                    <a:lnTo>
                      <a:pt x="887" y="1349"/>
                    </a:lnTo>
                    <a:lnTo>
                      <a:pt x="893" y="1309"/>
                    </a:lnTo>
                    <a:lnTo>
                      <a:pt x="893" y="1308"/>
                    </a:lnTo>
                    <a:lnTo>
                      <a:pt x="893" y="1308"/>
                    </a:lnTo>
                    <a:lnTo>
                      <a:pt x="897" y="1278"/>
                    </a:lnTo>
                    <a:lnTo>
                      <a:pt x="899" y="1249"/>
                    </a:lnTo>
                    <a:lnTo>
                      <a:pt x="901" y="1221"/>
                    </a:lnTo>
                    <a:lnTo>
                      <a:pt x="901" y="1193"/>
                    </a:lnTo>
                    <a:lnTo>
                      <a:pt x="902" y="1140"/>
                    </a:lnTo>
                    <a:lnTo>
                      <a:pt x="901" y="1089"/>
                    </a:lnTo>
                    <a:lnTo>
                      <a:pt x="901" y="1089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8" name="Freeform 16">
                <a:extLst>
                  <a:ext uri="{FF2B5EF4-FFF2-40B4-BE49-F238E27FC236}">
                    <a16:creationId xmlns:a16="http://schemas.microsoft.com/office/drawing/2014/main" id="{4451C3E8-61BE-8440-8F6E-87B0879C5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13" y="735013"/>
                <a:ext cx="1487488" cy="3435350"/>
              </a:xfrm>
              <a:custGeom>
                <a:avLst/>
                <a:gdLst>
                  <a:gd name="T0" fmla="*/ 206 w 937"/>
                  <a:gd name="T1" fmla="*/ 1647 h 2164"/>
                  <a:gd name="T2" fmla="*/ 252 w 937"/>
                  <a:gd name="T3" fmla="*/ 1583 h 2164"/>
                  <a:gd name="T4" fmla="*/ 325 w 937"/>
                  <a:gd name="T5" fmla="*/ 1435 h 2164"/>
                  <a:gd name="T6" fmla="*/ 365 w 937"/>
                  <a:gd name="T7" fmla="*/ 1267 h 2164"/>
                  <a:gd name="T8" fmla="*/ 370 w 937"/>
                  <a:gd name="T9" fmla="*/ 1168 h 2164"/>
                  <a:gd name="T10" fmla="*/ 369 w 937"/>
                  <a:gd name="T11" fmla="*/ 1073 h 2164"/>
                  <a:gd name="T12" fmla="*/ 358 w 937"/>
                  <a:gd name="T13" fmla="*/ 999 h 2164"/>
                  <a:gd name="T14" fmla="*/ 323 w 937"/>
                  <a:gd name="T15" fmla="*/ 882 h 2164"/>
                  <a:gd name="T16" fmla="*/ 284 w 937"/>
                  <a:gd name="T17" fmla="*/ 794 h 2164"/>
                  <a:gd name="T18" fmla="*/ 222 w 937"/>
                  <a:gd name="T19" fmla="*/ 695 h 2164"/>
                  <a:gd name="T20" fmla="*/ 146 w 937"/>
                  <a:gd name="T21" fmla="*/ 605 h 2164"/>
                  <a:gd name="T22" fmla="*/ 53 w 937"/>
                  <a:gd name="T23" fmla="*/ 524 h 2164"/>
                  <a:gd name="T24" fmla="*/ 13 w 937"/>
                  <a:gd name="T25" fmla="*/ 445 h 2164"/>
                  <a:gd name="T26" fmla="*/ 313 w 937"/>
                  <a:gd name="T27" fmla="*/ 13 h 2164"/>
                  <a:gd name="T28" fmla="*/ 441 w 937"/>
                  <a:gd name="T29" fmla="*/ 108 h 2164"/>
                  <a:gd name="T30" fmla="*/ 590 w 937"/>
                  <a:gd name="T31" fmla="*/ 250 h 2164"/>
                  <a:gd name="T32" fmla="*/ 714 w 937"/>
                  <a:gd name="T33" fmla="*/ 409 h 2164"/>
                  <a:gd name="T34" fmla="*/ 813 w 937"/>
                  <a:gd name="T35" fmla="*/ 583 h 2164"/>
                  <a:gd name="T36" fmla="*/ 850 w 937"/>
                  <a:gd name="T37" fmla="*/ 673 h 2164"/>
                  <a:gd name="T38" fmla="*/ 910 w 937"/>
                  <a:gd name="T39" fmla="*/ 870 h 2164"/>
                  <a:gd name="T40" fmla="*/ 930 w 937"/>
                  <a:gd name="T41" fmla="*/ 989 h 2164"/>
                  <a:gd name="T42" fmla="*/ 936 w 937"/>
                  <a:gd name="T43" fmla="*/ 1065 h 2164"/>
                  <a:gd name="T44" fmla="*/ 937 w 937"/>
                  <a:gd name="T45" fmla="*/ 1172 h 2164"/>
                  <a:gd name="T46" fmla="*/ 931 w 937"/>
                  <a:gd name="T47" fmla="*/ 1313 h 2164"/>
                  <a:gd name="T48" fmla="*/ 921 w 937"/>
                  <a:gd name="T49" fmla="*/ 1386 h 2164"/>
                  <a:gd name="T50" fmla="*/ 885 w 937"/>
                  <a:gd name="T51" fmla="*/ 1545 h 2164"/>
                  <a:gd name="T52" fmla="*/ 832 w 937"/>
                  <a:gd name="T53" fmla="*/ 1693 h 2164"/>
                  <a:gd name="T54" fmla="*/ 763 w 937"/>
                  <a:gd name="T55" fmla="*/ 1834 h 2164"/>
                  <a:gd name="T56" fmla="*/ 685 w 937"/>
                  <a:gd name="T57" fmla="*/ 1953 h 2164"/>
                  <a:gd name="T58" fmla="*/ 652 w 937"/>
                  <a:gd name="T59" fmla="*/ 1997 h 2164"/>
                  <a:gd name="T60" fmla="*/ 245 w 937"/>
                  <a:gd name="T61" fmla="*/ 1670 h 2164"/>
                  <a:gd name="T62" fmla="*/ 649 w 937"/>
                  <a:gd name="T63" fmla="*/ 1927 h 2164"/>
                  <a:gd name="T64" fmla="*/ 704 w 937"/>
                  <a:gd name="T65" fmla="*/ 1844 h 2164"/>
                  <a:gd name="T66" fmla="*/ 776 w 937"/>
                  <a:gd name="T67" fmla="*/ 1710 h 2164"/>
                  <a:gd name="T68" fmla="*/ 831 w 937"/>
                  <a:gd name="T69" fmla="*/ 1568 h 2164"/>
                  <a:gd name="T70" fmla="*/ 869 w 937"/>
                  <a:gd name="T71" fmla="*/ 1417 h 2164"/>
                  <a:gd name="T72" fmla="*/ 883 w 937"/>
                  <a:gd name="T73" fmla="*/ 1336 h 2164"/>
                  <a:gd name="T74" fmla="*/ 891 w 937"/>
                  <a:gd name="T75" fmla="*/ 1224 h 2164"/>
                  <a:gd name="T76" fmla="*/ 891 w 937"/>
                  <a:gd name="T77" fmla="*/ 1065 h 2164"/>
                  <a:gd name="T78" fmla="*/ 889 w 937"/>
                  <a:gd name="T79" fmla="*/ 1023 h 2164"/>
                  <a:gd name="T80" fmla="*/ 872 w 937"/>
                  <a:gd name="T81" fmla="*/ 907 h 2164"/>
                  <a:gd name="T82" fmla="*/ 823 w 937"/>
                  <a:gd name="T83" fmla="*/ 731 h 2164"/>
                  <a:gd name="T84" fmla="*/ 792 w 937"/>
                  <a:gd name="T85" fmla="*/ 647 h 2164"/>
                  <a:gd name="T86" fmla="*/ 712 w 937"/>
                  <a:gd name="T87" fmla="*/ 489 h 2164"/>
                  <a:gd name="T88" fmla="*/ 612 w 937"/>
                  <a:gd name="T89" fmla="*/ 345 h 2164"/>
                  <a:gd name="T90" fmla="*/ 491 w 937"/>
                  <a:gd name="T91" fmla="*/ 212 h 2164"/>
                  <a:gd name="T92" fmla="*/ 351 w 937"/>
                  <a:gd name="T93" fmla="*/ 94 h 2164"/>
                  <a:gd name="T94" fmla="*/ 105 w 937"/>
                  <a:gd name="T95" fmla="*/ 508 h 2164"/>
                  <a:gd name="T96" fmla="*/ 188 w 937"/>
                  <a:gd name="T97" fmla="*/ 583 h 2164"/>
                  <a:gd name="T98" fmla="*/ 258 w 937"/>
                  <a:gd name="T99" fmla="*/ 667 h 2164"/>
                  <a:gd name="T100" fmla="*/ 316 w 937"/>
                  <a:gd name="T101" fmla="*/ 757 h 2164"/>
                  <a:gd name="T102" fmla="*/ 351 w 937"/>
                  <a:gd name="T103" fmla="*/ 831 h 2164"/>
                  <a:gd name="T104" fmla="*/ 387 w 937"/>
                  <a:gd name="T105" fmla="*/ 931 h 2164"/>
                  <a:gd name="T106" fmla="*/ 412 w 937"/>
                  <a:gd name="T107" fmla="*/ 1045 h 2164"/>
                  <a:gd name="T108" fmla="*/ 414 w 937"/>
                  <a:gd name="T109" fmla="*/ 1128 h 2164"/>
                  <a:gd name="T110" fmla="*/ 415 w 937"/>
                  <a:gd name="T111" fmla="*/ 1205 h 2164"/>
                  <a:gd name="T112" fmla="*/ 403 w 937"/>
                  <a:gd name="T113" fmla="*/ 1319 h 2164"/>
                  <a:gd name="T114" fmla="*/ 351 w 937"/>
                  <a:gd name="T115" fmla="*/ 1492 h 2164"/>
                  <a:gd name="T116" fmla="*/ 279 w 937"/>
                  <a:gd name="T117" fmla="*/ 1622 h 2164"/>
                  <a:gd name="T118" fmla="*/ 245 w 937"/>
                  <a:gd name="T119" fmla="*/ 1670 h 2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7" h="2164">
                    <a:moveTo>
                      <a:pt x="158" y="2164"/>
                    </a:moveTo>
                    <a:lnTo>
                      <a:pt x="201" y="1653"/>
                    </a:lnTo>
                    <a:lnTo>
                      <a:pt x="206" y="1647"/>
                    </a:lnTo>
                    <a:lnTo>
                      <a:pt x="206" y="1647"/>
                    </a:lnTo>
                    <a:lnTo>
                      <a:pt x="224" y="1622"/>
                    </a:lnTo>
                    <a:lnTo>
                      <a:pt x="242" y="1597"/>
                    </a:lnTo>
                    <a:lnTo>
                      <a:pt x="252" y="1583"/>
                    </a:lnTo>
                    <a:lnTo>
                      <a:pt x="252" y="1583"/>
                    </a:lnTo>
                    <a:lnTo>
                      <a:pt x="273" y="1548"/>
                    </a:lnTo>
                    <a:lnTo>
                      <a:pt x="292" y="1512"/>
                    </a:lnTo>
                    <a:lnTo>
                      <a:pt x="309" y="1474"/>
                    </a:lnTo>
                    <a:lnTo>
                      <a:pt x="325" y="1435"/>
                    </a:lnTo>
                    <a:lnTo>
                      <a:pt x="338" y="1395"/>
                    </a:lnTo>
                    <a:lnTo>
                      <a:pt x="349" y="1354"/>
                    </a:lnTo>
                    <a:lnTo>
                      <a:pt x="359" y="1312"/>
                    </a:lnTo>
                    <a:lnTo>
                      <a:pt x="365" y="1267"/>
                    </a:lnTo>
                    <a:lnTo>
                      <a:pt x="365" y="1267"/>
                    </a:lnTo>
                    <a:lnTo>
                      <a:pt x="369" y="1236"/>
                    </a:lnTo>
                    <a:lnTo>
                      <a:pt x="370" y="1204"/>
                    </a:lnTo>
                    <a:lnTo>
                      <a:pt x="370" y="1168"/>
                    </a:lnTo>
                    <a:lnTo>
                      <a:pt x="369" y="1130"/>
                    </a:lnTo>
                    <a:lnTo>
                      <a:pt x="369" y="1129"/>
                    </a:lnTo>
                    <a:lnTo>
                      <a:pt x="369" y="1129"/>
                    </a:lnTo>
                    <a:lnTo>
                      <a:pt x="369" y="1073"/>
                    </a:lnTo>
                    <a:lnTo>
                      <a:pt x="369" y="1073"/>
                    </a:lnTo>
                    <a:lnTo>
                      <a:pt x="367" y="1049"/>
                    </a:lnTo>
                    <a:lnTo>
                      <a:pt x="363" y="1025"/>
                    </a:lnTo>
                    <a:lnTo>
                      <a:pt x="358" y="999"/>
                    </a:lnTo>
                    <a:lnTo>
                      <a:pt x="351" y="972"/>
                    </a:lnTo>
                    <a:lnTo>
                      <a:pt x="343" y="942"/>
                    </a:lnTo>
                    <a:lnTo>
                      <a:pt x="334" y="913"/>
                    </a:lnTo>
                    <a:lnTo>
                      <a:pt x="323" y="882"/>
                    </a:lnTo>
                    <a:lnTo>
                      <a:pt x="309" y="848"/>
                    </a:lnTo>
                    <a:lnTo>
                      <a:pt x="309" y="848"/>
                    </a:lnTo>
                    <a:lnTo>
                      <a:pt x="298" y="821"/>
                    </a:lnTo>
                    <a:lnTo>
                      <a:pt x="284" y="794"/>
                    </a:lnTo>
                    <a:lnTo>
                      <a:pt x="271" y="769"/>
                    </a:lnTo>
                    <a:lnTo>
                      <a:pt x="255" y="743"/>
                    </a:lnTo>
                    <a:lnTo>
                      <a:pt x="239" y="718"/>
                    </a:lnTo>
                    <a:lnTo>
                      <a:pt x="222" y="695"/>
                    </a:lnTo>
                    <a:lnTo>
                      <a:pt x="206" y="671"/>
                    </a:lnTo>
                    <a:lnTo>
                      <a:pt x="186" y="649"/>
                    </a:lnTo>
                    <a:lnTo>
                      <a:pt x="166" y="626"/>
                    </a:lnTo>
                    <a:lnTo>
                      <a:pt x="146" y="605"/>
                    </a:lnTo>
                    <a:lnTo>
                      <a:pt x="123" y="583"/>
                    </a:lnTo>
                    <a:lnTo>
                      <a:pt x="101" y="563"/>
                    </a:lnTo>
                    <a:lnTo>
                      <a:pt x="77" y="543"/>
                    </a:lnTo>
                    <a:lnTo>
                      <a:pt x="53" y="524"/>
                    </a:lnTo>
                    <a:lnTo>
                      <a:pt x="27" y="505"/>
                    </a:lnTo>
                    <a:lnTo>
                      <a:pt x="0" y="485"/>
                    </a:lnTo>
                    <a:lnTo>
                      <a:pt x="13" y="465"/>
                    </a:lnTo>
                    <a:lnTo>
                      <a:pt x="13" y="445"/>
                    </a:lnTo>
                    <a:lnTo>
                      <a:pt x="451" y="441"/>
                    </a:lnTo>
                    <a:lnTo>
                      <a:pt x="274" y="31"/>
                    </a:lnTo>
                    <a:lnTo>
                      <a:pt x="294" y="0"/>
                    </a:lnTo>
                    <a:lnTo>
                      <a:pt x="313" y="13"/>
                    </a:lnTo>
                    <a:lnTo>
                      <a:pt x="313" y="13"/>
                    </a:lnTo>
                    <a:lnTo>
                      <a:pt x="358" y="43"/>
                    </a:lnTo>
                    <a:lnTo>
                      <a:pt x="400" y="75"/>
                    </a:lnTo>
                    <a:lnTo>
                      <a:pt x="441" y="108"/>
                    </a:lnTo>
                    <a:lnTo>
                      <a:pt x="481" y="142"/>
                    </a:lnTo>
                    <a:lnTo>
                      <a:pt x="520" y="177"/>
                    </a:lnTo>
                    <a:lnTo>
                      <a:pt x="556" y="213"/>
                    </a:lnTo>
                    <a:lnTo>
                      <a:pt x="590" y="250"/>
                    </a:lnTo>
                    <a:lnTo>
                      <a:pt x="624" y="288"/>
                    </a:lnTo>
                    <a:lnTo>
                      <a:pt x="656" y="327"/>
                    </a:lnTo>
                    <a:lnTo>
                      <a:pt x="686" y="367"/>
                    </a:lnTo>
                    <a:lnTo>
                      <a:pt x="714" y="409"/>
                    </a:lnTo>
                    <a:lnTo>
                      <a:pt x="741" y="450"/>
                    </a:lnTo>
                    <a:lnTo>
                      <a:pt x="767" y="494"/>
                    </a:lnTo>
                    <a:lnTo>
                      <a:pt x="791" y="538"/>
                    </a:lnTo>
                    <a:lnTo>
                      <a:pt x="813" y="583"/>
                    </a:lnTo>
                    <a:lnTo>
                      <a:pt x="833" y="629"/>
                    </a:lnTo>
                    <a:lnTo>
                      <a:pt x="835" y="634"/>
                    </a:lnTo>
                    <a:lnTo>
                      <a:pt x="835" y="634"/>
                    </a:lnTo>
                    <a:lnTo>
                      <a:pt x="850" y="673"/>
                    </a:lnTo>
                    <a:lnTo>
                      <a:pt x="866" y="717"/>
                    </a:lnTo>
                    <a:lnTo>
                      <a:pt x="882" y="765"/>
                    </a:lnTo>
                    <a:lnTo>
                      <a:pt x="896" y="816"/>
                    </a:lnTo>
                    <a:lnTo>
                      <a:pt x="910" y="870"/>
                    </a:lnTo>
                    <a:lnTo>
                      <a:pt x="916" y="900"/>
                    </a:lnTo>
                    <a:lnTo>
                      <a:pt x="921" y="929"/>
                    </a:lnTo>
                    <a:lnTo>
                      <a:pt x="926" y="958"/>
                    </a:lnTo>
                    <a:lnTo>
                      <a:pt x="930" y="989"/>
                    </a:lnTo>
                    <a:lnTo>
                      <a:pt x="932" y="1020"/>
                    </a:lnTo>
                    <a:lnTo>
                      <a:pt x="935" y="1052"/>
                    </a:lnTo>
                    <a:lnTo>
                      <a:pt x="936" y="1059"/>
                    </a:lnTo>
                    <a:lnTo>
                      <a:pt x="936" y="1065"/>
                    </a:lnTo>
                    <a:lnTo>
                      <a:pt x="936" y="1065"/>
                    </a:lnTo>
                    <a:lnTo>
                      <a:pt x="936" y="1120"/>
                    </a:lnTo>
                    <a:lnTo>
                      <a:pt x="936" y="1120"/>
                    </a:lnTo>
                    <a:lnTo>
                      <a:pt x="937" y="1172"/>
                    </a:lnTo>
                    <a:lnTo>
                      <a:pt x="936" y="1226"/>
                    </a:lnTo>
                    <a:lnTo>
                      <a:pt x="935" y="1254"/>
                    </a:lnTo>
                    <a:lnTo>
                      <a:pt x="934" y="1283"/>
                    </a:lnTo>
                    <a:lnTo>
                      <a:pt x="931" y="1313"/>
                    </a:lnTo>
                    <a:lnTo>
                      <a:pt x="928" y="1343"/>
                    </a:lnTo>
                    <a:lnTo>
                      <a:pt x="927" y="1344"/>
                    </a:lnTo>
                    <a:lnTo>
                      <a:pt x="927" y="1344"/>
                    </a:lnTo>
                    <a:lnTo>
                      <a:pt x="921" y="1386"/>
                    </a:lnTo>
                    <a:lnTo>
                      <a:pt x="913" y="1426"/>
                    </a:lnTo>
                    <a:lnTo>
                      <a:pt x="905" y="1466"/>
                    </a:lnTo>
                    <a:lnTo>
                      <a:pt x="896" y="1505"/>
                    </a:lnTo>
                    <a:lnTo>
                      <a:pt x="885" y="1545"/>
                    </a:lnTo>
                    <a:lnTo>
                      <a:pt x="874" y="1582"/>
                    </a:lnTo>
                    <a:lnTo>
                      <a:pt x="862" y="1620"/>
                    </a:lnTo>
                    <a:lnTo>
                      <a:pt x="848" y="1657"/>
                    </a:lnTo>
                    <a:lnTo>
                      <a:pt x="832" y="1693"/>
                    </a:lnTo>
                    <a:lnTo>
                      <a:pt x="817" y="1729"/>
                    </a:lnTo>
                    <a:lnTo>
                      <a:pt x="800" y="1764"/>
                    </a:lnTo>
                    <a:lnTo>
                      <a:pt x="782" y="1799"/>
                    </a:lnTo>
                    <a:lnTo>
                      <a:pt x="763" y="1834"/>
                    </a:lnTo>
                    <a:lnTo>
                      <a:pt x="742" y="1868"/>
                    </a:lnTo>
                    <a:lnTo>
                      <a:pt x="721" y="1901"/>
                    </a:lnTo>
                    <a:lnTo>
                      <a:pt x="698" y="1934"/>
                    </a:lnTo>
                    <a:lnTo>
                      <a:pt x="685" y="1953"/>
                    </a:lnTo>
                    <a:lnTo>
                      <a:pt x="685" y="1953"/>
                    </a:lnTo>
                    <a:lnTo>
                      <a:pt x="653" y="1995"/>
                    </a:lnTo>
                    <a:lnTo>
                      <a:pt x="652" y="1997"/>
                    </a:lnTo>
                    <a:lnTo>
                      <a:pt x="652" y="1997"/>
                    </a:lnTo>
                    <a:lnTo>
                      <a:pt x="650" y="1999"/>
                    </a:lnTo>
                    <a:lnTo>
                      <a:pt x="646" y="2005"/>
                    </a:lnTo>
                    <a:lnTo>
                      <a:pt x="158" y="2164"/>
                    </a:lnTo>
                    <a:close/>
                    <a:moveTo>
                      <a:pt x="245" y="1670"/>
                    </a:moveTo>
                    <a:lnTo>
                      <a:pt x="209" y="2100"/>
                    </a:lnTo>
                    <a:lnTo>
                      <a:pt x="619" y="1966"/>
                    </a:lnTo>
                    <a:lnTo>
                      <a:pt x="619" y="1966"/>
                    </a:lnTo>
                    <a:lnTo>
                      <a:pt x="649" y="1927"/>
                    </a:lnTo>
                    <a:lnTo>
                      <a:pt x="662" y="1908"/>
                    </a:lnTo>
                    <a:lnTo>
                      <a:pt x="662" y="1908"/>
                    </a:lnTo>
                    <a:lnTo>
                      <a:pt x="684" y="1877"/>
                    </a:lnTo>
                    <a:lnTo>
                      <a:pt x="704" y="1844"/>
                    </a:lnTo>
                    <a:lnTo>
                      <a:pt x="724" y="1811"/>
                    </a:lnTo>
                    <a:lnTo>
                      <a:pt x="742" y="1778"/>
                    </a:lnTo>
                    <a:lnTo>
                      <a:pt x="760" y="1744"/>
                    </a:lnTo>
                    <a:lnTo>
                      <a:pt x="776" y="1710"/>
                    </a:lnTo>
                    <a:lnTo>
                      <a:pt x="792" y="1675"/>
                    </a:lnTo>
                    <a:lnTo>
                      <a:pt x="805" y="1640"/>
                    </a:lnTo>
                    <a:lnTo>
                      <a:pt x="819" y="1604"/>
                    </a:lnTo>
                    <a:lnTo>
                      <a:pt x="831" y="1568"/>
                    </a:lnTo>
                    <a:lnTo>
                      <a:pt x="842" y="1531"/>
                    </a:lnTo>
                    <a:lnTo>
                      <a:pt x="853" y="1494"/>
                    </a:lnTo>
                    <a:lnTo>
                      <a:pt x="862" y="1456"/>
                    </a:lnTo>
                    <a:lnTo>
                      <a:pt x="869" y="1417"/>
                    </a:lnTo>
                    <a:lnTo>
                      <a:pt x="876" y="1378"/>
                    </a:lnTo>
                    <a:lnTo>
                      <a:pt x="883" y="1339"/>
                    </a:lnTo>
                    <a:lnTo>
                      <a:pt x="883" y="1336"/>
                    </a:lnTo>
                    <a:lnTo>
                      <a:pt x="883" y="1336"/>
                    </a:lnTo>
                    <a:lnTo>
                      <a:pt x="886" y="1308"/>
                    </a:lnTo>
                    <a:lnTo>
                      <a:pt x="889" y="1280"/>
                    </a:lnTo>
                    <a:lnTo>
                      <a:pt x="891" y="1252"/>
                    </a:lnTo>
                    <a:lnTo>
                      <a:pt x="891" y="1224"/>
                    </a:lnTo>
                    <a:lnTo>
                      <a:pt x="892" y="1171"/>
                    </a:lnTo>
                    <a:lnTo>
                      <a:pt x="891" y="1121"/>
                    </a:lnTo>
                    <a:lnTo>
                      <a:pt x="891" y="1121"/>
                    </a:lnTo>
                    <a:lnTo>
                      <a:pt x="891" y="1065"/>
                    </a:lnTo>
                    <a:lnTo>
                      <a:pt x="891" y="1059"/>
                    </a:lnTo>
                    <a:lnTo>
                      <a:pt x="890" y="1054"/>
                    </a:lnTo>
                    <a:lnTo>
                      <a:pt x="890" y="1054"/>
                    </a:lnTo>
                    <a:lnTo>
                      <a:pt x="889" y="1023"/>
                    </a:lnTo>
                    <a:lnTo>
                      <a:pt x="885" y="993"/>
                    </a:lnTo>
                    <a:lnTo>
                      <a:pt x="882" y="964"/>
                    </a:lnTo>
                    <a:lnTo>
                      <a:pt x="877" y="936"/>
                    </a:lnTo>
                    <a:lnTo>
                      <a:pt x="872" y="907"/>
                    </a:lnTo>
                    <a:lnTo>
                      <a:pt x="866" y="879"/>
                    </a:lnTo>
                    <a:lnTo>
                      <a:pt x="853" y="826"/>
                    </a:lnTo>
                    <a:lnTo>
                      <a:pt x="838" y="777"/>
                    </a:lnTo>
                    <a:lnTo>
                      <a:pt x="823" y="731"/>
                    </a:lnTo>
                    <a:lnTo>
                      <a:pt x="808" y="689"/>
                    </a:lnTo>
                    <a:lnTo>
                      <a:pt x="793" y="651"/>
                    </a:lnTo>
                    <a:lnTo>
                      <a:pt x="792" y="647"/>
                    </a:lnTo>
                    <a:lnTo>
                      <a:pt x="792" y="647"/>
                    </a:lnTo>
                    <a:lnTo>
                      <a:pt x="774" y="606"/>
                    </a:lnTo>
                    <a:lnTo>
                      <a:pt x="755" y="566"/>
                    </a:lnTo>
                    <a:lnTo>
                      <a:pt x="734" y="527"/>
                    </a:lnTo>
                    <a:lnTo>
                      <a:pt x="712" y="489"/>
                    </a:lnTo>
                    <a:lnTo>
                      <a:pt x="689" y="452"/>
                    </a:lnTo>
                    <a:lnTo>
                      <a:pt x="665" y="416"/>
                    </a:lnTo>
                    <a:lnTo>
                      <a:pt x="639" y="380"/>
                    </a:lnTo>
                    <a:lnTo>
                      <a:pt x="612" y="345"/>
                    </a:lnTo>
                    <a:lnTo>
                      <a:pt x="584" y="310"/>
                    </a:lnTo>
                    <a:lnTo>
                      <a:pt x="554" y="277"/>
                    </a:lnTo>
                    <a:lnTo>
                      <a:pt x="523" y="244"/>
                    </a:lnTo>
                    <a:lnTo>
                      <a:pt x="491" y="212"/>
                    </a:lnTo>
                    <a:lnTo>
                      <a:pt x="458" y="181"/>
                    </a:lnTo>
                    <a:lnTo>
                      <a:pt x="423" y="151"/>
                    </a:lnTo>
                    <a:lnTo>
                      <a:pt x="388" y="122"/>
                    </a:lnTo>
                    <a:lnTo>
                      <a:pt x="351" y="94"/>
                    </a:lnTo>
                    <a:lnTo>
                      <a:pt x="520" y="487"/>
                    </a:lnTo>
                    <a:lnTo>
                      <a:pt x="82" y="490"/>
                    </a:lnTo>
                    <a:lnTo>
                      <a:pt x="82" y="490"/>
                    </a:lnTo>
                    <a:lnTo>
                      <a:pt x="105" y="508"/>
                    </a:lnTo>
                    <a:lnTo>
                      <a:pt x="127" y="526"/>
                    </a:lnTo>
                    <a:lnTo>
                      <a:pt x="148" y="545"/>
                    </a:lnTo>
                    <a:lnTo>
                      <a:pt x="168" y="564"/>
                    </a:lnTo>
                    <a:lnTo>
                      <a:pt x="188" y="583"/>
                    </a:lnTo>
                    <a:lnTo>
                      <a:pt x="207" y="604"/>
                    </a:lnTo>
                    <a:lnTo>
                      <a:pt x="225" y="624"/>
                    </a:lnTo>
                    <a:lnTo>
                      <a:pt x="242" y="645"/>
                    </a:lnTo>
                    <a:lnTo>
                      <a:pt x="258" y="667"/>
                    </a:lnTo>
                    <a:lnTo>
                      <a:pt x="273" y="689"/>
                    </a:lnTo>
                    <a:lnTo>
                      <a:pt x="289" y="711"/>
                    </a:lnTo>
                    <a:lnTo>
                      <a:pt x="302" y="734"/>
                    </a:lnTo>
                    <a:lnTo>
                      <a:pt x="316" y="757"/>
                    </a:lnTo>
                    <a:lnTo>
                      <a:pt x="328" y="781"/>
                    </a:lnTo>
                    <a:lnTo>
                      <a:pt x="340" y="805"/>
                    </a:lnTo>
                    <a:lnTo>
                      <a:pt x="351" y="830"/>
                    </a:lnTo>
                    <a:lnTo>
                      <a:pt x="351" y="831"/>
                    </a:lnTo>
                    <a:lnTo>
                      <a:pt x="351" y="831"/>
                    </a:lnTo>
                    <a:lnTo>
                      <a:pt x="365" y="866"/>
                    </a:lnTo>
                    <a:lnTo>
                      <a:pt x="377" y="900"/>
                    </a:lnTo>
                    <a:lnTo>
                      <a:pt x="387" y="931"/>
                    </a:lnTo>
                    <a:lnTo>
                      <a:pt x="396" y="962"/>
                    </a:lnTo>
                    <a:lnTo>
                      <a:pt x="403" y="991"/>
                    </a:lnTo>
                    <a:lnTo>
                      <a:pt x="407" y="1018"/>
                    </a:lnTo>
                    <a:lnTo>
                      <a:pt x="412" y="1045"/>
                    </a:lnTo>
                    <a:lnTo>
                      <a:pt x="414" y="1071"/>
                    </a:lnTo>
                    <a:lnTo>
                      <a:pt x="414" y="1072"/>
                    </a:lnTo>
                    <a:lnTo>
                      <a:pt x="414" y="1072"/>
                    </a:lnTo>
                    <a:lnTo>
                      <a:pt x="414" y="1128"/>
                    </a:lnTo>
                    <a:lnTo>
                      <a:pt x="414" y="1129"/>
                    </a:lnTo>
                    <a:lnTo>
                      <a:pt x="414" y="1129"/>
                    </a:lnTo>
                    <a:lnTo>
                      <a:pt x="415" y="1168"/>
                    </a:lnTo>
                    <a:lnTo>
                      <a:pt x="415" y="1205"/>
                    </a:lnTo>
                    <a:lnTo>
                      <a:pt x="413" y="1241"/>
                    </a:lnTo>
                    <a:lnTo>
                      <a:pt x="410" y="1273"/>
                    </a:lnTo>
                    <a:lnTo>
                      <a:pt x="410" y="1273"/>
                    </a:lnTo>
                    <a:lnTo>
                      <a:pt x="403" y="1319"/>
                    </a:lnTo>
                    <a:lnTo>
                      <a:pt x="392" y="1364"/>
                    </a:lnTo>
                    <a:lnTo>
                      <a:pt x="381" y="1408"/>
                    </a:lnTo>
                    <a:lnTo>
                      <a:pt x="367" y="1451"/>
                    </a:lnTo>
                    <a:lnTo>
                      <a:pt x="351" y="1492"/>
                    </a:lnTo>
                    <a:lnTo>
                      <a:pt x="333" y="1532"/>
                    </a:lnTo>
                    <a:lnTo>
                      <a:pt x="311" y="1570"/>
                    </a:lnTo>
                    <a:lnTo>
                      <a:pt x="289" y="1608"/>
                    </a:lnTo>
                    <a:lnTo>
                      <a:pt x="279" y="1622"/>
                    </a:lnTo>
                    <a:lnTo>
                      <a:pt x="279" y="1622"/>
                    </a:lnTo>
                    <a:lnTo>
                      <a:pt x="262" y="1647"/>
                    </a:lnTo>
                    <a:lnTo>
                      <a:pt x="245" y="1670"/>
                    </a:lnTo>
                    <a:lnTo>
                      <a:pt x="245" y="1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9" name="Freeform 17">
                <a:extLst>
                  <a:ext uri="{FF2B5EF4-FFF2-40B4-BE49-F238E27FC236}">
                    <a16:creationId xmlns:a16="http://schemas.microsoft.com/office/drawing/2014/main" id="{3D6B54A4-02BD-9D40-8756-C189629C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213" y="441325"/>
                <a:ext cx="3043238" cy="1289050"/>
              </a:xfrm>
              <a:custGeom>
                <a:avLst/>
                <a:gdLst>
                  <a:gd name="T0" fmla="*/ 1730 w 1917"/>
                  <a:gd name="T1" fmla="*/ 215 h 812"/>
                  <a:gd name="T2" fmla="*/ 1683 w 1917"/>
                  <a:gd name="T3" fmla="*/ 185 h 812"/>
                  <a:gd name="T4" fmla="*/ 1662 w 1917"/>
                  <a:gd name="T5" fmla="*/ 173 h 812"/>
                  <a:gd name="T6" fmla="*/ 1575 w 1917"/>
                  <a:gd name="T7" fmla="*/ 128 h 812"/>
                  <a:gd name="T8" fmla="*/ 1486 w 1917"/>
                  <a:gd name="T9" fmla="*/ 88 h 812"/>
                  <a:gd name="T10" fmla="*/ 1395 w 1917"/>
                  <a:gd name="T11" fmla="*/ 57 h 812"/>
                  <a:gd name="T12" fmla="*/ 1301 w 1917"/>
                  <a:gd name="T13" fmla="*/ 32 h 812"/>
                  <a:gd name="T14" fmla="*/ 1208 w 1917"/>
                  <a:gd name="T15" fmla="*/ 14 h 812"/>
                  <a:gd name="T16" fmla="*/ 1113 w 1917"/>
                  <a:gd name="T17" fmla="*/ 3 h 812"/>
                  <a:gd name="T18" fmla="*/ 1019 w 1917"/>
                  <a:gd name="T19" fmla="*/ 0 h 812"/>
                  <a:gd name="T20" fmla="*/ 924 w 1917"/>
                  <a:gd name="T21" fmla="*/ 2 h 812"/>
                  <a:gd name="T22" fmla="*/ 830 w 1917"/>
                  <a:gd name="T23" fmla="*/ 12 h 812"/>
                  <a:gd name="T24" fmla="*/ 735 w 1917"/>
                  <a:gd name="T25" fmla="*/ 29 h 812"/>
                  <a:gd name="T26" fmla="*/ 642 w 1917"/>
                  <a:gd name="T27" fmla="*/ 52 h 812"/>
                  <a:gd name="T28" fmla="*/ 551 w 1917"/>
                  <a:gd name="T29" fmla="*/ 83 h 812"/>
                  <a:gd name="T30" fmla="*/ 461 w 1917"/>
                  <a:gd name="T31" fmla="*/ 120 h 812"/>
                  <a:gd name="T32" fmla="*/ 373 w 1917"/>
                  <a:gd name="T33" fmla="*/ 164 h 812"/>
                  <a:gd name="T34" fmla="*/ 287 w 1917"/>
                  <a:gd name="T35" fmla="*/ 216 h 812"/>
                  <a:gd name="T36" fmla="*/ 204 w 1917"/>
                  <a:gd name="T37" fmla="*/ 273 h 812"/>
                  <a:gd name="T38" fmla="*/ 194 w 1917"/>
                  <a:gd name="T39" fmla="*/ 281 h 812"/>
                  <a:gd name="T40" fmla="*/ 147 w 1917"/>
                  <a:gd name="T41" fmla="*/ 319 h 812"/>
                  <a:gd name="T42" fmla="*/ 93 w 1917"/>
                  <a:gd name="T43" fmla="*/ 362 h 812"/>
                  <a:gd name="T44" fmla="*/ 22 w 1917"/>
                  <a:gd name="T45" fmla="*/ 420 h 812"/>
                  <a:gd name="T46" fmla="*/ 2 w 1917"/>
                  <a:gd name="T47" fmla="*/ 442 h 812"/>
                  <a:gd name="T48" fmla="*/ 371 w 1917"/>
                  <a:gd name="T49" fmla="*/ 809 h 812"/>
                  <a:gd name="T50" fmla="*/ 368 w 1917"/>
                  <a:gd name="T51" fmla="*/ 812 h 812"/>
                  <a:gd name="T52" fmla="*/ 387 w 1917"/>
                  <a:gd name="T53" fmla="*/ 795 h 812"/>
                  <a:gd name="T54" fmla="*/ 472 w 1917"/>
                  <a:gd name="T55" fmla="*/ 728 h 812"/>
                  <a:gd name="T56" fmla="*/ 521 w 1917"/>
                  <a:gd name="T57" fmla="*/ 687 h 812"/>
                  <a:gd name="T58" fmla="*/ 546 w 1917"/>
                  <a:gd name="T59" fmla="*/ 670 h 812"/>
                  <a:gd name="T60" fmla="*/ 596 w 1917"/>
                  <a:gd name="T61" fmla="*/ 639 h 812"/>
                  <a:gd name="T62" fmla="*/ 646 w 1917"/>
                  <a:gd name="T63" fmla="*/ 611 h 812"/>
                  <a:gd name="T64" fmla="*/ 699 w 1917"/>
                  <a:gd name="T65" fmla="*/ 586 h 812"/>
                  <a:gd name="T66" fmla="*/ 752 w 1917"/>
                  <a:gd name="T67" fmla="*/ 566 h 812"/>
                  <a:gd name="T68" fmla="*/ 806 w 1917"/>
                  <a:gd name="T69" fmla="*/ 550 h 812"/>
                  <a:gd name="T70" fmla="*/ 860 w 1917"/>
                  <a:gd name="T71" fmla="*/ 538 h 812"/>
                  <a:gd name="T72" fmla="*/ 915 w 1917"/>
                  <a:gd name="T73" fmla="*/ 529 h 812"/>
                  <a:gd name="T74" fmla="*/ 970 w 1917"/>
                  <a:gd name="T75" fmla="*/ 524 h 812"/>
                  <a:gd name="T76" fmla="*/ 1027 w 1917"/>
                  <a:gd name="T77" fmla="*/ 523 h 812"/>
                  <a:gd name="T78" fmla="*/ 1082 w 1917"/>
                  <a:gd name="T79" fmla="*/ 526 h 812"/>
                  <a:gd name="T80" fmla="*/ 1137 w 1917"/>
                  <a:gd name="T81" fmla="*/ 533 h 812"/>
                  <a:gd name="T82" fmla="*/ 1191 w 1917"/>
                  <a:gd name="T83" fmla="*/ 543 h 812"/>
                  <a:gd name="T84" fmla="*/ 1245 w 1917"/>
                  <a:gd name="T85" fmla="*/ 558 h 812"/>
                  <a:gd name="T86" fmla="*/ 1298 w 1917"/>
                  <a:gd name="T87" fmla="*/ 577 h 812"/>
                  <a:gd name="T88" fmla="*/ 1351 w 1917"/>
                  <a:gd name="T89" fmla="*/ 599 h 812"/>
                  <a:gd name="T90" fmla="*/ 1391 w 1917"/>
                  <a:gd name="T91" fmla="*/ 620 h 812"/>
                  <a:gd name="T92" fmla="*/ 1418 w 1917"/>
                  <a:gd name="T93" fmla="*/ 635 h 812"/>
                  <a:gd name="T94" fmla="*/ 1444 w 1917"/>
                  <a:gd name="T95" fmla="*/ 651 h 812"/>
                  <a:gd name="T96" fmla="*/ 1917 w 1917"/>
                  <a:gd name="T97" fmla="*/ 64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7" h="812">
                    <a:moveTo>
                      <a:pt x="1732" y="218"/>
                    </a:moveTo>
                    <a:lnTo>
                      <a:pt x="1730" y="215"/>
                    </a:lnTo>
                    <a:lnTo>
                      <a:pt x="1730" y="215"/>
                    </a:lnTo>
                    <a:lnTo>
                      <a:pt x="1683" y="185"/>
                    </a:lnTo>
                    <a:lnTo>
                      <a:pt x="1662" y="173"/>
                    </a:lnTo>
                    <a:lnTo>
                      <a:pt x="1662" y="173"/>
                    </a:lnTo>
                    <a:lnTo>
                      <a:pt x="1618" y="149"/>
                    </a:lnTo>
                    <a:lnTo>
                      <a:pt x="1575" y="128"/>
                    </a:lnTo>
                    <a:lnTo>
                      <a:pt x="1531" y="108"/>
                    </a:lnTo>
                    <a:lnTo>
                      <a:pt x="1486" y="88"/>
                    </a:lnTo>
                    <a:lnTo>
                      <a:pt x="1440" y="72"/>
                    </a:lnTo>
                    <a:lnTo>
                      <a:pt x="1395" y="57"/>
                    </a:lnTo>
                    <a:lnTo>
                      <a:pt x="1348" y="43"/>
                    </a:lnTo>
                    <a:lnTo>
                      <a:pt x="1301" y="32"/>
                    </a:lnTo>
                    <a:lnTo>
                      <a:pt x="1255" y="22"/>
                    </a:lnTo>
                    <a:lnTo>
                      <a:pt x="1208" y="14"/>
                    </a:lnTo>
                    <a:lnTo>
                      <a:pt x="1161" y="7"/>
                    </a:lnTo>
                    <a:lnTo>
                      <a:pt x="1113" y="3"/>
                    </a:lnTo>
                    <a:lnTo>
                      <a:pt x="1066" y="1"/>
                    </a:lnTo>
                    <a:lnTo>
                      <a:pt x="1019" y="0"/>
                    </a:lnTo>
                    <a:lnTo>
                      <a:pt x="971" y="0"/>
                    </a:lnTo>
                    <a:lnTo>
                      <a:pt x="924" y="2"/>
                    </a:lnTo>
                    <a:lnTo>
                      <a:pt x="877" y="6"/>
                    </a:lnTo>
                    <a:lnTo>
                      <a:pt x="830" y="12"/>
                    </a:lnTo>
                    <a:lnTo>
                      <a:pt x="782" y="20"/>
                    </a:lnTo>
                    <a:lnTo>
                      <a:pt x="735" y="29"/>
                    </a:lnTo>
                    <a:lnTo>
                      <a:pt x="689" y="40"/>
                    </a:lnTo>
                    <a:lnTo>
                      <a:pt x="642" y="52"/>
                    </a:lnTo>
                    <a:lnTo>
                      <a:pt x="597" y="67"/>
                    </a:lnTo>
                    <a:lnTo>
                      <a:pt x="551" y="83"/>
                    </a:lnTo>
                    <a:lnTo>
                      <a:pt x="506" y="101"/>
                    </a:lnTo>
                    <a:lnTo>
                      <a:pt x="461" y="120"/>
                    </a:lnTo>
                    <a:lnTo>
                      <a:pt x="417" y="141"/>
                    </a:lnTo>
                    <a:lnTo>
                      <a:pt x="373" y="164"/>
                    </a:lnTo>
                    <a:lnTo>
                      <a:pt x="329" y="189"/>
                    </a:lnTo>
                    <a:lnTo>
                      <a:pt x="287" y="216"/>
                    </a:lnTo>
                    <a:lnTo>
                      <a:pt x="246" y="243"/>
                    </a:lnTo>
                    <a:lnTo>
                      <a:pt x="204" y="273"/>
                    </a:lnTo>
                    <a:lnTo>
                      <a:pt x="198" y="276"/>
                    </a:lnTo>
                    <a:lnTo>
                      <a:pt x="194" y="281"/>
                    </a:lnTo>
                    <a:lnTo>
                      <a:pt x="194" y="281"/>
                    </a:lnTo>
                    <a:lnTo>
                      <a:pt x="147" y="319"/>
                    </a:lnTo>
                    <a:lnTo>
                      <a:pt x="147" y="319"/>
                    </a:lnTo>
                    <a:lnTo>
                      <a:pt x="93" y="362"/>
                    </a:lnTo>
                    <a:lnTo>
                      <a:pt x="51" y="396"/>
                    </a:lnTo>
                    <a:lnTo>
                      <a:pt x="22" y="420"/>
                    </a:lnTo>
                    <a:lnTo>
                      <a:pt x="0" y="441"/>
                    </a:lnTo>
                    <a:lnTo>
                      <a:pt x="2" y="442"/>
                    </a:lnTo>
                    <a:lnTo>
                      <a:pt x="461" y="345"/>
                    </a:lnTo>
                    <a:lnTo>
                      <a:pt x="371" y="809"/>
                    </a:lnTo>
                    <a:lnTo>
                      <a:pt x="371" y="809"/>
                    </a:lnTo>
                    <a:lnTo>
                      <a:pt x="368" y="812"/>
                    </a:lnTo>
                    <a:lnTo>
                      <a:pt x="368" y="812"/>
                    </a:lnTo>
                    <a:lnTo>
                      <a:pt x="387" y="795"/>
                    </a:lnTo>
                    <a:lnTo>
                      <a:pt x="416" y="773"/>
                    </a:lnTo>
                    <a:lnTo>
                      <a:pt x="472" y="728"/>
                    </a:lnTo>
                    <a:lnTo>
                      <a:pt x="472" y="728"/>
                    </a:lnTo>
                    <a:lnTo>
                      <a:pt x="521" y="687"/>
                    </a:lnTo>
                    <a:lnTo>
                      <a:pt x="521" y="687"/>
                    </a:lnTo>
                    <a:lnTo>
                      <a:pt x="546" y="670"/>
                    </a:lnTo>
                    <a:lnTo>
                      <a:pt x="571" y="653"/>
                    </a:lnTo>
                    <a:lnTo>
                      <a:pt x="596" y="639"/>
                    </a:lnTo>
                    <a:lnTo>
                      <a:pt x="620" y="624"/>
                    </a:lnTo>
                    <a:lnTo>
                      <a:pt x="646" y="611"/>
                    </a:lnTo>
                    <a:lnTo>
                      <a:pt x="672" y="598"/>
                    </a:lnTo>
                    <a:lnTo>
                      <a:pt x="699" y="586"/>
                    </a:lnTo>
                    <a:lnTo>
                      <a:pt x="725" y="576"/>
                    </a:lnTo>
                    <a:lnTo>
                      <a:pt x="752" y="566"/>
                    </a:lnTo>
                    <a:lnTo>
                      <a:pt x="779" y="558"/>
                    </a:lnTo>
                    <a:lnTo>
                      <a:pt x="806" y="550"/>
                    </a:lnTo>
                    <a:lnTo>
                      <a:pt x="833" y="543"/>
                    </a:lnTo>
                    <a:lnTo>
                      <a:pt x="860" y="538"/>
                    </a:lnTo>
                    <a:lnTo>
                      <a:pt x="888" y="532"/>
                    </a:lnTo>
                    <a:lnTo>
                      <a:pt x="915" y="529"/>
                    </a:lnTo>
                    <a:lnTo>
                      <a:pt x="943" y="525"/>
                    </a:lnTo>
                    <a:lnTo>
                      <a:pt x="970" y="524"/>
                    </a:lnTo>
                    <a:lnTo>
                      <a:pt x="998" y="523"/>
                    </a:lnTo>
                    <a:lnTo>
                      <a:pt x="1027" y="523"/>
                    </a:lnTo>
                    <a:lnTo>
                      <a:pt x="1054" y="524"/>
                    </a:lnTo>
                    <a:lnTo>
                      <a:pt x="1082" y="526"/>
                    </a:lnTo>
                    <a:lnTo>
                      <a:pt x="1109" y="529"/>
                    </a:lnTo>
                    <a:lnTo>
                      <a:pt x="1137" y="533"/>
                    </a:lnTo>
                    <a:lnTo>
                      <a:pt x="1164" y="538"/>
                    </a:lnTo>
                    <a:lnTo>
                      <a:pt x="1191" y="543"/>
                    </a:lnTo>
                    <a:lnTo>
                      <a:pt x="1218" y="550"/>
                    </a:lnTo>
                    <a:lnTo>
                      <a:pt x="1245" y="558"/>
                    </a:lnTo>
                    <a:lnTo>
                      <a:pt x="1272" y="567"/>
                    </a:lnTo>
                    <a:lnTo>
                      <a:pt x="1298" y="577"/>
                    </a:lnTo>
                    <a:lnTo>
                      <a:pt x="1325" y="587"/>
                    </a:lnTo>
                    <a:lnTo>
                      <a:pt x="1351" y="599"/>
                    </a:lnTo>
                    <a:lnTo>
                      <a:pt x="1375" y="612"/>
                    </a:lnTo>
                    <a:lnTo>
                      <a:pt x="1391" y="620"/>
                    </a:lnTo>
                    <a:lnTo>
                      <a:pt x="1391" y="620"/>
                    </a:lnTo>
                    <a:lnTo>
                      <a:pt x="1418" y="635"/>
                    </a:lnTo>
                    <a:lnTo>
                      <a:pt x="1444" y="651"/>
                    </a:lnTo>
                    <a:lnTo>
                      <a:pt x="1444" y="651"/>
                    </a:lnTo>
                    <a:lnTo>
                      <a:pt x="1445" y="652"/>
                    </a:lnTo>
                    <a:lnTo>
                      <a:pt x="1917" y="649"/>
                    </a:lnTo>
                    <a:lnTo>
                      <a:pt x="1732" y="218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0" name="Freeform 18">
                <a:extLst>
                  <a:ext uri="{FF2B5EF4-FFF2-40B4-BE49-F238E27FC236}">
                    <a16:creationId xmlns:a16="http://schemas.microsoft.com/office/drawing/2014/main" id="{E6359AAF-7AB4-A049-B612-397F4C12F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413" y="404813"/>
                <a:ext cx="3149600" cy="1350962"/>
              </a:xfrm>
              <a:custGeom>
                <a:avLst/>
                <a:gdLst>
                  <a:gd name="T0" fmla="*/ 463 w 1984"/>
                  <a:gd name="T1" fmla="*/ 397 h 851"/>
                  <a:gd name="T2" fmla="*/ 17 w 1984"/>
                  <a:gd name="T3" fmla="*/ 448 h 851"/>
                  <a:gd name="T4" fmla="*/ 165 w 1984"/>
                  <a:gd name="T5" fmla="*/ 324 h 851"/>
                  <a:gd name="T6" fmla="*/ 217 w 1984"/>
                  <a:gd name="T7" fmla="*/ 281 h 851"/>
                  <a:gd name="T8" fmla="*/ 315 w 1984"/>
                  <a:gd name="T9" fmla="*/ 214 h 851"/>
                  <a:gd name="T10" fmla="*/ 511 w 1984"/>
                  <a:gd name="T11" fmla="*/ 110 h 851"/>
                  <a:gd name="T12" fmla="*/ 718 w 1984"/>
                  <a:gd name="T13" fmla="*/ 39 h 851"/>
                  <a:gd name="T14" fmla="*/ 934 w 1984"/>
                  <a:gd name="T15" fmla="*/ 5 h 851"/>
                  <a:gd name="T16" fmla="*/ 1087 w 1984"/>
                  <a:gd name="T17" fmla="*/ 0 h 851"/>
                  <a:gd name="T18" fmla="*/ 1258 w 1984"/>
                  <a:gd name="T19" fmla="*/ 18 h 851"/>
                  <a:gd name="T20" fmla="*/ 1427 w 1984"/>
                  <a:gd name="T21" fmla="*/ 56 h 851"/>
                  <a:gd name="T22" fmla="*/ 1589 w 1984"/>
                  <a:gd name="T23" fmla="*/ 117 h 851"/>
                  <a:gd name="T24" fmla="*/ 1726 w 1984"/>
                  <a:gd name="T25" fmla="*/ 189 h 851"/>
                  <a:gd name="T26" fmla="*/ 1984 w 1984"/>
                  <a:gd name="T27" fmla="*/ 695 h 851"/>
                  <a:gd name="T28" fmla="*/ 1438 w 1984"/>
                  <a:gd name="T29" fmla="*/ 678 h 851"/>
                  <a:gd name="T30" fmla="*/ 1377 w 1984"/>
                  <a:gd name="T31" fmla="*/ 645 h 851"/>
                  <a:gd name="T32" fmla="*/ 1292 w 1984"/>
                  <a:gd name="T33" fmla="*/ 610 h 851"/>
                  <a:gd name="T34" fmla="*/ 1203 w 1984"/>
                  <a:gd name="T35" fmla="*/ 585 h 851"/>
                  <a:gd name="T36" fmla="*/ 1113 w 1984"/>
                  <a:gd name="T37" fmla="*/ 572 h 851"/>
                  <a:gd name="T38" fmla="*/ 1044 w 1984"/>
                  <a:gd name="T39" fmla="*/ 568 h 851"/>
                  <a:gd name="T40" fmla="*/ 918 w 1984"/>
                  <a:gd name="T41" fmla="*/ 579 h 851"/>
                  <a:gd name="T42" fmla="*/ 795 w 1984"/>
                  <a:gd name="T43" fmla="*/ 609 h 851"/>
                  <a:gd name="T44" fmla="*/ 678 w 1984"/>
                  <a:gd name="T45" fmla="*/ 658 h 851"/>
                  <a:gd name="T46" fmla="*/ 568 w 1984"/>
                  <a:gd name="T47" fmla="*/ 728 h 851"/>
                  <a:gd name="T48" fmla="*/ 517 w 1984"/>
                  <a:gd name="T49" fmla="*/ 769 h 851"/>
                  <a:gd name="T50" fmla="*/ 415 w 1984"/>
                  <a:gd name="T51" fmla="*/ 851 h 851"/>
                  <a:gd name="T52" fmla="*/ 489 w 1984"/>
                  <a:gd name="T53" fmla="*/ 733 h 851"/>
                  <a:gd name="T54" fmla="*/ 541 w 1984"/>
                  <a:gd name="T55" fmla="*/ 692 h 851"/>
                  <a:gd name="T56" fmla="*/ 627 w 1984"/>
                  <a:gd name="T57" fmla="*/ 636 h 851"/>
                  <a:gd name="T58" fmla="*/ 749 w 1984"/>
                  <a:gd name="T59" fmla="*/ 577 h 851"/>
                  <a:gd name="T60" fmla="*/ 877 w 1984"/>
                  <a:gd name="T61" fmla="*/ 540 h 851"/>
                  <a:gd name="T62" fmla="*/ 1010 w 1984"/>
                  <a:gd name="T63" fmla="*/ 523 h 851"/>
                  <a:gd name="T64" fmla="*/ 1092 w 1984"/>
                  <a:gd name="T65" fmla="*/ 525 h 851"/>
                  <a:gd name="T66" fmla="*/ 1189 w 1984"/>
                  <a:gd name="T67" fmla="*/ 537 h 851"/>
                  <a:gd name="T68" fmla="*/ 1284 w 1984"/>
                  <a:gd name="T69" fmla="*/ 559 h 851"/>
                  <a:gd name="T70" fmla="*/ 1375 w 1984"/>
                  <a:gd name="T71" fmla="*/ 594 h 851"/>
                  <a:gd name="T72" fmla="*/ 1433 w 1984"/>
                  <a:gd name="T73" fmla="*/ 624 h 851"/>
                  <a:gd name="T74" fmla="*/ 1744 w 1984"/>
                  <a:gd name="T75" fmla="*/ 253 h 851"/>
                  <a:gd name="T76" fmla="*/ 1683 w 1984"/>
                  <a:gd name="T77" fmla="*/ 216 h 851"/>
                  <a:gd name="T78" fmla="*/ 1531 w 1984"/>
                  <a:gd name="T79" fmla="*/ 142 h 851"/>
                  <a:gd name="T80" fmla="*/ 1374 w 1984"/>
                  <a:gd name="T81" fmla="*/ 89 h 851"/>
                  <a:gd name="T82" fmla="*/ 1209 w 1984"/>
                  <a:gd name="T83" fmla="*/ 56 h 851"/>
                  <a:gd name="T84" fmla="*/ 1043 w 1984"/>
                  <a:gd name="T85" fmla="*/ 45 h 851"/>
                  <a:gd name="T86" fmla="*/ 884 w 1984"/>
                  <a:gd name="T87" fmla="*/ 54 h 851"/>
                  <a:gd name="T88" fmla="*/ 678 w 1984"/>
                  <a:gd name="T89" fmla="*/ 98 h 851"/>
                  <a:gd name="T90" fmla="*/ 480 w 1984"/>
                  <a:gd name="T91" fmla="*/ 173 h 851"/>
                  <a:gd name="T92" fmla="*/ 293 w 1984"/>
                  <a:gd name="T93" fmla="*/ 281 h 851"/>
                  <a:gd name="T94" fmla="*/ 239 w 1984"/>
                  <a:gd name="T95" fmla="*/ 322 h 851"/>
                  <a:gd name="T96" fmla="*/ 110 w 1984"/>
                  <a:gd name="T97" fmla="*/ 42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4" h="851">
                    <a:moveTo>
                      <a:pt x="415" y="851"/>
                    </a:moveTo>
                    <a:lnTo>
                      <a:pt x="395" y="830"/>
                    </a:lnTo>
                    <a:lnTo>
                      <a:pt x="381" y="827"/>
                    </a:lnTo>
                    <a:lnTo>
                      <a:pt x="463" y="397"/>
                    </a:lnTo>
                    <a:lnTo>
                      <a:pt x="26" y="490"/>
                    </a:lnTo>
                    <a:lnTo>
                      <a:pt x="0" y="464"/>
                    </a:lnTo>
                    <a:lnTo>
                      <a:pt x="17" y="448"/>
                    </a:lnTo>
                    <a:lnTo>
                      <a:pt x="17" y="448"/>
                    </a:lnTo>
                    <a:lnTo>
                      <a:pt x="38" y="428"/>
                    </a:lnTo>
                    <a:lnTo>
                      <a:pt x="68" y="402"/>
                    </a:lnTo>
                    <a:lnTo>
                      <a:pt x="110" y="368"/>
                    </a:lnTo>
                    <a:lnTo>
                      <a:pt x="165" y="324"/>
                    </a:lnTo>
                    <a:lnTo>
                      <a:pt x="166" y="323"/>
                    </a:lnTo>
                    <a:lnTo>
                      <a:pt x="166" y="323"/>
                    </a:lnTo>
                    <a:lnTo>
                      <a:pt x="211" y="287"/>
                    </a:lnTo>
                    <a:lnTo>
                      <a:pt x="217" y="281"/>
                    </a:lnTo>
                    <a:lnTo>
                      <a:pt x="223" y="278"/>
                    </a:lnTo>
                    <a:lnTo>
                      <a:pt x="223" y="278"/>
                    </a:lnTo>
                    <a:lnTo>
                      <a:pt x="269" y="244"/>
                    </a:lnTo>
                    <a:lnTo>
                      <a:pt x="315" y="214"/>
                    </a:lnTo>
                    <a:lnTo>
                      <a:pt x="363" y="185"/>
                    </a:lnTo>
                    <a:lnTo>
                      <a:pt x="412" y="158"/>
                    </a:lnTo>
                    <a:lnTo>
                      <a:pt x="461" y="133"/>
                    </a:lnTo>
                    <a:lnTo>
                      <a:pt x="511" y="110"/>
                    </a:lnTo>
                    <a:lnTo>
                      <a:pt x="562" y="89"/>
                    </a:lnTo>
                    <a:lnTo>
                      <a:pt x="613" y="71"/>
                    </a:lnTo>
                    <a:lnTo>
                      <a:pt x="666" y="54"/>
                    </a:lnTo>
                    <a:lnTo>
                      <a:pt x="718" y="39"/>
                    </a:lnTo>
                    <a:lnTo>
                      <a:pt x="772" y="28"/>
                    </a:lnTo>
                    <a:lnTo>
                      <a:pt x="825" y="18"/>
                    </a:lnTo>
                    <a:lnTo>
                      <a:pt x="879" y="10"/>
                    </a:lnTo>
                    <a:lnTo>
                      <a:pt x="934" y="5"/>
                    </a:lnTo>
                    <a:lnTo>
                      <a:pt x="988" y="1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87" y="0"/>
                    </a:lnTo>
                    <a:lnTo>
                      <a:pt x="1130" y="2"/>
                    </a:lnTo>
                    <a:lnTo>
                      <a:pt x="1172" y="7"/>
                    </a:lnTo>
                    <a:lnTo>
                      <a:pt x="1215" y="11"/>
                    </a:lnTo>
                    <a:lnTo>
                      <a:pt x="1258" y="18"/>
                    </a:lnTo>
                    <a:lnTo>
                      <a:pt x="1301" y="25"/>
                    </a:lnTo>
                    <a:lnTo>
                      <a:pt x="1343" y="35"/>
                    </a:lnTo>
                    <a:lnTo>
                      <a:pt x="1385" y="45"/>
                    </a:lnTo>
                    <a:lnTo>
                      <a:pt x="1427" y="56"/>
                    </a:lnTo>
                    <a:lnTo>
                      <a:pt x="1468" y="70"/>
                    </a:lnTo>
                    <a:lnTo>
                      <a:pt x="1509" y="84"/>
                    </a:lnTo>
                    <a:lnTo>
                      <a:pt x="1549" y="100"/>
                    </a:lnTo>
                    <a:lnTo>
                      <a:pt x="1589" y="117"/>
                    </a:lnTo>
                    <a:lnTo>
                      <a:pt x="1628" y="136"/>
                    </a:lnTo>
                    <a:lnTo>
                      <a:pt x="1667" y="155"/>
                    </a:lnTo>
                    <a:lnTo>
                      <a:pt x="1706" y="177"/>
                    </a:lnTo>
                    <a:lnTo>
                      <a:pt x="1726" y="189"/>
                    </a:lnTo>
                    <a:lnTo>
                      <a:pt x="1726" y="189"/>
                    </a:lnTo>
                    <a:lnTo>
                      <a:pt x="1774" y="219"/>
                    </a:lnTo>
                    <a:lnTo>
                      <a:pt x="1780" y="223"/>
                    </a:lnTo>
                    <a:lnTo>
                      <a:pt x="1984" y="695"/>
                    </a:lnTo>
                    <a:lnTo>
                      <a:pt x="1470" y="698"/>
                    </a:lnTo>
                    <a:lnTo>
                      <a:pt x="1464" y="693"/>
                    </a:lnTo>
                    <a:lnTo>
                      <a:pt x="1464" y="693"/>
                    </a:lnTo>
                    <a:lnTo>
                      <a:pt x="1438" y="678"/>
                    </a:lnTo>
                    <a:lnTo>
                      <a:pt x="1412" y="663"/>
                    </a:lnTo>
                    <a:lnTo>
                      <a:pt x="1397" y="655"/>
                    </a:lnTo>
                    <a:lnTo>
                      <a:pt x="1397" y="655"/>
                    </a:lnTo>
                    <a:lnTo>
                      <a:pt x="1377" y="645"/>
                    </a:lnTo>
                    <a:lnTo>
                      <a:pt x="1356" y="635"/>
                    </a:lnTo>
                    <a:lnTo>
                      <a:pt x="1334" y="626"/>
                    </a:lnTo>
                    <a:lnTo>
                      <a:pt x="1313" y="618"/>
                    </a:lnTo>
                    <a:lnTo>
                      <a:pt x="1292" y="610"/>
                    </a:lnTo>
                    <a:lnTo>
                      <a:pt x="1270" y="602"/>
                    </a:lnTo>
                    <a:lnTo>
                      <a:pt x="1248" y="597"/>
                    </a:lnTo>
                    <a:lnTo>
                      <a:pt x="1225" y="590"/>
                    </a:lnTo>
                    <a:lnTo>
                      <a:pt x="1203" y="585"/>
                    </a:lnTo>
                    <a:lnTo>
                      <a:pt x="1180" y="581"/>
                    </a:lnTo>
                    <a:lnTo>
                      <a:pt x="1158" y="577"/>
                    </a:lnTo>
                    <a:lnTo>
                      <a:pt x="1135" y="574"/>
                    </a:lnTo>
                    <a:lnTo>
                      <a:pt x="1113" y="572"/>
                    </a:lnTo>
                    <a:lnTo>
                      <a:pt x="1089" y="570"/>
                    </a:lnTo>
                    <a:lnTo>
                      <a:pt x="1066" y="568"/>
                    </a:lnTo>
                    <a:lnTo>
                      <a:pt x="1044" y="568"/>
                    </a:lnTo>
                    <a:lnTo>
                      <a:pt x="1044" y="568"/>
                    </a:lnTo>
                    <a:lnTo>
                      <a:pt x="1011" y="568"/>
                    </a:lnTo>
                    <a:lnTo>
                      <a:pt x="980" y="571"/>
                    </a:lnTo>
                    <a:lnTo>
                      <a:pt x="948" y="574"/>
                    </a:lnTo>
                    <a:lnTo>
                      <a:pt x="918" y="579"/>
                    </a:lnTo>
                    <a:lnTo>
                      <a:pt x="886" y="584"/>
                    </a:lnTo>
                    <a:lnTo>
                      <a:pt x="856" y="591"/>
                    </a:lnTo>
                    <a:lnTo>
                      <a:pt x="826" y="600"/>
                    </a:lnTo>
                    <a:lnTo>
                      <a:pt x="795" y="609"/>
                    </a:lnTo>
                    <a:lnTo>
                      <a:pt x="765" y="620"/>
                    </a:lnTo>
                    <a:lnTo>
                      <a:pt x="736" y="631"/>
                    </a:lnTo>
                    <a:lnTo>
                      <a:pt x="706" y="645"/>
                    </a:lnTo>
                    <a:lnTo>
                      <a:pt x="678" y="658"/>
                    </a:lnTo>
                    <a:lnTo>
                      <a:pt x="649" y="674"/>
                    </a:lnTo>
                    <a:lnTo>
                      <a:pt x="622" y="691"/>
                    </a:lnTo>
                    <a:lnTo>
                      <a:pt x="595" y="709"/>
                    </a:lnTo>
                    <a:lnTo>
                      <a:pt x="568" y="728"/>
                    </a:lnTo>
                    <a:lnTo>
                      <a:pt x="568" y="728"/>
                    </a:lnTo>
                    <a:lnTo>
                      <a:pt x="517" y="768"/>
                    </a:lnTo>
                    <a:lnTo>
                      <a:pt x="517" y="769"/>
                    </a:lnTo>
                    <a:lnTo>
                      <a:pt x="517" y="769"/>
                    </a:lnTo>
                    <a:lnTo>
                      <a:pt x="462" y="813"/>
                    </a:lnTo>
                    <a:lnTo>
                      <a:pt x="434" y="835"/>
                    </a:lnTo>
                    <a:lnTo>
                      <a:pt x="415" y="851"/>
                    </a:lnTo>
                    <a:lnTo>
                      <a:pt x="415" y="851"/>
                    </a:lnTo>
                    <a:close/>
                    <a:moveTo>
                      <a:pt x="521" y="339"/>
                    </a:moveTo>
                    <a:lnTo>
                      <a:pt x="436" y="776"/>
                    </a:lnTo>
                    <a:lnTo>
                      <a:pt x="436" y="776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489" y="733"/>
                    </a:lnTo>
                    <a:lnTo>
                      <a:pt x="540" y="693"/>
                    </a:lnTo>
                    <a:lnTo>
                      <a:pt x="541" y="692"/>
                    </a:lnTo>
                    <a:lnTo>
                      <a:pt x="541" y="692"/>
                    </a:lnTo>
                    <a:lnTo>
                      <a:pt x="569" y="672"/>
                    </a:lnTo>
                    <a:lnTo>
                      <a:pt x="597" y="653"/>
                    </a:lnTo>
                    <a:lnTo>
                      <a:pt x="627" y="636"/>
                    </a:lnTo>
                    <a:lnTo>
                      <a:pt x="657" y="619"/>
                    </a:lnTo>
                    <a:lnTo>
                      <a:pt x="687" y="604"/>
                    </a:lnTo>
                    <a:lnTo>
                      <a:pt x="718" y="590"/>
                    </a:lnTo>
                    <a:lnTo>
                      <a:pt x="749" y="577"/>
                    </a:lnTo>
                    <a:lnTo>
                      <a:pt x="781" y="566"/>
                    </a:lnTo>
                    <a:lnTo>
                      <a:pt x="812" y="556"/>
                    </a:lnTo>
                    <a:lnTo>
                      <a:pt x="845" y="547"/>
                    </a:lnTo>
                    <a:lnTo>
                      <a:pt x="877" y="540"/>
                    </a:lnTo>
                    <a:lnTo>
                      <a:pt x="910" y="534"/>
                    </a:lnTo>
                    <a:lnTo>
                      <a:pt x="943" y="529"/>
                    </a:lnTo>
                    <a:lnTo>
                      <a:pt x="976" y="526"/>
                    </a:lnTo>
                    <a:lnTo>
                      <a:pt x="1010" y="523"/>
                    </a:lnTo>
                    <a:lnTo>
                      <a:pt x="1044" y="523"/>
                    </a:lnTo>
                    <a:lnTo>
                      <a:pt x="1044" y="523"/>
                    </a:lnTo>
                    <a:lnTo>
                      <a:pt x="1068" y="523"/>
                    </a:lnTo>
                    <a:lnTo>
                      <a:pt x="1092" y="525"/>
                    </a:lnTo>
                    <a:lnTo>
                      <a:pt x="1116" y="527"/>
                    </a:lnTo>
                    <a:lnTo>
                      <a:pt x="1141" y="529"/>
                    </a:lnTo>
                    <a:lnTo>
                      <a:pt x="1164" y="532"/>
                    </a:lnTo>
                    <a:lnTo>
                      <a:pt x="1189" y="537"/>
                    </a:lnTo>
                    <a:lnTo>
                      <a:pt x="1213" y="541"/>
                    </a:lnTo>
                    <a:lnTo>
                      <a:pt x="1236" y="547"/>
                    </a:lnTo>
                    <a:lnTo>
                      <a:pt x="1260" y="553"/>
                    </a:lnTo>
                    <a:lnTo>
                      <a:pt x="1284" y="559"/>
                    </a:lnTo>
                    <a:lnTo>
                      <a:pt x="1306" y="567"/>
                    </a:lnTo>
                    <a:lnTo>
                      <a:pt x="1329" y="575"/>
                    </a:lnTo>
                    <a:lnTo>
                      <a:pt x="1352" y="584"/>
                    </a:lnTo>
                    <a:lnTo>
                      <a:pt x="1375" y="594"/>
                    </a:lnTo>
                    <a:lnTo>
                      <a:pt x="1396" y="604"/>
                    </a:lnTo>
                    <a:lnTo>
                      <a:pt x="1419" y="615"/>
                    </a:lnTo>
                    <a:lnTo>
                      <a:pt x="1433" y="624"/>
                    </a:lnTo>
                    <a:lnTo>
                      <a:pt x="1433" y="624"/>
                    </a:lnTo>
                    <a:lnTo>
                      <a:pt x="1459" y="637"/>
                    </a:lnTo>
                    <a:lnTo>
                      <a:pt x="1484" y="653"/>
                    </a:lnTo>
                    <a:lnTo>
                      <a:pt x="1915" y="649"/>
                    </a:lnTo>
                    <a:lnTo>
                      <a:pt x="1744" y="253"/>
                    </a:lnTo>
                    <a:lnTo>
                      <a:pt x="1744" y="253"/>
                    </a:lnTo>
                    <a:lnTo>
                      <a:pt x="1703" y="227"/>
                    </a:lnTo>
                    <a:lnTo>
                      <a:pt x="1683" y="216"/>
                    </a:lnTo>
                    <a:lnTo>
                      <a:pt x="1683" y="216"/>
                    </a:lnTo>
                    <a:lnTo>
                      <a:pt x="1646" y="196"/>
                    </a:lnTo>
                    <a:lnTo>
                      <a:pt x="1609" y="177"/>
                    </a:lnTo>
                    <a:lnTo>
                      <a:pt x="1571" y="159"/>
                    </a:lnTo>
                    <a:lnTo>
                      <a:pt x="1531" y="142"/>
                    </a:lnTo>
                    <a:lnTo>
                      <a:pt x="1493" y="126"/>
                    </a:lnTo>
                    <a:lnTo>
                      <a:pt x="1454" y="113"/>
                    </a:lnTo>
                    <a:lnTo>
                      <a:pt x="1413" y="100"/>
                    </a:lnTo>
                    <a:lnTo>
                      <a:pt x="1374" y="89"/>
                    </a:lnTo>
                    <a:lnTo>
                      <a:pt x="1333" y="79"/>
                    </a:lnTo>
                    <a:lnTo>
                      <a:pt x="1292" y="70"/>
                    </a:lnTo>
                    <a:lnTo>
                      <a:pt x="1251" y="62"/>
                    </a:lnTo>
                    <a:lnTo>
                      <a:pt x="1209" y="56"/>
                    </a:lnTo>
                    <a:lnTo>
                      <a:pt x="1168" y="51"/>
                    </a:lnTo>
                    <a:lnTo>
                      <a:pt x="1126" y="47"/>
                    </a:lnTo>
                    <a:lnTo>
                      <a:pt x="1084" y="45"/>
                    </a:lnTo>
                    <a:lnTo>
                      <a:pt x="1043" y="45"/>
                    </a:lnTo>
                    <a:lnTo>
                      <a:pt x="1043" y="45"/>
                    </a:lnTo>
                    <a:lnTo>
                      <a:pt x="990" y="46"/>
                    </a:lnTo>
                    <a:lnTo>
                      <a:pt x="937" y="50"/>
                    </a:lnTo>
                    <a:lnTo>
                      <a:pt x="884" y="54"/>
                    </a:lnTo>
                    <a:lnTo>
                      <a:pt x="832" y="62"/>
                    </a:lnTo>
                    <a:lnTo>
                      <a:pt x="781" y="72"/>
                    </a:lnTo>
                    <a:lnTo>
                      <a:pt x="729" y="83"/>
                    </a:lnTo>
                    <a:lnTo>
                      <a:pt x="678" y="98"/>
                    </a:lnTo>
                    <a:lnTo>
                      <a:pt x="628" y="114"/>
                    </a:lnTo>
                    <a:lnTo>
                      <a:pt x="578" y="132"/>
                    </a:lnTo>
                    <a:lnTo>
                      <a:pt x="529" y="152"/>
                    </a:lnTo>
                    <a:lnTo>
                      <a:pt x="480" y="173"/>
                    </a:lnTo>
                    <a:lnTo>
                      <a:pt x="433" y="198"/>
                    </a:lnTo>
                    <a:lnTo>
                      <a:pt x="386" y="224"/>
                    </a:lnTo>
                    <a:lnTo>
                      <a:pt x="340" y="252"/>
                    </a:lnTo>
                    <a:lnTo>
                      <a:pt x="293" y="281"/>
                    </a:lnTo>
                    <a:lnTo>
                      <a:pt x="250" y="314"/>
                    </a:lnTo>
                    <a:lnTo>
                      <a:pt x="245" y="317"/>
                    </a:lnTo>
                    <a:lnTo>
                      <a:pt x="239" y="322"/>
                    </a:lnTo>
                    <a:lnTo>
                      <a:pt x="239" y="322"/>
                    </a:lnTo>
                    <a:lnTo>
                      <a:pt x="193" y="358"/>
                    </a:lnTo>
                    <a:lnTo>
                      <a:pt x="193" y="359"/>
                    </a:lnTo>
                    <a:lnTo>
                      <a:pt x="193" y="359"/>
                    </a:lnTo>
                    <a:lnTo>
                      <a:pt x="110" y="427"/>
                    </a:lnTo>
                    <a:lnTo>
                      <a:pt x="521" y="3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1" name="Freeform 19">
                <a:extLst>
                  <a:ext uri="{FF2B5EF4-FFF2-40B4-BE49-F238E27FC236}">
                    <a16:creationId xmlns:a16="http://schemas.microsoft.com/office/drawing/2014/main" id="{3B48CB20-7F58-4C49-ADF1-5885941C3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989013"/>
                <a:ext cx="3138488" cy="3233737"/>
              </a:xfrm>
              <a:custGeom>
                <a:avLst/>
                <a:gdLst>
                  <a:gd name="T0" fmla="*/ 1518 w 1977"/>
                  <a:gd name="T1" fmla="*/ 97 h 2037"/>
                  <a:gd name="T2" fmla="*/ 1514 w 1977"/>
                  <a:gd name="T3" fmla="*/ 98 h 2037"/>
                  <a:gd name="T4" fmla="*/ 1514 w 1977"/>
                  <a:gd name="T5" fmla="*/ 98 h 2037"/>
                  <a:gd name="T6" fmla="*/ 1474 w 1977"/>
                  <a:gd name="T7" fmla="*/ 140 h 2037"/>
                  <a:gd name="T8" fmla="*/ 1458 w 1977"/>
                  <a:gd name="T9" fmla="*/ 155 h 2037"/>
                  <a:gd name="T10" fmla="*/ 1458 w 1977"/>
                  <a:gd name="T11" fmla="*/ 155 h 2037"/>
                  <a:gd name="T12" fmla="*/ 1272 w 1977"/>
                  <a:gd name="T13" fmla="*/ 347 h 2037"/>
                  <a:gd name="T14" fmla="*/ 1100 w 1977"/>
                  <a:gd name="T15" fmla="*/ 526 h 2037"/>
                  <a:gd name="T16" fmla="*/ 1100 w 1977"/>
                  <a:gd name="T17" fmla="*/ 526 h 2037"/>
                  <a:gd name="T18" fmla="*/ 965 w 1977"/>
                  <a:gd name="T19" fmla="*/ 666 h 2037"/>
                  <a:gd name="T20" fmla="*/ 818 w 1977"/>
                  <a:gd name="T21" fmla="*/ 818 h 2037"/>
                  <a:gd name="T22" fmla="*/ 813 w 1977"/>
                  <a:gd name="T23" fmla="*/ 824 h 2037"/>
                  <a:gd name="T24" fmla="*/ 813 w 1977"/>
                  <a:gd name="T25" fmla="*/ 824 h 2037"/>
                  <a:gd name="T26" fmla="*/ 725 w 1977"/>
                  <a:gd name="T27" fmla="*/ 910 h 2037"/>
                  <a:gd name="T28" fmla="*/ 641 w 1977"/>
                  <a:gd name="T29" fmla="*/ 996 h 2037"/>
                  <a:gd name="T30" fmla="*/ 478 w 1977"/>
                  <a:gd name="T31" fmla="*/ 1166 h 2037"/>
                  <a:gd name="T32" fmla="*/ 478 w 1977"/>
                  <a:gd name="T33" fmla="*/ 1166 h 2037"/>
                  <a:gd name="T34" fmla="*/ 361 w 1977"/>
                  <a:gd name="T35" fmla="*/ 1287 h 2037"/>
                  <a:gd name="T36" fmla="*/ 244 w 1977"/>
                  <a:gd name="T37" fmla="*/ 1406 h 2037"/>
                  <a:gd name="T38" fmla="*/ 185 w 1977"/>
                  <a:gd name="T39" fmla="*/ 1466 h 2037"/>
                  <a:gd name="T40" fmla="*/ 125 w 1977"/>
                  <a:gd name="T41" fmla="*/ 1524 h 2037"/>
                  <a:gd name="T42" fmla="*/ 63 w 1977"/>
                  <a:gd name="T43" fmla="*/ 1584 h 2037"/>
                  <a:gd name="T44" fmla="*/ 0 w 1977"/>
                  <a:gd name="T45" fmla="*/ 1642 h 2037"/>
                  <a:gd name="T46" fmla="*/ 0 w 1977"/>
                  <a:gd name="T47" fmla="*/ 1642 h 2037"/>
                  <a:gd name="T48" fmla="*/ 9 w 1977"/>
                  <a:gd name="T49" fmla="*/ 1636 h 2037"/>
                  <a:gd name="T50" fmla="*/ 480 w 1977"/>
                  <a:gd name="T51" fmla="*/ 1609 h 2037"/>
                  <a:gd name="T52" fmla="*/ 332 w 1977"/>
                  <a:gd name="T53" fmla="*/ 2026 h 2037"/>
                  <a:gd name="T54" fmla="*/ 342 w 1977"/>
                  <a:gd name="T55" fmla="*/ 2037 h 2037"/>
                  <a:gd name="T56" fmla="*/ 342 w 1977"/>
                  <a:gd name="T57" fmla="*/ 2037 h 2037"/>
                  <a:gd name="T58" fmla="*/ 411 w 1977"/>
                  <a:gd name="T59" fmla="*/ 1972 h 2037"/>
                  <a:gd name="T60" fmla="*/ 479 w 1977"/>
                  <a:gd name="T61" fmla="*/ 1908 h 2037"/>
                  <a:gd name="T62" fmla="*/ 545 w 1977"/>
                  <a:gd name="T63" fmla="*/ 1844 h 2037"/>
                  <a:gd name="T64" fmla="*/ 609 w 1977"/>
                  <a:gd name="T65" fmla="*/ 1780 h 2037"/>
                  <a:gd name="T66" fmla="*/ 733 w 1977"/>
                  <a:gd name="T67" fmla="*/ 1652 h 2037"/>
                  <a:gd name="T68" fmla="*/ 854 w 1977"/>
                  <a:gd name="T69" fmla="*/ 1528 h 2037"/>
                  <a:gd name="T70" fmla="*/ 854 w 1977"/>
                  <a:gd name="T71" fmla="*/ 1528 h 2037"/>
                  <a:gd name="T72" fmla="*/ 1017 w 1977"/>
                  <a:gd name="T73" fmla="*/ 1359 h 2037"/>
                  <a:gd name="T74" fmla="*/ 1101 w 1977"/>
                  <a:gd name="T75" fmla="*/ 1273 h 2037"/>
                  <a:gd name="T76" fmla="*/ 1187 w 1977"/>
                  <a:gd name="T77" fmla="*/ 1189 h 2037"/>
                  <a:gd name="T78" fmla="*/ 1189 w 1977"/>
                  <a:gd name="T79" fmla="*/ 1186 h 2037"/>
                  <a:gd name="T80" fmla="*/ 1619 w 1977"/>
                  <a:gd name="T81" fmla="*/ 740 h 2037"/>
                  <a:gd name="T82" fmla="*/ 1619 w 1977"/>
                  <a:gd name="T83" fmla="*/ 740 h 2037"/>
                  <a:gd name="T84" fmla="*/ 1831 w 1977"/>
                  <a:gd name="T85" fmla="*/ 521 h 2037"/>
                  <a:gd name="T86" fmla="*/ 1846 w 1977"/>
                  <a:gd name="T87" fmla="*/ 505 h 2037"/>
                  <a:gd name="T88" fmla="*/ 1846 w 1977"/>
                  <a:gd name="T89" fmla="*/ 505 h 2037"/>
                  <a:gd name="T90" fmla="*/ 1884 w 1977"/>
                  <a:gd name="T91" fmla="*/ 467 h 2037"/>
                  <a:gd name="T92" fmla="*/ 1884 w 1977"/>
                  <a:gd name="T93" fmla="*/ 467 h 2037"/>
                  <a:gd name="T94" fmla="*/ 1887 w 1977"/>
                  <a:gd name="T95" fmla="*/ 464 h 2037"/>
                  <a:gd name="T96" fmla="*/ 1977 w 1977"/>
                  <a:gd name="T97" fmla="*/ 0 h 2037"/>
                  <a:gd name="T98" fmla="*/ 1518 w 1977"/>
                  <a:gd name="T99" fmla="*/ 97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77" h="2037">
                    <a:moveTo>
                      <a:pt x="1518" y="97"/>
                    </a:moveTo>
                    <a:lnTo>
                      <a:pt x="1514" y="98"/>
                    </a:lnTo>
                    <a:lnTo>
                      <a:pt x="1514" y="98"/>
                    </a:lnTo>
                    <a:lnTo>
                      <a:pt x="1474" y="140"/>
                    </a:lnTo>
                    <a:lnTo>
                      <a:pt x="1458" y="155"/>
                    </a:lnTo>
                    <a:lnTo>
                      <a:pt x="1458" y="155"/>
                    </a:lnTo>
                    <a:lnTo>
                      <a:pt x="1272" y="347"/>
                    </a:lnTo>
                    <a:lnTo>
                      <a:pt x="1100" y="526"/>
                    </a:lnTo>
                    <a:lnTo>
                      <a:pt x="1100" y="526"/>
                    </a:lnTo>
                    <a:lnTo>
                      <a:pt x="965" y="666"/>
                    </a:lnTo>
                    <a:lnTo>
                      <a:pt x="818" y="818"/>
                    </a:lnTo>
                    <a:lnTo>
                      <a:pt x="813" y="824"/>
                    </a:lnTo>
                    <a:lnTo>
                      <a:pt x="813" y="824"/>
                    </a:lnTo>
                    <a:lnTo>
                      <a:pt x="725" y="910"/>
                    </a:lnTo>
                    <a:lnTo>
                      <a:pt x="641" y="996"/>
                    </a:lnTo>
                    <a:lnTo>
                      <a:pt x="478" y="1166"/>
                    </a:lnTo>
                    <a:lnTo>
                      <a:pt x="478" y="1166"/>
                    </a:lnTo>
                    <a:lnTo>
                      <a:pt x="361" y="1287"/>
                    </a:lnTo>
                    <a:lnTo>
                      <a:pt x="244" y="1406"/>
                    </a:lnTo>
                    <a:lnTo>
                      <a:pt x="185" y="1466"/>
                    </a:lnTo>
                    <a:lnTo>
                      <a:pt x="125" y="1524"/>
                    </a:lnTo>
                    <a:lnTo>
                      <a:pt x="63" y="1584"/>
                    </a:lnTo>
                    <a:lnTo>
                      <a:pt x="0" y="1642"/>
                    </a:lnTo>
                    <a:lnTo>
                      <a:pt x="0" y="1642"/>
                    </a:lnTo>
                    <a:lnTo>
                      <a:pt x="9" y="1636"/>
                    </a:lnTo>
                    <a:lnTo>
                      <a:pt x="480" y="1609"/>
                    </a:lnTo>
                    <a:lnTo>
                      <a:pt x="332" y="2026"/>
                    </a:lnTo>
                    <a:lnTo>
                      <a:pt x="342" y="2037"/>
                    </a:lnTo>
                    <a:lnTo>
                      <a:pt x="342" y="2037"/>
                    </a:lnTo>
                    <a:lnTo>
                      <a:pt x="411" y="1972"/>
                    </a:lnTo>
                    <a:lnTo>
                      <a:pt x="479" y="1908"/>
                    </a:lnTo>
                    <a:lnTo>
                      <a:pt x="545" y="1844"/>
                    </a:lnTo>
                    <a:lnTo>
                      <a:pt x="609" y="1780"/>
                    </a:lnTo>
                    <a:lnTo>
                      <a:pt x="733" y="1652"/>
                    </a:lnTo>
                    <a:lnTo>
                      <a:pt x="854" y="1528"/>
                    </a:lnTo>
                    <a:lnTo>
                      <a:pt x="854" y="1528"/>
                    </a:lnTo>
                    <a:lnTo>
                      <a:pt x="1017" y="1359"/>
                    </a:lnTo>
                    <a:lnTo>
                      <a:pt x="1101" y="1273"/>
                    </a:lnTo>
                    <a:lnTo>
                      <a:pt x="1187" y="1189"/>
                    </a:lnTo>
                    <a:lnTo>
                      <a:pt x="1189" y="1186"/>
                    </a:lnTo>
                    <a:lnTo>
                      <a:pt x="1619" y="740"/>
                    </a:lnTo>
                    <a:lnTo>
                      <a:pt x="1619" y="740"/>
                    </a:lnTo>
                    <a:lnTo>
                      <a:pt x="1831" y="521"/>
                    </a:lnTo>
                    <a:lnTo>
                      <a:pt x="1846" y="505"/>
                    </a:lnTo>
                    <a:lnTo>
                      <a:pt x="1846" y="505"/>
                    </a:lnTo>
                    <a:lnTo>
                      <a:pt x="1884" y="467"/>
                    </a:lnTo>
                    <a:lnTo>
                      <a:pt x="1884" y="467"/>
                    </a:lnTo>
                    <a:lnTo>
                      <a:pt x="1887" y="464"/>
                    </a:lnTo>
                    <a:lnTo>
                      <a:pt x="1977" y="0"/>
                    </a:lnTo>
                    <a:lnTo>
                      <a:pt x="1518" y="97"/>
                    </a:lnTo>
                    <a:close/>
                  </a:path>
                </a:pathLst>
              </a:custGeom>
              <a:solidFill>
                <a:srgbClr val="6167A3"/>
              </a:solidFill>
              <a:ln>
                <a:noFill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2" name="Freeform 20">
                <a:extLst>
                  <a:ext uri="{FF2B5EF4-FFF2-40B4-BE49-F238E27FC236}">
                    <a16:creationId xmlns:a16="http://schemas.microsoft.com/office/drawing/2014/main" id="{D018C4F0-7E73-C84F-82F0-E86E3FAD3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1163" y="942975"/>
                <a:ext cx="3208338" cy="3330575"/>
              </a:xfrm>
              <a:custGeom>
                <a:avLst/>
                <a:gdLst>
                  <a:gd name="T0" fmla="*/ 322 w 2021"/>
                  <a:gd name="T1" fmla="*/ 2061 h 2098"/>
                  <a:gd name="T2" fmla="*/ 32 w 2021"/>
                  <a:gd name="T3" fmla="*/ 1687 h 2098"/>
                  <a:gd name="T4" fmla="*/ 28 w 2021"/>
                  <a:gd name="T5" fmla="*/ 1689 h 2098"/>
                  <a:gd name="T6" fmla="*/ 26 w 2021"/>
                  <a:gd name="T7" fmla="*/ 1687 h 2098"/>
                  <a:gd name="T8" fmla="*/ 0 w 2021"/>
                  <a:gd name="T9" fmla="*/ 1654 h 2098"/>
                  <a:gd name="T10" fmla="*/ 64 w 2021"/>
                  <a:gd name="T11" fmla="*/ 1596 h 2098"/>
                  <a:gd name="T12" fmla="*/ 186 w 2021"/>
                  <a:gd name="T13" fmla="*/ 1478 h 2098"/>
                  <a:gd name="T14" fmla="*/ 361 w 2021"/>
                  <a:gd name="T15" fmla="*/ 1300 h 2098"/>
                  <a:gd name="T16" fmla="*/ 477 w 2021"/>
                  <a:gd name="T17" fmla="*/ 1179 h 2098"/>
                  <a:gd name="T18" fmla="*/ 726 w 2021"/>
                  <a:gd name="T19" fmla="*/ 924 h 2098"/>
                  <a:gd name="T20" fmla="*/ 818 w 2021"/>
                  <a:gd name="T21" fmla="*/ 833 h 2098"/>
                  <a:gd name="T22" fmla="*/ 1099 w 2021"/>
                  <a:gd name="T23" fmla="*/ 540 h 2098"/>
                  <a:gd name="T24" fmla="*/ 1099 w 2021"/>
                  <a:gd name="T25" fmla="*/ 539 h 2098"/>
                  <a:gd name="T26" fmla="*/ 1458 w 2021"/>
                  <a:gd name="T27" fmla="*/ 169 h 2098"/>
                  <a:gd name="T28" fmla="*/ 1473 w 2021"/>
                  <a:gd name="T29" fmla="*/ 153 h 2098"/>
                  <a:gd name="T30" fmla="*/ 1519 w 2021"/>
                  <a:gd name="T31" fmla="*/ 107 h 2098"/>
                  <a:gd name="T32" fmla="*/ 1924 w 2021"/>
                  <a:gd name="T33" fmla="*/ 504 h 2098"/>
                  <a:gd name="T34" fmla="*/ 1916 w 2021"/>
                  <a:gd name="T35" fmla="*/ 512 h 2098"/>
                  <a:gd name="T36" fmla="*/ 1863 w 2021"/>
                  <a:gd name="T37" fmla="*/ 566 h 2098"/>
                  <a:gd name="T38" fmla="*/ 1652 w 2021"/>
                  <a:gd name="T39" fmla="*/ 784 h 2098"/>
                  <a:gd name="T40" fmla="*/ 1218 w 2021"/>
                  <a:gd name="T41" fmla="*/ 1233 h 2098"/>
                  <a:gd name="T42" fmla="*/ 1133 w 2021"/>
                  <a:gd name="T43" fmla="*/ 1318 h 2098"/>
                  <a:gd name="T44" fmla="*/ 887 w 2021"/>
                  <a:gd name="T45" fmla="*/ 1572 h 2098"/>
                  <a:gd name="T46" fmla="*/ 766 w 2021"/>
                  <a:gd name="T47" fmla="*/ 1697 h 2098"/>
                  <a:gd name="T48" fmla="*/ 577 w 2021"/>
                  <a:gd name="T49" fmla="*/ 1889 h 2098"/>
                  <a:gd name="T50" fmla="*/ 443 w 2021"/>
                  <a:gd name="T51" fmla="*/ 2018 h 2098"/>
                  <a:gd name="T52" fmla="*/ 357 w 2021"/>
                  <a:gd name="T53" fmla="*/ 2098 h 2098"/>
                  <a:gd name="T54" fmla="*/ 389 w 2021"/>
                  <a:gd name="T55" fmla="*/ 2007 h 2098"/>
                  <a:gd name="T56" fmla="*/ 451 w 2021"/>
                  <a:gd name="T57" fmla="*/ 1947 h 2098"/>
                  <a:gd name="T58" fmla="*/ 573 w 2021"/>
                  <a:gd name="T59" fmla="*/ 1830 h 2098"/>
                  <a:gd name="T60" fmla="*/ 744 w 2021"/>
                  <a:gd name="T61" fmla="*/ 1656 h 2098"/>
                  <a:gd name="T62" fmla="*/ 854 w 2021"/>
                  <a:gd name="T63" fmla="*/ 1541 h 2098"/>
                  <a:gd name="T64" fmla="*/ 1101 w 2021"/>
                  <a:gd name="T65" fmla="*/ 1286 h 2098"/>
                  <a:gd name="T66" fmla="*/ 1189 w 2021"/>
                  <a:gd name="T67" fmla="*/ 1200 h 2098"/>
                  <a:gd name="T68" fmla="*/ 1619 w 2021"/>
                  <a:gd name="T69" fmla="*/ 753 h 2098"/>
                  <a:gd name="T70" fmla="*/ 1846 w 2021"/>
                  <a:gd name="T71" fmla="*/ 519 h 2098"/>
                  <a:gd name="T72" fmla="*/ 1882 w 2021"/>
                  <a:gd name="T73" fmla="*/ 482 h 2098"/>
                  <a:gd name="T74" fmla="*/ 1541 w 2021"/>
                  <a:gd name="T75" fmla="*/ 147 h 2098"/>
                  <a:gd name="T76" fmla="*/ 1505 w 2021"/>
                  <a:gd name="T77" fmla="*/ 184 h 2098"/>
                  <a:gd name="T78" fmla="*/ 1491 w 2021"/>
                  <a:gd name="T79" fmla="*/ 200 h 2098"/>
                  <a:gd name="T80" fmla="*/ 1132 w 2021"/>
                  <a:gd name="T81" fmla="*/ 570 h 2098"/>
                  <a:gd name="T82" fmla="*/ 1132 w 2021"/>
                  <a:gd name="T83" fmla="*/ 572 h 2098"/>
                  <a:gd name="T84" fmla="*/ 845 w 2021"/>
                  <a:gd name="T85" fmla="*/ 869 h 2098"/>
                  <a:gd name="T86" fmla="*/ 758 w 2021"/>
                  <a:gd name="T87" fmla="*/ 955 h 2098"/>
                  <a:gd name="T88" fmla="*/ 510 w 2021"/>
                  <a:gd name="T89" fmla="*/ 1210 h 2098"/>
                  <a:gd name="T90" fmla="*/ 405 w 2021"/>
                  <a:gd name="T91" fmla="*/ 1319 h 2098"/>
                  <a:gd name="T92" fmla="*/ 195 w 2021"/>
                  <a:gd name="T93" fmla="*/ 1533 h 2098"/>
                  <a:gd name="T94" fmla="*/ 84 w 2021"/>
                  <a:gd name="T95" fmla="*/ 1639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21" h="2098">
                    <a:moveTo>
                      <a:pt x="357" y="2098"/>
                    </a:moveTo>
                    <a:lnTo>
                      <a:pt x="322" y="2061"/>
                    </a:lnTo>
                    <a:lnTo>
                      <a:pt x="463" y="1662"/>
                    </a:lnTo>
                    <a:lnTo>
                      <a:pt x="32" y="1687"/>
                    </a:lnTo>
                    <a:lnTo>
                      <a:pt x="32" y="1687"/>
                    </a:lnTo>
                    <a:lnTo>
                      <a:pt x="28" y="1689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26" y="1687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64" y="1596"/>
                    </a:lnTo>
                    <a:lnTo>
                      <a:pt x="125" y="1537"/>
                    </a:lnTo>
                    <a:lnTo>
                      <a:pt x="186" y="1478"/>
                    </a:lnTo>
                    <a:lnTo>
                      <a:pt x="244" y="1419"/>
                    </a:lnTo>
                    <a:lnTo>
                      <a:pt x="361" y="1300"/>
                    </a:lnTo>
                    <a:lnTo>
                      <a:pt x="477" y="1179"/>
                    </a:lnTo>
                    <a:lnTo>
                      <a:pt x="477" y="1179"/>
                    </a:lnTo>
                    <a:lnTo>
                      <a:pt x="641" y="1009"/>
                    </a:lnTo>
                    <a:lnTo>
                      <a:pt x="726" y="924"/>
                    </a:lnTo>
                    <a:lnTo>
                      <a:pt x="813" y="836"/>
                    </a:lnTo>
                    <a:lnTo>
                      <a:pt x="818" y="833"/>
                    </a:lnTo>
                    <a:lnTo>
                      <a:pt x="818" y="833"/>
                    </a:lnTo>
                    <a:lnTo>
                      <a:pt x="1099" y="540"/>
                    </a:lnTo>
                    <a:lnTo>
                      <a:pt x="1099" y="539"/>
                    </a:lnTo>
                    <a:lnTo>
                      <a:pt x="1099" y="539"/>
                    </a:lnTo>
                    <a:lnTo>
                      <a:pt x="1272" y="360"/>
                    </a:lnTo>
                    <a:lnTo>
                      <a:pt x="1458" y="169"/>
                    </a:lnTo>
                    <a:lnTo>
                      <a:pt x="1473" y="153"/>
                    </a:lnTo>
                    <a:lnTo>
                      <a:pt x="1473" y="153"/>
                    </a:lnTo>
                    <a:lnTo>
                      <a:pt x="1514" y="111"/>
                    </a:lnTo>
                    <a:lnTo>
                      <a:pt x="1519" y="107"/>
                    </a:lnTo>
                    <a:lnTo>
                      <a:pt x="2021" y="0"/>
                    </a:lnTo>
                    <a:lnTo>
                      <a:pt x="1924" y="504"/>
                    </a:lnTo>
                    <a:lnTo>
                      <a:pt x="1916" y="512"/>
                    </a:lnTo>
                    <a:lnTo>
                      <a:pt x="1916" y="512"/>
                    </a:lnTo>
                    <a:lnTo>
                      <a:pt x="1878" y="550"/>
                    </a:lnTo>
                    <a:lnTo>
                      <a:pt x="1863" y="566"/>
                    </a:lnTo>
                    <a:lnTo>
                      <a:pt x="1863" y="566"/>
                    </a:lnTo>
                    <a:lnTo>
                      <a:pt x="1652" y="784"/>
                    </a:lnTo>
                    <a:lnTo>
                      <a:pt x="1221" y="1231"/>
                    </a:lnTo>
                    <a:lnTo>
                      <a:pt x="1218" y="1233"/>
                    </a:lnTo>
                    <a:lnTo>
                      <a:pt x="1218" y="1233"/>
                    </a:lnTo>
                    <a:lnTo>
                      <a:pt x="1133" y="1318"/>
                    </a:lnTo>
                    <a:lnTo>
                      <a:pt x="1050" y="1403"/>
                    </a:lnTo>
                    <a:lnTo>
                      <a:pt x="887" y="1572"/>
                    </a:lnTo>
                    <a:lnTo>
                      <a:pt x="887" y="1572"/>
                    </a:lnTo>
                    <a:lnTo>
                      <a:pt x="766" y="1697"/>
                    </a:lnTo>
                    <a:lnTo>
                      <a:pt x="641" y="1824"/>
                    </a:lnTo>
                    <a:lnTo>
                      <a:pt x="577" y="1889"/>
                    </a:lnTo>
                    <a:lnTo>
                      <a:pt x="511" y="1953"/>
                    </a:lnTo>
                    <a:lnTo>
                      <a:pt x="443" y="2018"/>
                    </a:lnTo>
                    <a:lnTo>
                      <a:pt x="372" y="2083"/>
                    </a:lnTo>
                    <a:lnTo>
                      <a:pt x="357" y="2098"/>
                    </a:lnTo>
                    <a:close/>
                    <a:moveTo>
                      <a:pt x="529" y="1613"/>
                    </a:moveTo>
                    <a:lnTo>
                      <a:pt x="389" y="2007"/>
                    </a:lnTo>
                    <a:lnTo>
                      <a:pt x="389" y="2007"/>
                    </a:lnTo>
                    <a:lnTo>
                      <a:pt x="451" y="1947"/>
                    </a:lnTo>
                    <a:lnTo>
                      <a:pt x="513" y="1889"/>
                    </a:lnTo>
                    <a:lnTo>
                      <a:pt x="573" y="1830"/>
                    </a:lnTo>
                    <a:lnTo>
                      <a:pt x="630" y="1772"/>
                    </a:lnTo>
                    <a:lnTo>
                      <a:pt x="744" y="1656"/>
                    </a:lnTo>
                    <a:lnTo>
                      <a:pt x="854" y="1541"/>
                    </a:lnTo>
                    <a:lnTo>
                      <a:pt x="854" y="1541"/>
                    </a:lnTo>
                    <a:lnTo>
                      <a:pt x="1017" y="1372"/>
                    </a:lnTo>
                    <a:lnTo>
                      <a:pt x="1101" y="1286"/>
                    </a:lnTo>
                    <a:lnTo>
                      <a:pt x="1187" y="1202"/>
                    </a:lnTo>
                    <a:lnTo>
                      <a:pt x="1189" y="1200"/>
                    </a:lnTo>
                    <a:lnTo>
                      <a:pt x="1619" y="753"/>
                    </a:lnTo>
                    <a:lnTo>
                      <a:pt x="1619" y="753"/>
                    </a:lnTo>
                    <a:lnTo>
                      <a:pt x="1831" y="534"/>
                    </a:lnTo>
                    <a:lnTo>
                      <a:pt x="1846" y="519"/>
                    </a:lnTo>
                    <a:lnTo>
                      <a:pt x="1846" y="519"/>
                    </a:lnTo>
                    <a:lnTo>
                      <a:pt x="1882" y="482"/>
                    </a:lnTo>
                    <a:lnTo>
                      <a:pt x="1963" y="58"/>
                    </a:lnTo>
                    <a:lnTo>
                      <a:pt x="1541" y="147"/>
                    </a:lnTo>
                    <a:lnTo>
                      <a:pt x="1541" y="147"/>
                    </a:lnTo>
                    <a:lnTo>
                      <a:pt x="1505" y="184"/>
                    </a:lnTo>
                    <a:lnTo>
                      <a:pt x="1491" y="200"/>
                    </a:lnTo>
                    <a:lnTo>
                      <a:pt x="1491" y="200"/>
                    </a:lnTo>
                    <a:lnTo>
                      <a:pt x="1304" y="392"/>
                    </a:lnTo>
                    <a:lnTo>
                      <a:pt x="1132" y="570"/>
                    </a:lnTo>
                    <a:lnTo>
                      <a:pt x="1132" y="572"/>
                    </a:lnTo>
                    <a:lnTo>
                      <a:pt x="1132" y="572"/>
                    </a:lnTo>
                    <a:lnTo>
                      <a:pt x="849" y="863"/>
                    </a:lnTo>
                    <a:lnTo>
                      <a:pt x="845" y="869"/>
                    </a:lnTo>
                    <a:lnTo>
                      <a:pt x="845" y="869"/>
                    </a:lnTo>
                    <a:lnTo>
                      <a:pt x="758" y="955"/>
                    </a:lnTo>
                    <a:lnTo>
                      <a:pt x="673" y="1041"/>
                    </a:lnTo>
                    <a:lnTo>
                      <a:pt x="510" y="1210"/>
                    </a:lnTo>
                    <a:lnTo>
                      <a:pt x="510" y="1210"/>
                    </a:lnTo>
                    <a:lnTo>
                      <a:pt x="405" y="1319"/>
                    </a:lnTo>
                    <a:lnTo>
                      <a:pt x="300" y="1426"/>
                    </a:lnTo>
                    <a:lnTo>
                      <a:pt x="195" y="1533"/>
                    </a:lnTo>
                    <a:lnTo>
                      <a:pt x="139" y="1586"/>
                    </a:lnTo>
                    <a:lnTo>
                      <a:pt x="84" y="1639"/>
                    </a:lnTo>
                    <a:lnTo>
                      <a:pt x="529" y="1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FCFDE03-F3B1-9C46-B74B-41FDC98042E2}"/>
                </a:ext>
              </a:extLst>
            </p:cNvPr>
            <p:cNvSpPr txBox="1"/>
            <p:nvPr/>
          </p:nvSpPr>
          <p:spPr>
            <a:xfrm>
              <a:off x="2192862" y="3198994"/>
              <a:ext cx="445207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FE6B7D6-4EE4-0044-B9EE-17C603F617BA}"/>
                </a:ext>
              </a:extLst>
            </p:cNvPr>
            <p:cNvSpPr txBox="1"/>
            <p:nvPr/>
          </p:nvSpPr>
          <p:spPr>
            <a:xfrm rot="2761393">
              <a:off x="2648885" y="3373637"/>
              <a:ext cx="419167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PLAN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173787B-F08E-ED46-9F5D-8C595D9D9097}"/>
                </a:ext>
              </a:extLst>
            </p:cNvPr>
            <p:cNvSpPr txBox="1"/>
            <p:nvPr/>
          </p:nvSpPr>
          <p:spPr>
            <a:xfrm rot="16614672">
              <a:off x="1832094" y="3550718"/>
              <a:ext cx="436001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BUILD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FCD3383-7D8E-114E-87BC-734A66ECF359}"/>
                </a:ext>
              </a:extLst>
            </p:cNvPr>
            <p:cNvSpPr txBox="1"/>
            <p:nvPr/>
          </p:nvSpPr>
          <p:spPr>
            <a:xfrm>
              <a:off x="2276042" y="3981943"/>
              <a:ext cx="38935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TEST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B7D39-DF7E-D943-BE44-D2DCE61D554B}"/>
                </a:ext>
              </a:extLst>
            </p:cNvPr>
            <p:cNvSpPr txBox="1"/>
            <p:nvPr/>
          </p:nvSpPr>
          <p:spPr>
            <a:xfrm>
              <a:off x="3287925" y="3957380"/>
              <a:ext cx="577611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MONITOR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1406832-9E62-7C4B-AED5-F2ECEFD01C03}"/>
                </a:ext>
              </a:extLst>
            </p:cNvPr>
            <p:cNvSpPr txBox="1"/>
            <p:nvPr/>
          </p:nvSpPr>
          <p:spPr>
            <a:xfrm>
              <a:off x="3356294" y="3192598"/>
              <a:ext cx="498996" cy="20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DEPLOY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A5E5832-650E-A94F-BA4C-6062F8555D09}"/>
                </a:ext>
              </a:extLst>
            </p:cNvPr>
            <p:cNvSpPr txBox="1"/>
            <p:nvPr/>
          </p:nvSpPr>
          <p:spPr>
            <a:xfrm rot="18830297">
              <a:off x="2802901" y="3552729"/>
              <a:ext cx="507545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RELEASE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506551-B154-5941-BEEA-344F30DCC62F}"/>
                </a:ext>
              </a:extLst>
            </p:cNvPr>
            <p:cNvSpPr txBox="1"/>
            <p:nvPr/>
          </p:nvSpPr>
          <p:spPr>
            <a:xfrm rot="5400000">
              <a:off x="3708303" y="3593311"/>
              <a:ext cx="545422" cy="20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37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OPERATE</a:t>
              </a: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AFE665D-5A5E-734E-AF93-22F0E718F261}"/>
              </a:ext>
            </a:extLst>
          </p:cNvPr>
          <p:cNvGrpSpPr/>
          <p:nvPr/>
        </p:nvGrpSpPr>
        <p:grpSpPr>
          <a:xfrm>
            <a:off x="6963301" y="2323931"/>
            <a:ext cx="1423247" cy="252748"/>
            <a:chOff x="4944261" y="6151671"/>
            <a:chExt cx="1897662" cy="336997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0B1F848-7BA8-D843-8273-F902B2707791}"/>
                </a:ext>
              </a:extLst>
            </p:cNvPr>
            <p:cNvGrpSpPr/>
            <p:nvPr/>
          </p:nvGrpSpPr>
          <p:grpSpPr>
            <a:xfrm>
              <a:off x="4944261" y="6151671"/>
              <a:ext cx="1476511" cy="336997"/>
              <a:chOff x="1155953" y="4246743"/>
              <a:chExt cx="1243137" cy="288593"/>
            </a:xfrm>
          </p:grpSpPr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0502C1BD-73B1-C643-BEE4-FD38D9AF6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5953" y="4250268"/>
                <a:ext cx="324136" cy="285068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64A79E9A-AD34-C746-B62B-F60946C925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3070" y="4253528"/>
                <a:ext cx="106490" cy="23716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405E77D2-66CB-3D4B-82BC-88FA3BA0FC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8706" y="4246743"/>
                <a:ext cx="214313" cy="285068"/>
              </a:xfrm>
              <a:prstGeom prst="rect">
                <a:avLst/>
              </a:prstGeom>
            </p:spPr>
          </p:pic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1A7609F5-DBDE-AD45-909D-9699B358ED85}"/>
                  </a:ext>
                </a:extLst>
              </p:cNvPr>
              <p:cNvCxnSpPr/>
              <p:nvPr/>
            </p:nvCxnSpPr>
            <p:spPr>
              <a:xfrm>
                <a:off x="1550752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5558F20-4F98-5546-AC76-941E426D1269}"/>
                  </a:ext>
                </a:extLst>
              </p:cNvPr>
              <p:cNvCxnSpPr/>
              <p:nvPr/>
            </p:nvCxnSpPr>
            <p:spPr>
              <a:xfrm>
                <a:off x="1901271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E2AB117-F0A4-9D40-B2E3-735D144A508B}"/>
                  </a:ext>
                </a:extLst>
              </p:cNvPr>
              <p:cNvCxnSpPr/>
              <p:nvPr/>
            </p:nvCxnSpPr>
            <p:spPr>
              <a:xfrm>
                <a:off x="2399090" y="4250268"/>
                <a:ext cx="0" cy="2629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B8E01E4F-3B81-584C-8116-0CDD2525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03" y="6176166"/>
              <a:ext cx="307020" cy="307020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6531421" y="3440453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4319409" y="1024992"/>
            <a:ext cx="2452849" cy="1541600"/>
            <a:chOff x="3632944" y="1243505"/>
            <a:chExt cx="3270465" cy="2055467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Explorer</a:t>
              </a:r>
            </a:p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3632944" y="1935191"/>
              <a:ext cx="938353" cy="1363781"/>
              <a:chOff x="3632944" y="1935191"/>
              <a:chExt cx="938353" cy="1363781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C1CA2F6-37B7-FE46-A906-897DA69398CA}"/>
                  </a:ext>
                </a:extLst>
              </p:cNvPr>
              <p:cNvSpPr txBox="1"/>
              <p:nvPr/>
            </p:nvSpPr>
            <p:spPr>
              <a:xfrm>
                <a:off x="3632944" y="1935191"/>
                <a:ext cx="938353" cy="26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>
                    <a:latin typeface="Gill Sans Light" panose="020B0302020104020203" pitchFamily="34" charset="-79"/>
                    <a:ea typeface="IBM Plex Sans Medium" charset="0"/>
                    <a:cs typeface="Gill Sans Light" panose="020B0302020104020203" pitchFamily="34" charset="-79"/>
                  </a:rPr>
                  <a:t>Extensions**</a:t>
                </a:r>
                <a:endPara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0A5606A7-2DBE-AF4B-ACD6-B9E435809F54}"/>
                  </a:ext>
                </a:extLst>
              </p:cNvPr>
              <p:cNvSpPr/>
              <p:nvPr/>
            </p:nvSpPr>
            <p:spPr>
              <a:xfrm>
                <a:off x="4014282" y="2194681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928D512A-26DA-5848-9470-8EA8F637150D}"/>
                  </a:ext>
                </a:extLst>
              </p:cNvPr>
              <p:cNvSpPr/>
              <p:nvPr/>
            </p:nvSpPr>
            <p:spPr>
              <a:xfrm>
                <a:off x="4017698" y="257626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3C01E717-1200-5B41-A9FC-52D717CF7D76}"/>
                  </a:ext>
                </a:extLst>
              </p:cNvPr>
              <p:cNvSpPr/>
              <p:nvPr/>
            </p:nvSpPr>
            <p:spPr>
              <a:xfrm>
                <a:off x="4010221" y="2966423"/>
                <a:ext cx="346751" cy="332549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362" name="Freeform 138">
                <a:extLst>
                  <a:ext uri="{FF2B5EF4-FFF2-40B4-BE49-F238E27FC236}">
                    <a16:creationId xmlns:a16="http://schemas.microsoft.com/office/drawing/2014/main" id="{D179AB45-9F97-E645-A05C-906015BF4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4C5A515-1674-BA44-BFB4-86AF60B39502}"/>
              </a:ext>
            </a:extLst>
          </p:cNvPr>
          <p:cNvGrpSpPr/>
          <p:nvPr/>
        </p:nvGrpSpPr>
        <p:grpSpPr>
          <a:xfrm>
            <a:off x="174449" y="1467471"/>
            <a:ext cx="347323" cy="1017289"/>
            <a:chOff x="3958559" y="1942587"/>
            <a:chExt cx="463097" cy="1356385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F699AE83-D405-A648-9909-48F0EEBC3E3C}"/>
                </a:ext>
              </a:extLst>
            </p:cNvPr>
            <p:cNvSpPr txBox="1"/>
            <p:nvPr/>
          </p:nvSpPr>
          <p:spPr>
            <a:xfrm>
              <a:off x="3958559" y="1942587"/>
              <a:ext cx="463097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Apps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F2F920C1-A401-4E49-B097-AFA28CA6074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969E9449-AC46-E04C-921F-1C7E9DD5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250546C-B6BA-4142-9840-E5B8847A685A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6720AAE2-A8E5-C748-B069-F630C81DA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59219BFA-8402-F646-BB03-EF2E2CDFAC33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70" name="Freeform 138">
              <a:extLst>
                <a:ext uri="{FF2B5EF4-FFF2-40B4-BE49-F238E27FC236}">
                  <a16:creationId xmlns:a16="http://schemas.microsoft.com/office/drawing/2014/main" id="{35AD250E-5ADE-3A41-9380-78C3D5ADE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702614A-0252-1F4B-981C-1A95F1D8FF52}"/>
              </a:ext>
            </a:extLst>
          </p:cNvPr>
          <p:cNvCxnSpPr>
            <a:cxnSpLocks/>
          </p:cNvCxnSpPr>
          <p:nvPr/>
        </p:nvCxnSpPr>
        <p:spPr>
          <a:xfrm flipH="1" flipV="1">
            <a:off x="2308171" y="107453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CEB7222-1275-694E-85FE-F7A2BD936A36}"/>
              </a:ext>
            </a:extLst>
          </p:cNvPr>
          <p:cNvGrpSpPr/>
          <p:nvPr/>
        </p:nvGrpSpPr>
        <p:grpSpPr>
          <a:xfrm>
            <a:off x="8545656" y="1512929"/>
            <a:ext cx="483786" cy="1009902"/>
            <a:chOff x="3815456" y="1952436"/>
            <a:chExt cx="645047" cy="1346536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4F6A5457-59FC-134C-814A-B8F734B4881B}"/>
                </a:ext>
              </a:extLst>
            </p:cNvPr>
            <p:cNvSpPr txBox="1"/>
            <p:nvPr/>
          </p:nvSpPr>
          <p:spPr>
            <a:xfrm>
              <a:off x="3815456" y="1952436"/>
              <a:ext cx="645047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Plugins</a:t>
              </a: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2F554B2-3443-7B4D-A560-00F0B53EC08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77" name="Freeform 138">
              <a:extLst>
                <a:ext uri="{FF2B5EF4-FFF2-40B4-BE49-F238E27FC236}">
                  <a16:creationId xmlns:a16="http://schemas.microsoft.com/office/drawing/2014/main" id="{B254205A-F730-254B-BC36-C64912215F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6905ACB5-BFB4-2D44-ABFB-E6CCADFBF182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79" name="Freeform 138">
              <a:extLst>
                <a:ext uri="{FF2B5EF4-FFF2-40B4-BE49-F238E27FC236}">
                  <a16:creationId xmlns:a16="http://schemas.microsoft.com/office/drawing/2014/main" id="{155E71FF-A352-014A-BEFA-DFA10B7C10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C49E093A-20A0-2042-B05F-8429AAC5C9F6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81" name="Freeform 138">
              <a:extLst>
                <a:ext uri="{FF2B5EF4-FFF2-40B4-BE49-F238E27FC236}">
                  <a16:creationId xmlns:a16="http://schemas.microsoft.com/office/drawing/2014/main" id="{97782BC3-4184-8643-83E6-3568C2948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F2ACB34-882C-2243-BE73-9EB2E4708477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1119491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9153911" y="109226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5961702" y="26364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949311" y="2639415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4181388" y="2936773"/>
            <a:ext cx="5085380" cy="669696"/>
            <a:chOff x="2760126" y="3651258"/>
            <a:chExt cx="6978256" cy="892928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126" y="3651258"/>
              <a:ext cx="6978256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545081" y="3757047"/>
              <a:ext cx="1633420" cy="7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(Incubation*)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</p:spPr>
        </p:pic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07F52D3B-2F79-394F-9878-DE27A89A454C}"/>
              </a:ext>
            </a:extLst>
          </p:cNvPr>
          <p:cNvGrpSpPr/>
          <p:nvPr/>
        </p:nvGrpSpPr>
        <p:grpSpPr>
          <a:xfrm>
            <a:off x="4602369" y="2704633"/>
            <a:ext cx="574888" cy="1017367"/>
            <a:chOff x="3723884" y="1942483"/>
            <a:chExt cx="766517" cy="1356489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71D05FB5-493E-554D-90E5-A61D7105F9A4}"/>
                </a:ext>
              </a:extLst>
            </p:cNvPr>
            <p:cNvSpPr txBox="1"/>
            <p:nvPr/>
          </p:nvSpPr>
          <p:spPr>
            <a:xfrm>
              <a:off x="3723884" y="1942483"/>
              <a:ext cx="766517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Packages</a:t>
              </a: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B68A1FB7-CC0C-BC4D-9F1A-BDB84A1367CA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4" name="Freeform 138">
              <a:extLst>
                <a:ext uri="{FF2B5EF4-FFF2-40B4-BE49-F238E27FC236}">
                  <a16:creationId xmlns:a16="http://schemas.microsoft.com/office/drawing/2014/main" id="{4319FDEC-2ECB-A544-9B44-CFE2C1863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C9152A35-A4EF-D24D-8F75-4BB746DE5247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6" name="Freeform 138">
              <a:extLst>
                <a:ext uri="{FF2B5EF4-FFF2-40B4-BE49-F238E27FC236}">
                  <a16:creationId xmlns:a16="http://schemas.microsoft.com/office/drawing/2014/main" id="{43202F9E-C70C-024D-A76B-BDF60178D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45AB09E-BC7B-DC49-8AF8-A6387E06DA66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8" name="Freeform 138">
              <a:extLst>
                <a:ext uri="{FF2B5EF4-FFF2-40B4-BE49-F238E27FC236}">
                  <a16:creationId xmlns:a16="http://schemas.microsoft.com/office/drawing/2014/main" id="{6D857996-2DBC-5745-98B2-5D455419E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40E61-F640-DF4A-B9B5-98BEB8A9EA24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*Incubation sub-projects are research and prototypes not ready for general consumption</a:t>
            </a:r>
          </a:p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**Extensibility of </a:t>
            </a:r>
            <a:r>
              <a:rPr lang="en-US" sz="525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Explorer is in development</a:t>
            </a:r>
            <a:endParaRPr lang="en-US" sz="825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5" name="Freeform 1326">
            <a:extLst>
              <a:ext uri="{FF2B5EF4-FFF2-40B4-BE49-F238E27FC236}">
                <a16:creationId xmlns:a16="http://schemas.microsoft.com/office/drawing/2014/main" id="{B5D5E411-3920-7B49-AC80-C64DFD459A39}"/>
              </a:ext>
            </a:extLst>
          </p:cNvPr>
          <p:cNvSpPr>
            <a:spLocks/>
          </p:cNvSpPr>
          <p:nvPr/>
        </p:nvSpPr>
        <p:spPr bwMode="auto">
          <a:xfrm>
            <a:off x="2613970" y="4605758"/>
            <a:ext cx="564655" cy="379076"/>
          </a:xfrm>
          <a:custGeom>
            <a:avLst/>
            <a:gdLst>
              <a:gd name="T0" fmla="*/ 145 w 644"/>
              <a:gd name="T1" fmla="*/ 124 h 415"/>
              <a:gd name="T2" fmla="*/ 119 w 644"/>
              <a:gd name="T3" fmla="*/ 129 h 415"/>
              <a:gd name="T4" fmla="*/ 97 w 644"/>
              <a:gd name="T5" fmla="*/ 143 h 415"/>
              <a:gd name="T6" fmla="*/ 82 w 644"/>
              <a:gd name="T7" fmla="*/ 164 h 415"/>
              <a:gd name="T8" fmla="*/ 75 w 644"/>
              <a:gd name="T9" fmla="*/ 190 h 415"/>
              <a:gd name="T10" fmla="*/ 73 w 644"/>
              <a:gd name="T11" fmla="*/ 194 h 415"/>
              <a:gd name="T12" fmla="*/ 58 w 644"/>
              <a:gd name="T13" fmla="*/ 201 h 415"/>
              <a:gd name="T14" fmla="*/ 31 w 644"/>
              <a:gd name="T15" fmla="*/ 223 h 415"/>
              <a:gd name="T16" fmla="*/ 12 w 644"/>
              <a:gd name="T17" fmla="*/ 251 h 415"/>
              <a:gd name="T18" fmla="*/ 2 w 644"/>
              <a:gd name="T19" fmla="*/ 283 h 415"/>
              <a:gd name="T20" fmla="*/ 0 w 644"/>
              <a:gd name="T21" fmla="*/ 301 h 415"/>
              <a:gd name="T22" fmla="*/ 3 w 644"/>
              <a:gd name="T23" fmla="*/ 323 h 415"/>
              <a:gd name="T24" fmla="*/ 9 w 644"/>
              <a:gd name="T25" fmla="*/ 345 h 415"/>
              <a:gd name="T26" fmla="*/ 19 w 644"/>
              <a:gd name="T27" fmla="*/ 364 h 415"/>
              <a:gd name="T28" fmla="*/ 33 w 644"/>
              <a:gd name="T29" fmla="*/ 382 h 415"/>
              <a:gd name="T30" fmla="*/ 51 w 644"/>
              <a:gd name="T31" fmla="*/ 396 h 415"/>
              <a:gd name="T32" fmla="*/ 70 w 644"/>
              <a:gd name="T33" fmla="*/ 406 h 415"/>
              <a:gd name="T34" fmla="*/ 92 w 644"/>
              <a:gd name="T35" fmla="*/ 413 h 415"/>
              <a:gd name="T36" fmla="*/ 115 w 644"/>
              <a:gd name="T37" fmla="*/ 415 h 415"/>
              <a:gd name="T38" fmla="*/ 493 w 644"/>
              <a:gd name="T39" fmla="*/ 415 h 415"/>
              <a:gd name="T40" fmla="*/ 534 w 644"/>
              <a:gd name="T41" fmla="*/ 410 h 415"/>
              <a:gd name="T42" fmla="*/ 571 w 644"/>
              <a:gd name="T43" fmla="*/ 395 h 415"/>
              <a:gd name="T44" fmla="*/ 586 w 644"/>
              <a:gd name="T45" fmla="*/ 383 h 415"/>
              <a:gd name="T46" fmla="*/ 614 w 644"/>
              <a:gd name="T47" fmla="*/ 355 h 415"/>
              <a:gd name="T48" fmla="*/ 633 w 644"/>
              <a:gd name="T49" fmla="*/ 322 h 415"/>
              <a:gd name="T50" fmla="*/ 643 w 644"/>
              <a:gd name="T51" fmla="*/ 284 h 415"/>
              <a:gd name="T52" fmla="*/ 644 w 644"/>
              <a:gd name="T53" fmla="*/ 264 h 415"/>
              <a:gd name="T54" fmla="*/ 642 w 644"/>
              <a:gd name="T55" fmla="*/ 234 h 415"/>
              <a:gd name="T56" fmla="*/ 633 w 644"/>
              <a:gd name="T57" fmla="*/ 205 h 415"/>
              <a:gd name="T58" fmla="*/ 619 w 644"/>
              <a:gd name="T59" fmla="*/ 180 h 415"/>
              <a:gd name="T60" fmla="*/ 600 w 644"/>
              <a:gd name="T61" fmla="*/ 158 h 415"/>
              <a:gd name="T62" fmla="*/ 578 w 644"/>
              <a:gd name="T63" fmla="*/ 139 h 415"/>
              <a:gd name="T64" fmla="*/ 553 w 644"/>
              <a:gd name="T65" fmla="*/ 125 h 415"/>
              <a:gd name="T66" fmla="*/ 524 w 644"/>
              <a:gd name="T67" fmla="*/ 116 h 415"/>
              <a:gd name="T68" fmla="*/ 493 w 644"/>
              <a:gd name="T69" fmla="*/ 113 h 415"/>
              <a:gd name="T70" fmla="*/ 489 w 644"/>
              <a:gd name="T71" fmla="*/ 111 h 415"/>
              <a:gd name="T72" fmla="*/ 484 w 644"/>
              <a:gd name="T73" fmla="*/ 98 h 415"/>
              <a:gd name="T74" fmla="*/ 471 w 644"/>
              <a:gd name="T75" fmla="*/ 75 h 415"/>
              <a:gd name="T76" fmla="*/ 456 w 644"/>
              <a:gd name="T77" fmla="*/ 55 h 415"/>
              <a:gd name="T78" fmla="*/ 437 w 644"/>
              <a:gd name="T79" fmla="*/ 38 h 415"/>
              <a:gd name="T80" fmla="*/ 417 w 644"/>
              <a:gd name="T81" fmla="*/ 23 h 415"/>
              <a:gd name="T82" fmla="*/ 394 w 644"/>
              <a:gd name="T83" fmla="*/ 12 h 415"/>
              <a:gd name="T84" fmla="*/ 369 w 644"/>
              <a:gd name="T85" fmla="*/ 4 h 415"/>
              <a:gd name="T86" fmla="*/ 343 w 644"/>
              <a:gd name="T87" fmla="*/ 0 h 415"/>
              <a:gd name="T88" fmla="*/ 330 w 644"/>
              <a:gd name="T89" fmla="*/ 0 h 415"/>
              <a:gd name="T90" fmla="*/ 302 w 644"/>
              <a:gd name="T91" fmla="*/ 1 h 415"/>
              <a:gd name="T92" fmla="*/ 275 w 644"/>
              <a:gd name="T93" fmla="*/ 9 h 415"/>
              <a:gd name="T94" fmla="*/ 251 w 644"/>
              <a:gd name="T95" fmla="*/ 19 h 415"/>
              <a:gd name="T96" fmla="*/ 228 w 644"/>
              <a:gd name="T97" fmla="*/ 34 h 415"/>
              <a:gd name="T98" fmla="*/ 208 w 644"/>
              <a:gd name="T99" fmla="*/ 52 h 415"/>
              <a:gd name="T100" fmla="*/ 191 w 644"/>
              <a:gd name="T101" fmla="*/ 73 h 415"/>
              <a:gd name="T102" fmla="*/ 177 w 644"/>
              <a:gd name="T103" fmla="*/ 97 h 415"/>
              <a:gd name="T104" fmla="*/ 167 w 644"/>
              <a:gd name="T105" fmla="*/ 122 h 415"/>
              <a:gd name="T106" fmla="*/ 162 w 644"/>
              <a:gd name="T107" fmla="*/ 125 h 415"/>
              <a:gd name="T108" fmla="*/ 154 w 644"/>
              <a:gd name="T109" fmla="*/ 124 h 415"/>
              <a:gd name="T110" fmla="*/ 145 w 644"/>
              <a:gd name="T111" fmla="*/ 124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44" h="415">
                <a:moveTo>
                  <a:pt x="145" y="124"/>
                </a:moveTo>
                <a:lnTo>
                  <a:pt x="145" y="124"/>
                </a:lnTo>
                <a:lnTo>
                  <a:pt x="131" y="125"/>
                </a:lnTo>
                <a:lnTo>
                  <a:pt x="119" y="129"/>
                </a:lnTo>
                <a:lnTo>
                  <a:pt x="107" y="135"/>
                </a:lnTo>
                <a:lnTo>
                  <a:pt x="97" y="143"/>
                </a:lnTo>
                <a:lnTo>
                  <a:pt x="88" y="153"/>
                </a:lnTo>
                <a:lnTo>
                  <a:pt x="82" y="164"/>
                </a:lnTo>
                <a:lnTo>
                  <a:pt x="78" y="177"/>
                </a:lnTo>
                <a:lnTo>
                  <a:pt x="75" y="190"/>
                </a:lnTo>
                <a:lnTo>
                  <a:pt x="75" y="192"/>
                </a:lnTo>
                <a:lnTo>
                  <a:pt x="73" y="194"/>
                </a:lnTo>
                <a:lnTo>
                  <a:pt x="73" y="194"/>
                </a:lnTo>
                <a:lnTo>
                  <a:pt x="58" y="201"/>
                </a:lnTo>
                <a:lnTo>
                  <a:pt x="44" y="211"/>
                </a:lnTo>
                <a:lnTo>
                  <a:pt x="31" y="223"/>
                </a:lnTo>
                <a:lnTo>
                  <a:pt x="21" y="236"/>
                </a:lnTo>
                <a:lnTo>
                  <a:pt x="12" y="251"/>
                </a:lnTo>
                <a:lnTo>
                  <a:pt x="5" y="266"/>
                </a:lnTo>
                <a:lnTo>
                  <a:pt x="2" y="283"/>
                </a:lnTo>
                <a:lnTo>
                  <a:pt x="0" y="301"/>
                </a:lnTo>
                <a:lnTo>
                  <a:pt x="0" y="301"/>
                </a:lnTo>
                <a:lnTo>
                  <a:pt x="0" y="312"/>
                </a:lnTo>
                <a:lnTo>
                  <a:pt x="3" y="323"/>
                </a:lnTo>
                <a:lnTo>
                  <a:pt x="5" y="335"/>
                </a:lnTo>
                <a:lnTo>
                  <a:pt x="9" y="345"/>
                </a:lnTo>
                <a:lnTo>
                  <a:pt x="14" y="355"/>
                </a:lnTo>
                <a:lnTo>
                  <a:pt x="19" y="364"/>
                </a:lnTo>
                <a:lnTo>
                  <a:pt x="26" y="373"/>
                </a:lnTo>
                <a:lnTo>
                  <a:pt x="33" y="382"/>
                </a:lnTo>
                <a:lnTo>
                  <a:pt x="42" y="388"/>
                </a:lnTo>
                <a:lnTo>
                  <a:pt x="51" y="396"/>
                </a:lnTo>
                <a:lnTo>
                  <a:pt x="60" y="401"/>
                </a:lnTo>
                <a:lnTo>
                  <a:pt x="70" y="406"/>
                </a:lnTo>
                <a:lnTo>
                  <a:pt x="80" y="410"/>
                </a:lnTo>
                <a:lnTo>
                  <a:pt x="92" y="413"/>
                </a:lnTo>
                <a:lnTo>
                  <a:pt x="103" y="415"/>
                </a:lnTo>
                <a:lnTo>
                  <a:pt x="115" y="415"/>
                </a:lnTo>
                <a:lnTo>
                  <a:pt x="493" y="415"/>
                </a:lnTo>
                <a:lnTo>
                  <a:pt x="493" y="415"/>
                </a:lnTo>
                <a:lnTo>
                  <a:pt x="513" y="414"/>
                </a:lnTo>
                <a:lnTo>
                  <a:pt x="534" y="410"/>
                </a:lnTo>
                <a:lnTo>
                  <a:pt x="553" y="404"/>
                </a:lnTo>
                <a:lnTo>
                  <a:pt x="571" y="395"/>
                </a:lnTo>
                <a:lnTo>
                  <a:pt x="571" y="395"/>
                </a:lnTo>
                <a:lnTo>
                  <a:pt x="586" y="383"/>
                </a:lnTo>
                <a:lnTo>
                  <a:pt x="601" y="371"/>
                </a:lnTo>
                <a:lnTo>
                  <a:pt x="614" y="355"/>
                </a:lnTo>
                <a:lnTo>
                  <a:pt x="624" y="339"/>
                </a:lnTo>
                <a:lnTo>
                  <a:pt x="633" y="322"/>
                </a:lnTo>
                <a:lnTo>
                  <a:pt x="639" y="303"/>
                </a:lnTo>
                <a:lnTo>
                  <a:pt x="643" y="284"/>
                </a:lnTo>
                <a:lnTo>
                  <a:pt x="644" y="264"/>
                </a:lnTo>
                <a:lnTo>
                  <a:pt x="644" y="264"/>
                </a:lnTo>
                <a:lnTo>
                  <a:pt x="644" y="248"/>
                </a:lnTo>
                <a:lnTo>
                  <a:pt x="642" y="234"/>
                </a:lnTo>
                <a:lnTo>
                  <a:pt x="638" y="219"/>
                </a:lnTo>
                <a:lnTo>
                  <a:pt x="633" y="205"/>
                </a:lnTo>
                <a:lnTo>
                  <a:pt x="627" y="192"/>
                </a:lnTo>
                <a:lnTo>
                  <a:pt x="619" y="180"/>
                </a:lnTo>
                <a:lnTo>
                  <a:pt x="610" y="168"/>
                </a:lnTo>
                <a:lnTo>
                  <a:pt x="600" y="158"/>
                </a:lnTo>
                <a:lnTo>
                  <a:pt x="590" y="148"/>
                </a:lnTo>
                <a:lnTo>
                  <a:pt x="578" y="139"/>
                </a:lnTo>
                <a:lnTo>
                  <a:pt x="566" y="131"/>
                </a:lnTo>
                <a:lnTo>
                  <a:pt x="553" y="125"/>
                </a:lnTo>
                <a:lnTo>
                  <a:pt x="539" y="120"/>
                </a:lnTo>
                <a:lnTo>
                  <a:pt x="524" y="116"/>
                </a:lnTo>
                <a:lnTo>
                  <a:pt x="510" y="115"/>
                </a:lnTo>
                <a:lnTo>
                  <a:pt x="493" y="113"/>
                </a:lnTo>
                <a:lnTo>
                  <a:pt x="490" y="113"/>
                </a:lnTo>
                <a:lnTo>
                  <a:pt x="489" y="111"/>
                </a:lnTo>
                <a:lnTo>
                  <a:pt x="489" y="111"/>
                </a:lnTo>
                <a:lnTo>
                  <a:pt x="484" y="98"/>
                </a:lnTo>
                <a:lnTo>
                  <a:pt x="479" y="87"/>
                </a:lnTo>
                <a:lnTo>
                  <a:pt x="471" y="75"/>
                </a:lnTo>
                <a:lnTo>
                  <a:pt x="464" y="65"/>
                </a:lnTo>
                <a:lnTo>
                  <a:pt x="456" y="55"/>
                </a:lnTo>
                <a:lnTo>
                  <a:pt x="447" y="46"/>
                </a:lnTo>
                <a:lnTo>
                  <a:pt x="437" y="38"/>
                </a:lnTo>
                <a:lnTo>
                  <a:pt x="427" y="31"/>
                </a:lnTo>
                <a:lnTo>
                  <a:pt x="417" y="23"/>
                </a:lnTo>
                <a:lnTo>
                  <a:pt x="405" y="17"/>
                </a:lnTo>
                <a:lnTo>
                  <a:pt x="394" y="12"/>
                </a:lnTo>
                <a:lnTo>
                  <a:pt x="381" y="8"/>
                </a:lnTo>
                <a:lnTo>
                  <a:pt x="369" y="4"/>
                </a:lnTo>
                <a:lnTo>
                  <a:pt x="357" y="1"/>
                </a:lnTo>
                <a:lnTo>
                  <a:pt x="343" y="0"/>
                </a:lnTo>
                <a:lnTo>
                  <a:pt x="330" y="0"/>
                </a:lnTo>
                <a:lnTo>
                  <a:pt x="330" y="0"/>
                </a:lnTo>
                <a:lnTo>
                  <a:pt x="316" y="0"/>
                </a:lnTo>
                <a:lnTo>
                  <a:pt x="302" y="1"/>
                </a:lnTo>
                <a:lnTo>
                  <a:pt x="289" y="5"/>
                </a:lnTo>
                <a:lnTo>
                  <a:pt x="275" y="9"/>
                </a:lnTo>
                <a:lnTo>
                  <a:pt x="263" y="14"/>
                </a:lnTo>
                <a:lnTo>
                  <a:pt x="251" y="19"/>
                </a:lnTo>
                <a:lnTo>
                  <a:pt x="240" y="26"/>
                </a:lnTo>
                <a:lnTo>
                  <a:pt x="228" y="34"/>
                </a:lnTo>
                <a:lnTo>
                  <a:pt x="218" y="42"/>
                </a:lnTo>
                <a:lnTo>
                  <a:pt x="208" y="52"/>
                </a:lnTo>
                <a:lnTo>
                  <a:pt x="199" y="63"/>
                </a:lnTo>
                <a:lnTo>
                  <a:pt x="191" y="73"/>
                </a:lnTo>
                <a:lnTo>
                  <a:pt x="184" y="84"/>
                </a:lnTo>
                <a:lnTo>
                  <a:pt x="177" y="97"/>
                </a:lnTo>
                <a:lnTo>
                  <a:pt x="171" y="110"/>
                </a:lnTo>
                <a:lnTo>
                  <a:pt x="167" y="122"/>
                </a:lnTo>
                <a:lnTo>
                  <a:pt x="166" y="126"/>
                </a:lnTo>
                <a:lnTo>
                  <a:pt x="162" y="125"/>
                </a:lnTo>
                <a:lnTo>
                  <a:pt x="162" y="125"/>
                </a:lnTo>
                <a:lnTo>
                  <a:pt x="154" y="124"/>
                </a:lnTo>
                <a:lnTo>
                  <a:pt x="145" y="124"/>
                </a:lnTo>
                <a:lnTo>
                  <a:pt x="145" y="124"/>
                </a:lnTo>
                <a:close/>
              </a:path>
            </a:pathLst>
          </a:custGeom>
          <a:solidFill>
            <a:schemeClr val="accent3"/>
          </a:solidFill>
          <a:ln w="28575">
            <a:solidFill>
              <a:srgbClr val="6167A3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918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85583B6-19EE-A244-A956-141A181CF88F}"/>
              </a:ext>
            </a:extLst>
          </p:cNvPr>
          <p:cNvSpPr txBox="1"/>
          <p:nvPr/>
        </p:nvSpPr>
        <p:spPr>
          <a:xfrm>
            <a:off x="516001" y="848904"/>
            <a:ext cx="1671018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App Framework</a:t>
            </a:r>
            <a:b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Browser GUI</a:t>
            </a:r>
          </a:p>
        </p:txBody>
      </p:sp>
      <p:sp>
        <p:nvSpPr>
          <p:cNvPr id="158" name="Arrow: Down 15">
            <a:extLst>
              <a:ext uri="{FF2B5EF4-FFF2-40B4-BE49-F238E27FC236}">
                <a16:creationId xmlns:a16="http://schemas.microsoft.com/office/drawing/2014/main" id="{D912FAE2-D763-A940-8CF9-2B77C6E7EF0D}"/>
              </a:ext>
            </a:extLst>
          </p:cNvPr>
          <p:cNvSpPr/>
          <p:nvPr/>
        </p:nvSpPr>
        <p:spPr>
          <a:xfrm rot="10800000">
            <a:off x="3905511" y="853228"/>
            <a:ext cx="573393" cy="3004352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49946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46" name="Google Shape;46;p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What is </a:t>
            </a:r>
            <a:r>
              <a:rPr lang="en-US" dirty="0" err="1">
                <a:solidFill>
                  <a:schemeClr val="tx1"/>
                </a:solidFill>
              </a:rPr>
              <a:t>Zowe</a:t>
            </a:r>
            <a:r>
              <a:rPr lang="en-US">
                <a:solidFill>
                  <a:schemeClr val="tx1"/>
                </a:solidFill>
              </a:rPr>
              <a:t>?</a:t>
            </a:r>
            <a:endParaRPr lang="en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</a:rPr>
              <a:t>LTS Release Overview</a:t>
            </a:r>
            <a:endParaRPr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chemeClr val="tx1"/>
                </a:solidFill>
              </a:rPr>
              <a:t>Zowe</a:t>
            </a:r>
            <a:r>
              <a:rPr lang="en" dirty="0">
                <a:solidFill>
                  <a:schemeClr val="tx1"/>
                </a:solidFill>
              </a:rPr>
              <a:t> Conformance Program</a:t>
            </a:r>
            <a:endParaRPr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</a:rPr>
              <a:t>Zowe Features Here and Beyond - Enterprise and Production Ready</a:t>
            </a:r>
            <a:endParaRPr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</a:rPr>
              <a:t>How to get involved </a:t>
            </a:r>
            <a:endParaRPr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</a:rPr>
              <a:t>Q/A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Future</a:t>
            </a:r>
          </a:p>
        </p:txBody>
      </p:sp>
      <p:sp>
        <p:nvSpPr>
          <p:cNvPr id="173" name="Arrow: Down 15">
            <a:extLst>
              <a:ext uri="{FF2B5EF4-FFF2-40B4-BE49-F238E27FC236}">
                <a16:creationId xmlns:a16="http://schemas.microsoft.com/office/drawing/2014/main" id="{6DD304C5-2214-FB44-916C-3703B0E221C3}"/>
              </a:ext>
            </a:extLst>
          </p:cNvPr>
          <p:cNvSpPr/>
          <p:nvPr/>
        </p:nvSpPr>
        <p:spPr>
          <a:xfrm rot="10800000">
            <a:off x="4413953" y="428926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96F84263-63F8-644A-AEB8-5697943522C8}"/>
              </a:ext>
            </a:extLst>
          </p:cNvPr>
          <p:cNvGrpSpPr/>
          <p:nvPr/>
        </p:nvGrpSpPr>
        <p:grpSpPr>
          <a:xfrm>
            <a:off x="1149524" y="4515144"/>
            <a:ext cx="7102251" cy="570156"/>
            <a:chOff x="1204958" y="5987903"/>
            <a:chExt cx="9469668" cy="760208"/>
          </a:xfrm>
        </p:grpSpPr>
        <p:pic>
          <p:nvPicPr>
            <p:cNvPr id="182" name="Picture 181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518636B3-FBE4-604E-9F29-A30B7D40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4958" y="5987903"/>
              <a:ext cx="9469668" cy="76020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98C173-12E4-C747-9F11-F85153015854}"/>
                </a:ext>
              </a:extLst>
            </p:cNvPr>
            <p:cNvSpPr txBox="1"/>
            <p:nvPr/>
          </p:nvSpPr>
          <p:spPr>
            <a:xfrm>
              <a:off x="4146313" y="6290672"/>
              <a:ext cx="330353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Microservices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4450B0A-428A-C144-8533-97826AC7F1F0}"/>
                </a:ext>
              </a:extLst>
            </p:cNvPr>
            <p:cNvGrpSpPr/>
            <p:nvPr/>
          </p:nvGrpSpPr>
          <p:grpSpPr>
            <a:xfrm>
              <a:off x="4174139" y="6101573"/>
              <a:ext cx="752873" cy="505435"/>
              <a:chOff x="3326704" y="1229280"/>
              <a:chExt cx="633876" cy="432837"/>
            </a:xfrm>
          </p:grpSpPr>
          <p:sp>
            <p:nvSpPr>
              <p:cNvPr id="185" name="Freeform 1326">
                <a:extLst>
                  <a:ext uri="{FF2B5EF4-FFF2-40B4-BE49-F238E27FC236}">
                    <a16:creationId xmlns:a16="http://schemas.microsoft.com/office/drawing/2014/main" id="{64F5A72C-DD2F-6B4E-89E3-62E8A16D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04" y="1229280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F76B99-B5FF-504A-BC61-D700B62E2574}"/>
                  </a:ext>
                </a:extLst>
              </p:cNvPr>
              <p:cNvGrpSpPr/>
              <p:nvPr/>
            </p:nvGrpSpPr>
            <p:grpSpPr>
              <a:xfrm>
                <a:off x="3519278" y="1330676"/>
                <a:ext cx="297989" cy="273575"/>
                <a:chOff x="5059363" y="3067051"/>
                <a:chExt cx="658812" cy="604837"/>
              </a:xfrm>
            </p:grpSpPr>
            <p:sp>
              <p:nvSpPr>
                <p:cNvPr id="187" name="Freeform 571">
                  <a:extLst>
                    <a:ext uri="{FF2B5EF4-FFF2-40B4-BE49-F238E27FC236}">
                      <a16:creationId xmlns:a16="http://schemas.microsoft.com/office/drawing/2014/main" id="{01E0E9FE-6978-7446-8B5D-D3826C5DA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8" name="Freeform 572">
                  <a:extLst>
                    <a:ext uri="{FF2B5EF4-FFF2-40B4-BE49-F238E27FC236}">
                      <a16:creationId xmlns:a16="http://schemas.microsoft.com/office/drawing/2014/main" id="{254337E3-1D63-514A-A0DB-57CB249FF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89" name="Freeform 574">
                  <a:extLst>
                    <a:ext uri="{FF2B5EF4-FFF2-40B4-BE49-F238E27FC236}">
                      <a16:creationId xmlns:a16="http://schemas.microsoft.com/office/drawing/2014/main" id="{F0AAEE5C-9506-2D45-B56A-6C3B3065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90" name="Freeform 576">
                  <a:extLst>
                    <a:ext uri="{FF2B5EF4-FFF2-40B4-BE49-F238E27FC236}">
                      <a16:creationId xmlns:a16="http://schemas.microsoft.com/office/drawing/2014/main" id="{724E99CA-8454-4542-B42D-8F8B6B9E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752A80-E2AD-9549-8296-72701AFE4C9F}"/>
                </a:ext>
              </a:extLst>
            </p:cNvPr>
            <p:cNvGrpSpPr/>
            <p:nvPr/>
          </p:nvGrpSpPr>
          <p:grpSpPr>
            <a:xfrm>
              <a:off x="6674338" y="6096901"/>
              <a:ext cx="752873" cy="505435"/>
              <a:chOff x="5143333" y="1231661"/>
              <a:chExt cx="633876" cy="432837"/>
            </a:xfrm>
          </p:grpSpPr>
          <p:sp>
            <p:nvSpPr>
              <p:cNvPr id="199" name="Freeform 1326">
                <a:extLst>
                  <a:ext uri="{FF2B5EF4-FFF2-40B4-BE49-F238E27FC236}">
                    <a16:creationId xmlns:a16="http://schemas.microsoft.com/office/drawing/2014/main" id="{426AAD4B-E0BD-7A48-A26F-E717FA63E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333" y="1231661"/>
                <a:ext cx="633876" cy="432837"/>
              </a:xfrm>
              <a:custGeom>
                <a:avLst/>
                <a:gdLst>
                  <a:gd name="T0" fmla="*/ 145 w 644"/>
                  <a:gd name="T1" fmla="*/ 124 h 415"/>
                  <a:gd name="T2" fmla="*/ 119 w 644"/>
                  <a:gd name="T3" fmla="*/ 129 h 415"/>
                  <a:gd name="T4" fmla="*/ 97 w 644"/>
                  <a:gd name="T5" fmla="*/ 143 h 415"/>
                  <a:gd name="T6" fmla="*/ 82 w 644"/>
                  <a:gd name="T7" fmla="*/ 164 h 415"/>
                  <a:gd name="T8" fmla="*/ 75 w 644"/>
                  <a:gd name="T9" fmla="*/ 190 h 415"/>
                  <a:gd name="T10" fmla="*/ 73 w 644"/>
                  <a:gd name="T11" fmla="*/ 194 h 415"/>
                  <a:gd name="T12" fmla="*/ 58 w 644"/>
                  <a:gd name="T13" fmla="*/ 201 h 415"/>
                  <a:gd name="T14" fmla="*/ 31 w 644"/>
                  <a:gd name="T15" fmla="*/ 223 h 415"/>
                  <a:gd name="T16" fmla="*/ 12 w 644"/>
                  <a:gd name="T17" fmla="*/ 251 h 415"/>
                  <a:gd name="T18" fmla="*/ 2 w 644"/>
                  <a:gd name="T19" fmla="*/ 283 h 415"/>
                  <a:gd name="T20" fmla="*/ 0 w 644"/>
                  <a:gd name="T21" fmla="*/ 301 h 415"/>
                  <a:gd name="T22" fmla="*/ 3 w 644"/>
                  <a:gd name="T23" fmla="*/ 323 h 415"/>
                  <a:gd name="T24" fmla="*/ 9 w 644"/>
                  <a:gd name="T25" fmla="*/ 345 h 415"/>
                  <a:gd name="T26" fmla="*/ 19 w 644"/>
                  <a:gd name="T27" fmla="*/ 364 h 415"/>
                  <a:gd name="T28" fmla="*/ 33 w 644"/>
                  <a:gd name="T29" fmla="*/ 382 h 415"/>
                  <a:gd name="T30" fmla="*/ 51 w 644"/>
                  <a:gd name="T31" fmla="*/ 396 h 415"/>
                  <a:gd name="T32" fmla="*/ 70 w 644"/>
                  <a:gd name="T33" fmla="*/ 406 h 415"/>
                  <a:gd name="T34" fmla="*/ 92 w 644"/>
                  <a:gd name="T35" fmla="*/ 413 h 415"/>
                  <a:gd name="T36" fmla="*/ 115 w 644"/>
                  <a:gd name="T37" fmla="*/ 415 h 415"/>
                  <a:gd name="T38" fmla="*/ 493 w 644"/>
                  <a:gd name="T39" fmla="*/ 415 h 415"/>
                  <a:gd name="T40" fmla="*/ 534 w 644"/>
                  <a:gd name="T41" fmla="*/ 410 h 415"/>
                  <a:gd name="T42" fmla="*/ 571 w 644"/>
                  <a:gd name="T43" fmla="*/ 395 h 415"/>
                  <a:gd name="T44" fmla="*/ 586 w 644"/>
                  <a:gd name="T45" fmla="*/ 383 h 415"/>
                  <a:gd name="T46" fmla="*/ 614 w 644"/>
                  <a:gd name="T47" fmla="*/ 355 h 415"/>
                  <a:gd name="T48" fmla="*/ 633 w 644"/>
                  <a:gd name="T49" fmla="*/ 322 h 415"/>
                  <a:gd name="T50" fmla="*/ 643 w 644"/>
                  <a:gd name="T51" fmla="*/ 284 h 415"/>
                  <a:gd name="T52" fmla="*/ 644 w 644"/>
                  <a:gd name="T53" fmla="*/ 264 h 415"/>
                  <a:gd name="T54" fmla="*/ 642 w 644"/>
                  <a:gd name="T55" fmla="*/ 234 h 415"/>
                  <a:gd name="T56" fmla="*/ 633 w 644"/>
                  <a:gd name="T57" fmla="*/ 205 h 415"/>
                  <a:gd name="T58" fmla="*/ 619 w 644"/>
                  <a:gd name="T59" fmla="*/ 180 h 415"/>
                  <a:gd name="T60" fmla="*/ 600 w 644"/>
                  <a:gd name="T61" fmla="*/ 158 h 415"/>
                  <a:gd name="T62" fmla="*/ 578 w 644"/>
                  <a:gd name="T63" fmla="*/ 139 h 415"/>
                  <a:gd name="T64" fmla="*/ 553 w 644"/>
                  <a:gd name="T65" fmla="*/ 125 h 415"/>
                  <a:gd name="T66" fmla="*/ 524 w 644"/>
                  <a:gd name="T67" fmla="*/ 116 h 415"/>
                  <a:gd name="T68" fmla="*/ 493 w 644"/>
                  <a:gd name="T69" fmla="*/ 113 h 415"/>
                  <a:gd name="T70" fmla="*/ 489 w 644"/>
                  <a:gd name="T71" fmla="*/ 111 h 415"/>
                  <a:gd name="T72" fmla="*/ 484 w 644"/>
                  <a:gd name="T73" fmla="*/ 98 h 415"/>
                  <a:gd name="T74" fmla="*/ 471 w 644"/>
                  <a:gd name="T75" fmla="*/ 75 h 415"/>
                  <a:gd name="T76" fmla="*/ 456 w 644"/>
                  <a:gd name="T77" fmla="*/ 55 h 415"/>
                  <a:gd name="T78" fmla="*/ 437 w 644"/>
                  <a:gd name="T79" fmla="*/ 38 h 415"/>
                  <a:gd name="T80" fmla="*/ 417 w 644"/>
                  <a:gd name="T81" fmla="*/ 23 h 415"/>
                  <a:gd name="T82" fmla="*/ 394 w 644"/>
                  <a:gd name="T83" fmla="*/ 12 h 415"/>
                  <a:gd name="T84" fmla="*/ 369 w 644"/>
                  <a:gd name="T85" fmla="*/ 4 h 415"/>
                  <a:gd name="T86" fmla="*/ 343 w 644"/>
                  <a:gd name="T87" fmla="*/ 0 h 415"/>
                  <a:gd name="T88" fmla="*/ 330 w 644"/>
                  <a:gd name="T89" fmla="*/ 0 h 415"/>
                  <a:gd name="T90" fmla="*/ 302 w 644"/>
                  <a:gd name="T91" fmla="*/ 1 h 415"/>
                  <a:gd name="T92" fmla="*/ 275 w 644"/>
                  <a:gd name="T93" fmla="*/ 9 h 415"/>
                  <a:gd name="T94" fmla="*/ 251 w 644"/>
                  <a:gd name="T95" fmla="*/ 19 h 415"/>
                  <a:gd name="T96" fmla="*/ 228 w 644"/>
                  <a:gd name="T97" fmla="*/ 34 h 415"/>
                  <a:gd name="T98" fmla="*/ 208 w 644"/>
                  <a:gd name="T99" fmla="*/ 52 h 415"/>
                  <a:gd name="T100" fmla="*/ 191 w 644"/>
                  <a:gd name="T101" fmla="*/ 73 h 415"/>
                  <a:gd name="T102" fmla="*/ 177 w 644"/>
                  <a:gd name="T103" fmla="*/ 97 h 415"/>
                  <a:gd name="T104" fmla="*/ 167 w 644"/>
                  <a:gd name="T105" fmla="*/ 122 h 415"/>
                  <a:gd name="T106" fmla="*/ 162 w 644"/>
                  <a:gd name="T107" fmla="*/ 125 h 415"/>
                  <a:gd name="T108" fmla="*/ 154 w 644"/>
                  <a:gd name="T109" fmla="*/ 124 h 415"/>
                  <a:gd name="T110" fmla="*/ 145 w 644"/>
                  <a:gd name="T111" fmla="*/ 12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4" h="415">
                    <a:moveTo>
                      <a:pt x="145" y="124"/>
                    </a:moveTo>
                    <a:lnTo>
                      <a:pt x="145" y="124"/>
                    </a:lnTo>
                    <a:lnTo>
                      <a:pt x="131" y="125"/>
                    </a:lnTo>
                    <a:lnTo>
                      <a:pt x="119" y="129"/>
                    </a:lnTo>
                    <a:lnTo>
                      <a:pt x="107" y="135"/>
                    </a:lnTo>
                    <a:lnTo>
                      <a:pt x="97" y="143"/>
                    </a:lnTo>
                    <a:lnTo>
                      <a:pt x="88" y="153"/>
                    </a:lnTo>
                    <a:lnTo>
                      <a:pt x="82" y="164"/>
                    </a:lnTo>
                    <a:lnTo>
                      <a:pt x="78" y="177"/>
                    </a:lnTo>
                    <a:lnTo>
                      <a:pt x="75" y="190"/>
                    </a:lnTo>
                    <a:lnTo>
                      <a:pt x="75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58" y="201"/>
                    </a:lnTo>
                    <a:lnTo>
                      <a:pt x="44" y="211"/>
                    </a:lnTo>
                    <a:lnTo>
                      <a:pt x="31" y="223"/>
                    </a:lnTo>
                    <a:lnTo>
                      <a:pt x="21" y="236"/>
                    </a:lnTo>
                    <a:lnTo>
                      <a:pt x="12" y="251"/>
                    </a:lnTo>
                    <a:lnTo>
                      <a:pt x="5" y="266"/>
                    </a:lnTo>
                    <a:lnTo>
                      <a:pt x="2" y="283"/>
                    </a:lnTo>
                    <a:lnTo>
                      <a:pt x="0" y="301"/>
                    </a:lnTo>
                    <a:lnTo>
                      <a:pt x="0" y="301"/>
                    </a:lnTo>
                    <a:lnTo>
                      <a:pt x="0" y="312"/>
                    </a:lnTo>
                    <a:lnTo>
                      <a:pt x="3" y="323"/>
                    </a:lnTo>
                    <a:lnTo>
                      <a:pt x="5" y="335"/>
                    </a:lnTo>
                    <a:lnTo>
                      <a:pt x="9" y="345"/>
                    </a:lnTo>
                    <a:lnTo>
                      <a:pt x="14" y="355"/>
                    </a:lnTo>
                    <a:lnTo>
                      <a:pt x="19" y="364"/>
                    </a:lnTo>
                    <a:lnTo>
                      <a:pt x="26" y="373"/>
                    </a:lnTo>
                    <a:lnTo>
                      <a:pt x="33" y="382"/>
                    </a:lnTo>
                    <a:lnTo>
                      <a:pt x="42" y="388"/>
                    </a:lnTo>
                    <a:lnTo>
                      <a:pt x="51" y="396"/>
                    </a:lnTo>
                    <a:lnTo>
                      <a:pt x="60" y="401"/>
                    </a:lnTo>
                    <a:lnTo>
                      <a:pt x="70" y="406"/>
                    </a:lnTo>
                    <a:lnTo>
                      <a:pt x="80" y="410"/>
                    </a:lnTo>
                    <a:lnTo>
                      <a:pt x="92" y="413"/>
                    </a:lnTo>
                    <a:lnTo>
                      <a:pt x="103" y="415"/>
                    </a:lnTo>
                    <a:lnTo>
                      <a:pt x="115" y="415"/>
                    </a:lnTo>
                    <a:lnTo>
                      <a:pt x="493" y="415"/>
                    </a:lnTo>
                    <a:lnTo>
                      <a:pt x="493" y="415"/>
                    </a:lnTo>
                    <a:lnTo>
                      <a:pt x="513" y="414"/>
                    </a:lnTo>
                    <a:lnTo>
                      <a:pt x="534" y="410"/>
                    </a:lnTo>
                    <a:lnTo>
                      <a:pt x="553" y="404"/>
                    </a:lnTo>
                    <a:lnTo>
                      <a:pt x="571" y="395"/>
                    </a:lnTo>
                    <a:lnTo>
                      <a:pt x="571" y="395"/>
                    </a:lnTo>
                    <a:lnTo>
                      <a:pt x="586" y="383"/>
                    </a:lnTo>
                    <a:lnTo>
                      <a:pt x="601" y="371"/>
                    </a:lnTo>
                    <a:lnTo>
                      <a:pt x="614" y="355"/>
                    </a:lnTo>
                    <a:lnTo>
                      <a:pt x="624" y="339"/>
                    </a:lnTo>
                    <a:lnTo>
                      <a:pt x="633" y="322"/>
                    </a:lnTo>
                    <a:lnTo>
                      <a:pt x="639" y="303"/>
                    </a:lnTo>
                    <a:lnTo>
                      <a:pt x="643" y="284"/>
                    </a:lnTo>
                    <a:lnTo>
                      <a:pt x="644" y="264"/>
                    </a:lnTo>
                    <a:lnTo>
                      <a:pt x="644" y="264"/>
                    </a:lnTo>
                    <a:lnTo>
                      <a:pt x="644" y="248"/>
                    </a:lnTo>
                    <a:lnTo>
                      <a:pt x="642" y="234"/>
                    </a:lnTo>
                    <a:lnTo>
                      <a:pt x="638" y="219"/>
                    </a:lnTo>
                    <a:lnTo>
                      <a:pt x="633" y="205"/>
                    </a:lnTo>
                    <a:lnTo>
                      <a:pt x="627" y="192"/>
                    </a:lnTo>
                    <a:lnTo>
                      <a:pt x="619" y="180"/>
                    </a:lnTo>
                    <a:lnTo>
                      <a:pt x="610" y="168"/>
                    </a:lnTo>
                    <a:lnTo>
                      <a:pt x="600" y="158"/>
                    </a:lnTo>
                    <a:lnTo>
                      <a:pt x="590" y="148"/>
                    </a:lnTo>
                    <a:lnTo>
                      <a:pt x="578" y="139"/>
                    </a:lnTo>
                    <a:lnTo>
                      <a:pt x="566" y="131"/>
                    </a:lnTo>
                    <a:lnTo>
                      <a:pt x="553" y="125"/>
                    </a:lnTo>
                    <a:lnTo>
                      <a:pt x="539" y="120"/>
                    </a:lnTo>
                    <a:lnTo>
                      <a:pt x="524" y="116"/>
                    </a:lnTo>
                    <a:lnTo>
                      <a:pt x="510" y="115"/>
                    </a:lnTo>
                    <a:lnTo>
                      <a:pt x="493" y="113"/>
                    </a:lnTo>
                    <a:lnTo>
                      <a:pt x="490" y="113"/>
                    </a:lnTo>
                    <a:lnTo>
                      <a:pt x="489" y="111"/>
                    </a:lnTo>
                    <a:lnTo>
                      <a:pt x="489" y="111"/>
                    </a:lnTo>
                    <a:lnTo>
                      <a:pt x="484" y="98"/>
                    </a:lnTo>
                    <a:lnTo>
                      <a:pt x="479" y="87"/>
                    </a:lnTo>
                    <a:lnTo>
                      <a:pt x="471" y="75"/>
                    </a:lnTo>
                    <a:lnTo>
                      <a:pt x="464" y="65"/>
                    </a:lnTo>
                    <a:lnTo>
                      <a:pt x="456" y="55"/>
                    </a:lnTo>
                    <a:lnTo>
                      <a:pt x="447" y="46"/>
                    </a:lnTo>
                    <a:lnTo>
                      <a:pt x="437" y="38"/>
                    </a:lnTo>
                    <a:lnTo>
                      <a:pt x="427" y="31"/>
                    </a:lnTo>
                    <a:lnTo>
                      <a:pt x="417" y="23"/>
                    </a:lnTo>
                    <a:lnTo>
                      <a:pt x="405" y="17"/>
                    </a:lnTo>
                    <a:lnTo>
                      <a:pt x="394" y="12"/>
                    </a:lnTo>
                    <a:lnTo>
                      <a:pt x="381" y="8"/>
                    </a:lnTo>
                    <a:lnTo>
                      <a:pt x="369" y="4"/>
                    </a:lnTo>
                    <a:lnTo>
                      <a:pt x="357" y="1"/>
                    </a:lnTo>
                    <a:lnTo>
                      <a:pt x="343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5"/>
                    </a:lnTo>
                    <a:lnTo>
                      <a:pt x="275" y="9"/>
                    </a:lnTo>
                    <a:lnTo>
                      <a:pt x="263" y="14"/>
                    </a:lnTo>
                    <a:lnTo>
                      <a:pt x="251" y="19"/>
                    </a:lnTo>
                    <a:lnTo>
                      <a:pt x="240" y="26"/>
                    </a:lnTo>
                    <a:lnTo>
                      <a:pt x="228" y="34"/>
                    </a:lnTo>
                    <a:lnTo>
                      <a:pt x="218" y="42"/>
                    </a:lnTo>
                    <a:lnTo>
                      <a:pt x="208" y="52"/>
                    </a:lnTo>
                    <a:lnTo>
                      <a:pt x="199" y="63"/>
                    </a:lnTo>
                    <a:lnTo>
                      <a:pt x="191" y="73"/>
                    </a:lnTo>
                    <a:lnTo>
                      <a:pt x="184" y="84"/>
                    </a:lnTo>
                    <a:lnTo>
                      <a:pt x="177" y="97"/>
                    </a:lnTo>
                    <a:lnTo>
                      <a:pt x="171" y="110"/>
                    </a:lnTo>
                    <a:lnTo>
                      <a:pt x="167" y="122"/>
                    </a:lnTo>
                    <a:lnTo>
                      <a:pt x="166" y="126"/>
                    </a:lnTo>
                    <a:lnTo>
                      <a:pt x="162" y="125"/>
                    </a:lnTo>
                    <a:lnTo>
                      <a:pt x="162" y="125"/>
                    </a:lnTo>
                    <a:lnTo>
                      <a:pt x="154" y="124"/>
                    </a:lnTo>
                    <a:lnTo>
                      <a:pt x="145" y="124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918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0167B39A-830D-EE4B-8326-1A9EC3C32959}"/>
                  </a:ext>
                </a:extLst>
              </p:cNvPr>
              <p:cNvGrpSpPr/>
              <p:nvPr/>
            </p:nvGrpSpPr>
            <p:grpSpPr>
              <a:xfrm>
                <a:off x="5346737" y="1347878"/>
                <a:ext cx="297989" cy="273575"/>
                <a:chOff x="5059363" y="3067051"/>
                <a:chExt cx="658812" cy="604837"/>
              </a:xfrm>
            </p:grpSpPr>
            <p:sp>
              <p:nvSpPr>
                <p:cNvPr id="201" name="Freeform 571">
                  <a:extLst>
                    <a:ext uri="{FF2B5EF4-FFF2-40B4-BE49-F238E27FC236}">
                      <a16:creationId xmlns:a16="http://schemas.microsoft.com/office/drawing/2014/main" id="{6B77D0E4-C899-7D4B-8163-AF98885C9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363" y="3067051"/>
                  <a:ext cx="422275" cy="423863"/>
                </a:xfrm>
                <a:custGeom>
                  <a:avLst/>
                  <a:gdLst>
                    <a:gd name="T0" fmla="*/ 266 w 266"/>
                    <a:gd name="T1" fmla="*/ 102 h 267"/>
                    <a:gd name="T2" fmla="*/ 248 w 266"/>
                    <a:gd name="T3" fmla="*/ 61 h 267"/>
                    <a:gd name="T4" fmla="*/ 222 w 266"/>
                    <a:gd name="T5" fmla="*/ 69 h 267"/>
                    <a:gd name="T6" fmla="*/ 222 w 266"/>
                    <a:gd name="T7" fmla="*/ 69 h 267"/>
                    <a:gd name="T8" fmla="*/ 210 w 266"/>
                    <a:gd name="T9" fmla="*/ 55 h 267"/>
                    <a:gd name="T10" fmla="*/ 198 w 266"/>
                    <a:gd name="T11" fmla="*/ 43 h 267"/>
                    <a:gd name="T12" fmla="*/ 207 w 266"/>
                    <a:gd name="T13" fmla="*/ 17 h 267"/>
                    <a:gd name="T14" fmla="*/ 163 w 266"/>
                    <a:gd name="T15" fmla="*/ 0 h 267"/>
                    <a:gd name="T16" fmla="*/ 151 w 266"/>
                    <a:gd name="T17" fmla="*/ 24 h 267"/>
                    <a:gd name="T18" fmla="*/ 151 w 266"/>
                    <a:gd name="T19" fmla="*/ 24 h 267"/>
                    <a:gd name="T20" fmla="*/ 134 w 266"/>
                    <a:gd name="T21" fmla="*/ 22 h 267"/>
                    <a:gd name="T22" fmla="*/ 115 w 266"/>
                    <a:gd name="T23" fmla="*/ 24 h 267"/>
                    <a:gd name="T24" fmla="*/ 103 w 266"/>
                    <a:gd name="T25" fmla="*/ 0 h 267"/>
                    <a:gd name="T26" fmla="*/ 61 w 266"/>
                    <a:gd name="T27" fmla="*/ 17 h 267"/>
                    <a:gd name="T28" fmla="*/ 70 w 266"/>
                    <a:gd name="T29" fmla="*/ 43 h 267"/>
                    <a:gd name="T30" fmla="*/ 70 w 266"/>
                    <a:gd name="T31" fmla="*/ 43 h 267"/>
                    <a:gd name="T32" fmla="*/ 56 w 266"/>
                    <a:gd name="T33" fmla="*/ 55 h 267"/>
                    <a:gd name="T34" fmla="*/ 44 w 266"/>
                    <a:gd name="T35" fmla="*/ 69 h 267"/>
                    <a:gd name="T36" fmla="*/ 18 w 266"/>
                    <a:gd name="T37" fmla="*/ 61 h 267"/>
                    <a:gd name="T38" fmla="*/ 0 w 266"/>
                    <a:gd name="T39" fmla="*/ 102 h 267"/>
                    <a:gd name="T40" fmla="*/ 25 w 266"/>
                    <a:gd name="T41" fmla="*/ 114 h 267"/>
                    <a:gd name="T42" fmla="*/ 25 w 266"/>
                    <a:gd name="T43" fmla="*/ 114 h 267"/>
                    <a:gd name="T44" fmla="*/ 23 w 266"/>
                    <a:gd name="T45" fmla="*/ 133 h 267"/>
                    <a:gd name="T46" fmla="*/ 25 w 266"/>
                    <a:gd name="T47" fmla="*/ 151 h 267"/>
                    <a:gd name="T48" fmla="*/ 0 w 266"/>
                    <a:gd name="T49" fmla="*/ 163 h 267"/>
                    <a:gd name="T50" fmla="*/ 18 w 266"/>
                    <a:gd name="T51" fmla="*/ 206 h 267"/>
                    <a:gd name="T52" fmla="*/ 44 w 266"/>
                    <a:gd name="T53" fmla="*/ 198 h 267"/>
                    <a:gd name="T54" fmla="*/ 44 w 266"/>
                    <a:gd name="T55" fmla="*/ 198 h 267"/>
                    <a:gd name="T56" fmla="*/ 56 w 266"/>
                    <a:gd name="T57" fmla="*/ 212 h 267"/>
                    <a:gd name="T58" fmla="*/ 70 w 266"/>
                    <a:gd name="T59" fmla="*/ 224 h 267"/>
                    <a:gd name="T60" fmla="*/ 61 w 266"/>
                    <a:gd name="T61" fmla="*/ 248 h 267"/>
                    <a:gd name="T62" fmla="*/ 103 w 266"/>
                    <a:gd name="T63" fmla="*/ 267 h 267"/>
                    <a:gd name="T64" fmla="*/ 115 w 266"/>
                    <a:gd name="T65" fmla="*/ 243 h 267"/>
                    <a:gd name="T66" fmla="*/ 115 w 266"/>
                    <a:gd name="T67" fmla="*/ 243 h 267"/>
                    <a:gd name="T68" fmla="*/ 132 w 266"/>
                    <a:gd name="T69" fmla="*/ 243 h 267"/>
                    <a:gd name="T70" fmla="*/ 151 w 266"/>
                    <a:gd name="T71" fmla="*/ 243 h 267"/>
                    <a:gd name="T72" fmla="*/ 163 w 266"/>
                    <a:gd name="T73" fmla="*/ 267 h 267"/>
                    <a:gd name="T74" fmla="*/ 207 w 266"/>
                    <a:gd name="T75" fmla="*/ 248 h 267"/>
                    <a:gd name="T76" fmla="*/ 198 w 266"/>
                    <a:gd name="T77" fmla="*/ 224 h 267"/>
                    <a:gd name="T78" fmla="*/ 198 w 266"/>
                    <a:gd name="T79" fmla="*/ 224 h 267"/>
                    <a:gd name="T80" fmla="*/ 212 w 266"/>
                    <a:gd name="T81" fmla="*/ 212 h 267"/>
                    <a:gd name="T82" fmla="*/ 222 w 266"/>
                    <a:gd name="T83" fmla="*/ 198 h 267"/>
                    <a:gd name="T84" fmla="*/ 248 w 266"/>
                    <a:gd name="T85" fmla="*/ 206 h 267"/>
                    <a:gd name="T86" fmla="*/ 266 w 266"/>
                    <a:gd name="T87" fmla="*/ 163 h 267"/>
                    <a:gd name="T88" fmla="*/ 241 w 266"/>
                    <a:gd name="T89" fmla="*/ 151 h 267"/>
                    <a:gd name="T90" fmla="*/ 241 w 266"/>
                    <a:gd name="T91" fmla="*/ 151 h 267"/>
                    <a:gd name="T92" fmla="*/ 243 w 266"/>
                    <a:gd name="T93" fmla="*/ 133 h 267"/>
                    <a:gd name="T94" fmla="*/ 241 w 266"/>
                    <a:gd name="T95" fmla="*/ 114 h 267"/>
                    <a:gd name="T96" fmla="*/ 266 w 266"/>
                    <a:gd name="T97" fmla="*/ 10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6" h="267">
                      <a:moveTo>
                        <a:pt x="266" y="102"/>
                      </a:moveTo>
                      <a:lnTo>
                        <a:pt x="248" y="61"/>
                      </a:lnTo>
                      <a:lnTo>
                        <a:pt x="222" y="69"/>
                      </a:lnTo>
                      <a:lnTo>
                        <a:pt x="222" y="69"/>
                      </a:lnTo>
                      <a:lnTo>
                        <a:pt x="210" y="55"/>
                      </a:lnTo>
                      <a:lnTo>
                        <a:pt x="198" y="43"/>
                      </a:lnTo>
                      <a:lnTo>
                        <a:pt x="207" y="17"/>
                      </a:lnTo>
                      <a:lnTo>
                        <a:pt x="163" y="0"/>
                      </a:lnTo>
                      <a:lnTo>
                        <a:pt x="151" y="24"/>
                      </a:lnTo>
                      <a:lnTo>
                        <a:pt x="151" y="24"/>
                      </a:lnTo>
                      <a:lnTo>
                        <a:pt x="134" y="22"/>
                      </a:lnTo>
                      <a:lnTo>
                        <a:pt x="115" y="24"/>
                      </a:lnTo>
                      <a:lnTo>
                        <a:pt x="103" y="0"/>
                      </a:lnTo>
                      <a:lnTo>
                        <a:pt x="61" y="17"/>
                      </a:lnTo>
                      <a:lnTo>
                        <a:pt x="70" y="43"/>
                      </a:lnTo>
                      <a:lnTo>
                        <a:pt x="70" y="43"/>
                      </a:lnTo>
                      <a:lnTo>
                        <a:pt x="56" y="55"/>
                      </a:lnTo>
                      <a:lnTo>
                        <a:pt x="44" y="69"/>
                      </a:lnTo>
                      <a:lnTo>
                        <a:pt x="18" y="61"/>
                      </a:lnTo>
                      <a:lnTo>
                        <a:pt x="0" y="102"/>
                      </a:lnTo>
                      <a:lnTo>
                        <a:pt x="25" y="114"/>
                      </a:lnTo>
                      <a:lnTo>
                        <a:pt x="25" y="114"/>
                      </a:lnTo>
                      <a:lnTo>
                        <a:pt x="23" y="133"/>
                      </a:lnTo>
                      <a:lnTo>
                        <a:pt x="25" y="151"/>
                      </a:lnTo>
                      <a:lnTo>
                        <a:pt x="0" y="163"/>
                      </a:lnTo>
                      <a:lnTo>
                        <a:pt x="18" y="206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56" y="212"/>
                      </a:lnTo>
                      <a:lnTo>
                        <a:pt x="70" y="224"/>
                      </a:lnTo>
                      <a:lnTo>
                        <a:pt x="61" y="248"/>
                      </a:lnTo>
                      <a:lnTo>
                        <a:pt x="103" y="267"/>
                      </a:lnTo>
                      <a:lnTo>
                        <a:pt x="115" y="243"/>
                      </a:lnTo>
                      <a:lnTo>
                        <a:pt x="115" y="243"/>
                      </a:lnTo>
                      <a:lnTo>
                        <a:pt x="132" y="243"/>
                      </a:lnTo>
                      <a:lnTo>
                        <a:pt x="151" y="243"/>
                      </a:lnTo>
                      <a:lnTo>
                        <a:pt x="163" y="267"/>
                      </a:lnTo>
                      <a:lnTo>
                        <a:pt x="207" y="248"/>
                      </a:lnTo>
                      <a:lnTo>
                        <a:pt x="198" y="224"/>
                      </a:lnTo>
                      <a:lnTo>
                        <a:pt x="198" y="224"/>
                      </a:lnTo>
                      <a:lnTo>
                        <a:pt x="212" y="212"/>
                      </a:lnTo>
                      <a:lnTo>
                        <a:pt x="222" y="198"/>
                      </a:lnTo>
                      <a:lnTo>
                        <a:pt x="248" y="206"/>
                      </a:lnTo>
                      <a:lnTo>
                        <a:pt x="266" y="163"/>
                      </a:lnTo>
                      <a:lnTo>
                        <a:pt x="241" y="151"/>
                      </a:lnTo>
                      <a:lnTo>
                        <a:pt x="241" y="151"/>
                      </a:lnTo>
                      <a:lnTo>
                        <a:pt x="243" y="133"/>
                      </a:lnTo>
                      <a:lnTo>
                        <a:pt x="241" y="114"/>
                      </a:lnTo>
                      <a:lnTo>
                        <a:pt x="266" y="10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2" name="Freeform 572">
                  <a:extLst>
                    <a:ext uri="{FF2B5EF4-FFF2-40B4-BE49-F238E27FC236}">
                      <a16:creationId xmlns:a16="http://schemas.microsoft.com/office/drawing/2014/main" id="{BCB4829F-D4CF-EF4B-AF09-F61172684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650" y="3206751"/>
                  <a:ext cx="139700" cy="141288"/>
                </a:xfrm>
                <a:custGeom>
                  <a:avLst/>
                  <a:gdLst>
                    <a:gd name="T0" fmla="*/ 85 w 88"/>
                    <a:gd name="T1" fmla="*/ 63 h 89"/>
                    <a:gd name="T2" fmla="*/ 85 w 88"/>
                    <a:gd name="T3" fmla="*/ 63 h 89"/>
                    <a:gd name="T4" fmla="*/ 81 w 88"/>
                    <a:gd name="T5" fmla="*/ 70 h 89"/>
                    <a:gd name="T6" fmla="*/ 74 w 88"/>
                    <a:gd name="T7" fmla="*/ 77 h 89"/>
                    <a:gd name="T8" fmla="*/ 69 w 88"/>
                    <a:gd name="T9" fmla="*/ 82 h 89"/>
                    <a:gd name="T10" fmla="*/ 61 w 88"/>
                    <a:gd name="T11" fmla="*/ 85 h 89"/>
                    <a:gd name="T12" fmla="*/ 54 w 88"/>
                    <a:gd name="T13" fmla="*/ 89 h 89"/>
                    <a:gd name="T14" fmla="*/ 45 w 88"/>
                    <a:gd name="T15" fmla="*/ 89 h 89"/>
                    <a:gd name="T16" fmla="*/ 36 w 88"/>
                    <a:gd name="T17" fmla="*/ 89 h 89"/>
                    <a:gd name="T18" fmla="*/ 28 w 88"/>
                    <a:gd name="T19" fmla="*/ 85 h 89"/>
                    <a:gd name="T20" fmla="*/ 28 w 88"/>
                    <a:gd name="T21" fmla="*/ 85 h 89"/>
                    <a:gd name="T22" fmla="*/ 19 w 88"/>
                    <a:gd name="T23" fmla="*/ 82 h 89"/>
                    <a:gd name="T24" fmla="*/ 12 w 88"/>
                    <a:gd name="T25" fmla="*/ 77 h 89"/>
                    <a:gd name="T26" fmla="*/ 7 w 88"/>
                    <a:gd name="T27" fmla="*/ 70 h 89"/>
                    <a:gd name="T28" fmla="*/ 3 w 88"/>
                    <a:gd name="T29" fmla="*/ 63 h 89"/>
                    <a:gd name="T30" fmla="*/ 2 w 88"/>
                    <a:gd name="T31" fmla="*/ 54 h 89"/>
                    <a:gd name="T32" fmla="*/ 0 w 88"/>
                    <a:gd name="T33" fmla="*/ 45 h 89"/>
                    <a:gd name="T34" fmla="*/ 2 w 88"/>
                    <a:gd name="T35" fmla="*/ 37 h 89"/>
                    <a:gd name="T36" fmla="*/ 3 w 88"/>
                    <a:gd name="T37" fmla="*/ 28 h 89"/>
                    <a:gd name="T38" fmla="*/ 3 w 88"/>
                    <a:gd name="T39" fmla="*/ 28 h 89"/>
                    <a:gd name="T40" fmla="*/ 7 w 88"/>
                    <a:gd name="T41" fmla="*/ 21 h 89"/>
                    <a:gd name="T42" fmla="*/ 14 w 88"/>
                    <a:gd name="T43" fmla="*/ 14 h 89"/>
                    <a:gd name="T44" fmla="*/ 19 w 88"/>
                    <a:gd name="T45" fmla="*/ 9 h 89"/>
                    <a:gd name="T46" fmla="*/ 28 w 88"/>
                    <a:gd name="T47" fmla="*/ 4 h 89"/>
                    <a:gd name="T48" fmla="*/ 35 w 88"/>
                    <a:gd name="T49" fmla="*/ 2 h 89"/>
                    <a:gd name="T50" fmla="*/ 43 w 88"/>
                    <a:gd name="T51" fmla="*/ 0 h 89"/>
                    <a:gd name="T52" fmla="*/ 52 w 88"/>
                    <a:gd name="T53" fmla="*/ 2 h 89"/>
                    <a:gd name="T54" fmla="*/ 61 w 88"/>
                    <a:gd name="T55" fmla="*/ 4 h 89"/>
                    <a:gd name="T56" fmla="*/ 61 w 88"/>
                    <a:gd name="T57" fmla="*/ 4 h 89"/>
                    <a:gd name="T58" fmla="*/ 69 w 88"/>
                    <a:gd name="T59" fmla="*/ 9 h 89"/>
                    <a:gd name="T60" fmla="*/ 76 w 88"/>
                    <a:gd name="T61" fmla="*/ 14 h 89"/>
                    <a:gd name="T62" fmla="*/ 81 w 88"/>
                    <a:gd name="T63" fmla="*/ 21 h 89"/>
                    <a:gd name="T64" fmla="*/ 85 w 88"/>
                    <a:gd name="T65" fmla="*/ 28 h 89"/>
                    <a:gd name="T66" fmla="*/ 87 w 88"/>
                    <a:gd name="T67" fmla="*/ 37 h 89"/>
                    <a:gd name="T68" fmla="*/ 88 w 88"/>
                    <a:gd name="T69" fmla="*/ 45 h 89"/>
                    <a:gd name="T70" fmla="*/ 88 w 88"/>
                    <a:gd name="T71" fmla="*/ 54 h 89"/>
                    <a:gd name="T72" fmla="*/ 85 w 88"/>
                    <a:gd name="T73" fmla="*/ 63 h 89"/>
                    <a:gd name="T74" fmla="*/ 85 w 88"/>
                    <a:gd name="T75" fmla="*/ 6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89">
                      <a:moveTo>
                        <a:pt x="85" y="63"/>
                      </a:moveTo>
                      <a:lnTo>
                        <a:pt x="85" y="63"/>
                      </a:lnTo>
                      <a:lnTo>
                        <a:pt x="81" y="70"/>
                      </a:lnTo>
                      <a:lnTo>
                        <a:pt x="74" y="77"/>
                      </a:lnTo>
                      <a:lnTo>
                        <a:pt x="69" y="82"/>
                      </a:lnTo>
                      <a:lnTo>
                        <a:pt x="61" y="85"/>
                      </a:lnTo>
                      <a:lnTo>
                        <a:pt x="54" y="89"/>
                      </a:lnTo>
                      <a:lnTo>
                        <a:pt x="45" y="89"/>
                      </a:lnTo>
                      <a:lnTo>
                        <a:pt x="36" y="89"/>
                      </a:lnTo>
                      <a:lnTo>
                        <a:pt x="28" y="85"/>
                      </a:lnTo>
                      <a:lnTo>
                        <a:pt x="28" y="85"/>
                      </a:lnTo>
                      <a:lnTo>
                        <a:pt x="19" y="82"/>
                      </a:lnTo>
                      <a:lnTo>
                        <a:pt x="12" y="77"/>
                      </a:lnTo>
                      <a:lnTo>
                        <a:pt x="7" y="70"/>
                      </a:lnTo>
                      <a:lnTo>
                        <a:pt x="3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2" y="37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7" y="21"/>
                      </a:lnTo>
                      <a:lnTo>
                        <a:pt x="14" y="14"/>
                      </a:lnTo>
                      <a:lnTo>
                        <a:pt x="19" y="9"/>
                      </a:lnTo>
                      <a:lnTo>
                        <a:pt x="28" y="4"/>
                      </a:lnTo>
                      <a:lnTo>
                        <a:pt x="35" y="2"/>
                      </a:lnTo>
                      <a:lnTo>
                        <a:pt x="43" y="0"/>
                      </a:lnTo>
                      <a:lnTo>
                        <a:pt x="52" y="2"/>
                      </a:lnTo>
                      <a:lnTo>
                        <a:pt x="61" y="4"/>
                      </a:lnTo>
                      <a:lnTo>
                        <a:pt x="61" y="4"/>
                      </a:lnTo>
                      <a:lnTo>
                        <a:pt x="69" y="9"/>
                      </a:lnTo>
                      <a:lnTo>
                        <a:pt x="76" y="14"/>
                      </a:lnTo>
                      <a:lnTo>
                        <a:pt x="81" y="21"/>
                      </a:lnTo>
                      <a:lnTo>
                        <a:pt x="85" y="28"/>
                      </a:lnTo>
                      <a:lnTo>
                        <a:pt x="87" y="37"/>
                      </a:lnTo>
                      <a:lnTo>
                        <a:pt x="88" y="45"/>
                      </a:lnTo>
                      <a:lnTo>
                        <a:pt x="88" y="54"/>
                      </a:lnTo>
                      <a:lnTo>
                        <a:pt x="85" y="63"/>
                      </a:lnTo>
                      <a:lnTo>
                        <a:pt x="85" y="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3" name="Freeform 574">
                  <a:extLst>
                    <a:ext uri="{FF2B5EF4-FFF2-40B4-BE49-F238E27FC236}">
                      <a16:creationId xmlns:a16="http://schemas.microsoft.com/office/drawing/2014/main" id="{7FFFBF00-C243-5542-9941-B32270E02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0" y="3382963"/>
                  <a:ext cx="288925" cy="288925"/>
                </a:xfrm>
                <a:custGeom>
                  <a:avLst/>
                  <a:gdLst>
                    <a:gd name="T0" fmla="*/ 182 w 182"/>
                    <a:gd name="T1" fmla="*/ 70 h 182"/>
                    <a:gd name="T2" fmla="*/ 170 w 182"/>
                    <a:gd name="T3" fmla="*/ 42 h 182"/>
                    <a:gd name="T4" fmla="*/ 147 w 182"/>
                    <a:gd name="T5" fmla="*/ 51 h 182"/>
                    <a:gd name="T6" fmla="*/ 147 w 182"/>
                    <a:gd name="T7" fmla="*/ 51 h 182"/>
                    <a:gd name="T8" fmla="*/ 140 w 182"/>
                    <a:gd name="T9" fmla="*/ 42 h 182"/>
                    <a:gd name="T10" fmla="*/ 132 w 182"/>
                    <a:gd name="T11" fmla="*/ 35 h 182"/>
                    <a:gd name="T12" fmla="*/ 140 w 182"/>
                    <a:gd name="T13" fmla="*/ 13 h 182"/>
                    <a:gd name="T14" fmla="*/ 111 w 182"/>
                    <a:gd name="T15" fmla="*/ 0 h 182"/>
                    <a:gd name="T16" fmla="*/ 102 w 182"/>
                    <a:gd name="T17" fmla="*/ 23 h 182"/>
                    <a:gd name="T18" fmla="*/ 102 w 182"/>
                    <a:gd name="T19" fmla="*/ 23 h 182"/>
                    <a:gd name="T20" fmla="*/ 90 w 182"/>
                    <a:gd name="T21" fmla="*/ 21 h 182"/>
                    <a:gd name="T22" fmla="*/ 80 w 182"/>
                    <a:gd name="T23" fmla="*/ 23 h 182"/>
                    <a:gd name="T24" fmla="*/ 69 w 182"/>
                    <a:gd name="T25" fmla="*/ 0 h 182"/>
                    <a:gd name="T26" fmla="*/ 41 w 182"/>
                    <a:gd name="T27" fmla="*/ 13 h 182"/>
                    <a:gd name="T28" fmla="*/ 50 w 182"/>
                    <a:gd name="T29" fmla="*/ 35 h 182"/>
                    <a:gd name="T30" fmla="*/ 50 w 182"/>
                    <a:gd name="T31" fmla="*/ 35 h 182"/>
                    <a:gd name="T32" fmla="*/ 41 w 182"/>
                    <a:gd name="T33" fmla="*/ 42 h 182"/>
                    <a:gd name="T34" fmla="*/ 34 w 182"/>
                    <a:gd name="T35" fmla="*/ 51 h 182"/>
                    <a:gd name="T36" fmla="*/ 12 w 182"/>
                    <a:gd name="T37" fmla="*/ 42 h 182"/>
                    <a:gd name="T38" fmla="*/ 0 w 182"/>
                    <a:gd name="T39" fmla="*/ 70 h 182"/>
                    <a:gd name="T40" fmla="*/ 22 w 182"/>
                    <a:gd name="T41" fmla="*/ 80 h 182"/>
                    <a:gd name="T42" fmla="*/ 22 w 182"/>
                    <a:gd name="T43" fmla="*/ 80 h 182"/>
                    <a:gd name="T44" fmla="*/ 21 w 182"/>
                    <a:gd name="T45" fmla="*/ 91 h 182"/>
                    <a:gd name="T46" fmla="*/ 22 w 182"/>
                    <a:gd name="T47" fmla="*/ 103 h 182"/>
                    <a:gd name="T48" fmla="*/ 0 w 182"/>
                    <a:gd name="T49" fmla="*/ 111 h 182"/>
                    <a:gd name="T50" fmla="*/ 12 w 182"/>
                    <a:gd name="T51" fmla="*/ 141 h 182"/>
                    <a:gd name="T52" fmla="*/ 34 w 182"/>
                    <a:gd name="T53" fmla="*/ 132 h 182"/>
                    <a:gd name="T54" fmla="*/ 34 w 182"/>
                    <a:gd name="T55" fmla="*/ 132 h 182"/>
                    <a:gd name="T56" fmla="*/ 41 w 182"/>
                    <a:gd name="T57" fmla="*/ 141 h 182"/>
                    <a:gd name="T58" fmla="*/ 50 w 182"/>
                    <a:gd name="T59" fmla="*/ 148 h 182"/>
                    <a:gd name="T60" fmla="*/ 41 w 182"/>
                    <a:gd name="T61" fmla="*/ 170 h 182"/>
                    <a:gd name="T62" fmla="*/ 69 w 182"/>
                    <a:gd name="T63" fmla="*/ 182 h 182"/>
                    <a:gd name="T64" fmla="*/ 80 w 182"/>
                    <a:gd name="T65" fmla="*/ 160 h 182"/>
                    <a:gd name="T66" fmla="*/ 80 w 182"/>
                    <a:gd name="T67" fmla="*/ 160 h 182"/>
                    <a:gd name="T68" fmla="*/ 90 w 182"/>
                    <a:gd name="T69" fmla="*/ 162 h 182"/>
                    <a:gd name="T70" fmla="*/ 102 w 182"/>
                    <a:gd name="T71" fmla="*/ 160 h 182"/>
                    <a:gd name="T72" fmla="*/ 111 w 182"/>
                    <a:gd name="T73" fmla="*/ 182 h 182"/>
                    <a:gd name="T74" fmla="*/ 140 w 182"/>
                    <a:gd name="T75" fmla="*/ 170 h 182"/>
                    <a:gd name="T76" fmla="*/ 132 w 182"/>
                    <a:gd name="T77" fmla="*/ 148 h 182"/>
                    <a:gd name="T78" fmla="*/ 132 w 182"/>
                    <a:gd name="T79" fmla="*/ 148 h 182"/>
                    <a:gd name="T80" fmla="*/ 140 w 182"/>
                    <a:gd name="T81" fmla="*/ 141 h 182"/>
                    <a:gd name="T82" fmla="*/ 147 w 182"/>
                    <a:gd name="T83" fmla="*/ 132 h 182"/>
                    <a:gd name="T84" fmla="*/ 170 w 182"/>
                    <a:gd name="T85" fmla="*/ 141 h 182"/>
                    <a:gd name="T86" fmla="*/ 182 w 182"/>
                    <a:gd name="T87" fmla="*/ 111 h 182"/>
                    <a:gd name="T88" fmla="*/ 159 w 182"/>
                    <a:gd name="T89" fmla="*/ 103 h 182"/>
                    <a:gd name="T90" fmla="*/ 159 w 182"/>
                    <a:gd name="T91" fmla="*/ 103 h 182"/>
                    <a:gd name="T92" fmla="*/ 159 w 182"/>
                    <a:gd name="T93" fmla="*/ 91 h 182"/>
                    <a:gd name="T94" fmla="*/ 159 w 182"/>
                    <a:gd name="T95" fmla="*/ 80 h 182"/>
                    <a:gd name="T96" fmla="*/ 182 w 182"/>
                    <a:gd name="T97" fmla="*/ 7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2" h="182">
                      <a:moveTo>
                        <a:pt x="182" y="70"/>
                      </a:moveTo>
                      <a:lnTo>
                        <a:pt x="170" y="42"/>
                      </a:lnTo>
                      <a:lnTo>
                        <a:pt x="147" y="51"/>
                      </a:lnTo>
                      <a:lnTo>
                        <a:pt x="147" y="51"/>
                      </a:lnTo>
                      <a:lnTo>
                        <a:pt x="140" y="42"/>
                      </a:lnTo>
                      <a:lnTo>
                        <a:pt x="132" y="35"/>
                      </a:lnTo>
                      <a:lnTo>
                        <a:pt x="140" y="13"/>
                      </a:lnTo>
                      <a:lnTo>
                        <a:pt x="111" y="0"/>
                      </a:lnTo>
                      <a:lnTo>
                        <a:pt x="102" y="23"/>
                      </a:lnTo>
                      <a:lnTo>
                        <a:pt x="102" y="23"/>
                      </a:lnTo>
                      <a:lnTo>
                        <a:pt x="90" y="21"/>
                      </a:lnTo>
                      <a:lnTo>
                        <a:pt x="80" y="23"/>
                      </a:lnTo>
                      <a:lnTo>
                        <a:pt x="69" y="0"/>
                      </a:lnTo>
                      <a:lnTo>
                        <a:pt x="41" y="13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41" y="42"/>
                      </a:lnTo>
                      <a:lnTo>
                        <a:pt x="34" y="51"/>
                      </a:lnTo>
                      <a:lnTo>
                        <a:pt x="12" y="42"/>
                      </a:lnTo>
                      <a:lnTo>
                        <a:pt x="0" y="70"/>
                      </a:lnTo>
                      <a:lnTo>
                        <a:pt x="22" y="80"/>
                      </a:lnTo>
                      <a:lnTo>
                        <a:pt x="22" y="80"/>
                      </a:lnTo>
                      <a:lnTo>
                        <a:pt x="21" y="91"/>
                      </a:lnTo>
                      <a:lnTo>
                        <a:pt x="22" y="103"/>
                      </a:lnTo>
                      <a:lnTo>
                        <a:pt x="0" y="111"/>
                      </a:lnTo>
                      <a:lnTo>
                        <a:pt x="12" y="141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41" y="141"/>
                      </a:lnTo>
                      <a:lnTo>
                        <a:pt x="50" y="148"/>
                      </a:lnTo>
                      <a:lnTo>
                        <a:pt x="41" y="170"/>
                      </a:lnTo>
                      <a:lnTo>
                        <a:pt x="69" y="182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0" y="162"/>
                      </a:lnTo>
                      <a:lnTo>
                        <a:pt x="102" y="160"/>
                      </a:lnTo>
                      <a:lnTo>
                        <a:pt x="111" y="182"/>
                      </a:lnTo>
                      <a:lnTo>
                        <a:pt x="140" y="170"/>
                      </a:lnTo>
                      <a:lnTo>
                        <a:pt x="132" y="148"/>
                      </a:lnTo>
                      <a:lnTo>
                        <a:pt x="132" y="148"/>
                      </a:lnTo>
                      <a:lnTo>
                        <a:pt x="140" y="141"/>
                      </a:lnTo>
                      <a:lnTo>
                        <a:pt x="147" y="132"/>
                      </a:lnTo>
                      <a:lnTo>
                        <a:pt x="170" y="141"/>
                      </a:lnTo>
                      <a:lnTo>
                        <a:pt x="182" y="111"/>
                      </a:lnTo>
                      <a:lnTo>
                        <a:pt x="159" y="103"/>
                      </a:lnTo>
                      <a:lnTo>
                        <a:pt x="159" y="103"/>
                      </a:lnTo>
                      <a:lnTo>
                        <a:pt x="159" y="91"/>
                      </a:lnTo>
                      <a:lnTo>
                        <a:pt x="159" y="80"/>
                      </a:lnTo>
                      <a:lnTo>
                        <a:pt x="182" y="70"/>
                      </a:lnTo>
                      <a:close/>
                    </a:path>
                  </a:pathLst>
                </a:custGeom>
                <a:solidFill>
                  <a:srgbClr val="E9EAEB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04" name="Freeform 576">
                  <a:extLst>
                    <a:ext uri="{FF2B5EF4-FFF2-40B4-BE49-F238E27FC236}">
                      <a16:creationId xmlns:a16="http://schemas.microsoft.com/office/drawing/2014/main" id="{B913156F-2E81-9B4B-991E-D1CC32ED5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4500" y="3479801"/>
                  <a:ext cx="96838" cy="96838"/>
                </a:xfrm>
                <a:custGeom>
                  <a:avLst/>
                  <a:gdLst>
                    <a:gd name="T0" fmla="*/ 59 w 61"/>
                    <a:gd name="T1" fmla="*/ 19 h 61"/>
                    <a:gd name="T2" fmla="*/ 59 w 61"/>
                    <a:gd name="T3" fmla="*/ 19 h 61"/>
                    <a:gd name="T4" fmla="*/ 61 w 61"/>
                    <a:gd name="T5" fmla="*/ 24 h 61"/>
                    <a:gd name="T6" fmla="*/ 61 w 61"/>
                    <a:gd name="T7" fmla="*/ 31 h 61"/>
                    <a:gd name="T8" fmla="*/ 59 w 61"/>
                    <a:gd name="T9" fmla="*/ 36 h 61"/>
                    <a:gd name="T10" fmla="*/ 59 w 61"/>
                    <a:gd name="T11" fmla="*/ 42 h 61"/>
                    <a:gd name="T12" fmla="*/ 56 w 61"/>
                    <a:gd name="T13" fmla="*/ 47 h 61"/>
                    <a:gd name="T14" fmla="*/ 53 w 61"/>
                    <a:gd name="T15" fmla="*/ 52 h 61"/>
                    <a:gd name="T16" fmla="*/ 47 w 61"/>
                    <a:gd name="T17" fmla="*/ 56 h 61"/>
                    <a:gd name="T18" fmla="*/ 42 w 61"/>
                    <a:gd name="T19" fmla="*/ 59 h 61"/>
                    <a:gd name="T20" fmla="*/ 42 w 61"/>
                    <a:gd name="T21" fmla="*/ 59 h 61"/>
                    <a:gd name="T22" fmla="*/ 37 w 61"/>
                    <a:gd name="T23" fmla="*/ 61 h 61"/>
                    <a:gd name="T24" fmla="*/ 30 w 61"/>
                    <a:gd name="T25" fmla="*/ 61 h 61"/>
                    <a:gd name="T26" fmla="*/ 25 w 61"/>
                    <a:gd name="T27" fmla="*/ 61 h 61"/>
                    <a:gd name="T28" fmla="*/ 18 w 61"/>
                    <a:gd name="T29" fmla="*/ 59 h 61"/>
                    <a:gd name="T30" fmla="*/ 13 w 61"/>
                    <a:gd name="T31" fmla="*/ 56 h 61"/>
                    <a:gd name="T32" fmla="*/ 9 w 61"/>
                    <a:gd name="T33" fmla="*/ 52 h 61"/>
                    <a:gd name="T34" fmla="*/ 6 w 61"/>
                    <a:gd name="T35" fmla="*/ 47 h 61"/>
                    <a:gd name="T36" fmla="*/ 2 w 61"/>
                    <a:gd name="T37" fmla="*/ 42 h 61"/>
                    <a:gd name="T38" fmla="*/ 2 w 61"/>
                    <a:gd name="T39" fmla="*/ 42 h 61"/>
                    <a:gd name="T40" fmla="*/ 0 w 61"/>
                    <a:gd name="T41" fmla="*/ 36 h 61"/>
                    <a:gd name="T42" fmla="*/ 0 w 61"/>
                    <a:gd name="T43" fmla="*/ 30 h 61"/>
                    <a:gd name="T44" fmla="*/ 0 w 61"/>
                    <a:gd name="T45" fmla="*/ 24 h 61"/>
                    <a:gd name="T46" fmla="*/ 2 w 61"/>
                    <a:gd name="T47" fmla="*/ 19 h 61"/>
                    <a:gd name="T48" fmla="*/ 6 w 61"/>
                    <a:gd name="T49" fmla="*/ 14 h 61"/>
                    <a:gd name="T50" fmla="*/ 9 w 61"/>
                    <a:gd name="T51" fmla="*/ 9 h 61"/>
                    <a:gd name="T52" fmla="*/ 13 w 61"/>
                    <a:gd name="T53" fmla="*/ 5 h 61"/>
                    <a:gd name="T54" fmla="*/ 18 w 61"/>
                    <a:gd name="T55" fmla="*/ 2 h 61"/>
                    <a:gd name="T56" fmla="*/ 18 w 61"/>
                    <a:gd name="T57" fmla="*/ 2 h 61"/>
                    <a:gd name="T58" fmla="*/ 25 w 61"/>
                    <a:gd name="T59" fmla="*/ 0 h 61"/>
                    <a:gd name="T60" fmla="*/ 30 w 61"/>
                    <a:gd name="T61" fmla="*/ 0 h 61"/>
                    <a:gd name="T62" fmla="*/ 37 w 61"/>
                    <a:gd name="T63" fmla="*/ 0 h 61"/>
                    <a:gd name="T64" fmla="*/ 42 w 61"/>
                    <a:gd name="T65" fmla="*/ 2 h 61"/>
                    <a:gd name="T66" fmla="*/ 47 w 61"/>
                    <a:gd name="T67" fmla="*/ 5 h 61"/>
                    <a:gd name="T68" fmla="*/ 53 w 61"/>
                    <a:gd name="T69" fmla="*/ 9 h 61"/>
                    <a:gd name="T70" fmla="*/ 56 w 61"/>
                    <a:gd name="T71" fmla="*/ 14 h 61"/>
                    <a:gd name="T72" fmla="*/ 59 w 61"/>
                    <a:gd name="T73" fmla="*/ 19 h 61"/>
                    <a:gd name="T74" fmla="*/ 59 w 61"/>
                    <a:gd name="T75" fmla="*/ 1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" h="61">
                      <a:moveTo>
                        <a:pt x="59" y="19"/>
                      </a:moveTo>
                      <a:lnTo>
                        <a:pt x="59" y="19"/>
                      </a:lnTo>
                      <a:lnTo>
                        <a:pt x="61" y="24"/>
                      </a:lnTo>
                      <a:lnTo>
                        <a:pt x="61" y="31"/>
                      </a:lnTo>
                      <a:lnTo>
                        <a:pt x="59" y="36"/>
                      </a:lnTo>
                      <a:lnTo>
                        <a:pt x="59" y="42"/>
                      </a:lnTo>
                      <a:lnTo>
                        <a:pt x="56" y="47"/>
                      </a:lnTo>
                      <a:lnTo>
                        <a:pt x="53" y="52"/>
                      </a:lnTo>
                      <a:lnTo>
                        <a:pt x="47" y="56"/>
                      </a:lnTo>
                      <a:lnTo>
                        <a:pt x="42" y="59"/>
                      </a:lnTo>
                      <a:lnTo>
                        <a:pt x="42" y="59"/>
                      </a:lnTo>
                      <a:lnTo>
                        <a:pt x="37" y="61"/>
                      </a:lnTo>
                      <a:lnTo>
                        <a:pt x="30" y="61"/>
                      </a:lnTo>
                      <a:lnTo>
                        <a:pt x="25" y="61"/>
                      </a:lnTo>
                      <a:lnTo>
                        <a:pt x="18" y="59"/>
                      </a:lnTo>
                      <a:lnTo>
                        <a:pt x="13" y="56"/>
                      </a:lnTo>
                      <a:lnTo>
                        <a:pt x="9" y="52"/>
                      </a:lnTo>
                      <a:lnTo>
                        <a:pt x="6" y="47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7" y="0"/>
                      </a:lnTo>
                      <a:lnTo>
                        <a:pt x="42" y="2"/>
                      </a:lnTo>
                      <a:lnTo>
                        <a:pt x="47" y="5"/>
                      </a:lnTo>
                      <a:lnTo>
                        <a:pt x="53" y="9"/>
                      </a:lnTo>
                      <a:lnTo>
                        <a:pt x="56" y="14"/>
                      </a:lnTo>
                      <a:lnTo>
                        <a:pt x="59" y="19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6167A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55A3470-7463-CD4F-BC03-B9CD569C1D0E}"/>
              </a:ext>
            </a:extLst>
          </p:cNvPr>
          <p:cNvGrpSpPr/>
          <p:nvPr/>
        </p:nvGrpSpPr>
        <p:grpSpPr>
          <a:xfrm>
            <a:off x="479458" y="3815545"/>
            <a:ext cx="8461541" cy="570156"/>
            <a:chOff x="205366" y="5066725"/>
            <a:chExt cx="11282054" cy="760208"/>
          </a:xfrm>
        </p:grpSpPr>
        <p:pic>
          <p:nvPicPr>
            <p:cNvPr id="205" name="Picture 204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748D453B-952F-4849-8177-AC750C5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66" y="5066725"/>
              <a:ext cx="11282054" cy="76020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9136456-7651-CB49-9E2C-C6935315170B}"/>
                </a:ext>
              </a:extLst>
            </p:cNvPr>
            <p:cNvSpPr txBox="1"/>
            <p:nvPr/>
          </p:nvSpPr>
          <p:spPr>
            <a:xfrm>
              <a:off x="3969778" y="5356204"/>
              <a:ext cx="3773176" cy="37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API Mediation Layer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6869B1-FB9B-8449-9D34-442BFE068B76}"/>
                </a:ext>
              </a:extLst>
            </p:cNvPr>
            <p:cNvGrpSpPr/>
            <p:nvPr/>
          </p:nvGrpSpPr>
          <p:grpSpPr>
            <a:xfrm>
              <a:off x="7697264" y="5288462"/>
              <a:ext cx="294349" cy="437947"/>
              <a:chOff x="1752601" y="4306888"/>
              <a:chExt cx="238125" cy="360362"/>
            </a:xfrm>
          </p:grpSpPr>
          <p:sp>
            <p:nvSpPr>
              <p:cNvPr id="208" name="Freeform 535">
                <a:extLst>
                  <a:ext uri="{FF2B5EF4-FFF2-40B4-BE49-F238E27FC236}">
                    <a16:creationId xmlns:a16="http://schemas.microsoft.com/office/drawing/2014/main" id="{8BA23A1F-580D-C24C-BCB5-72689383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364" y="4471988"/>
                <a:ext cx="228600" cy="190500"/>
              </a:xfrm>
              <a:custGeom>
                <a:avLst/>
                <a:gdLst>
                  <a:gd name="T0" fmla="*/ 126 w 144"/>
                  <a:gd name="T1" fmla="*/ 0 h 120"/>
                  <a:gd name="T2" fmla="*/ 18 w 144"/>
                  <a:gd name="T3" fmla="*/ 0 h 120"/>
                  <a:gd name="T4" fmla="*/ 18 w 144"/>
                  <a:gd name="T5" fmla="*/ 0 h 120"/>
                  <a:gd name="T6" fmla="*/ 11 w 144"/>
                  <a:gd name="T7" fmla="*/ 1 h 120"/>
                  <a:gd name="T8" fmla="*/ 4 w 144"/>
                  <a:gd name="T9" fmla="*/ 5 h 120"/>
                  <a:gd name="T10" fmla="*/ 1 w 144"/>
                  <a:gd name="T11" fmla="*/ 11 h 120"/>
                  <a:gd name="T12" fmla="*/ 0 w 144"/>
                  <a:gd name="T13" fmla="*/ 16 h 120"/>
                  <a:gd name="T14" fmla="*/ 0 w 144"/>
                  <a:gd name="T15" fmla="*/ 103 h 120"/>
                  <a:gd name="T16" fmla="*/ 0 w 144"/>
                  <a:gd name="T17" fmla="*/ 103 h 120"/>
                  <a:gd name="T18" fmla="*/ 1 w 144"/>
                  <a:gd name="T19" fmla="*/ 109 h 120"/>
                  <a:gd name="T20" fmla="*/ 4 w 144"/>
                  <a:gd name="T21" fmla="*/ 114 h 120"/>
                  <a:gd name="T22" fmla="*/ 11 w 144"/>
                  <a:gd name="T23" fmla="*/ 119 h 120"/>
                  <a:gd name="T24" fmla="*/ 18 w 144"/>
                  <a:gd name="T25" fmla="*/ 120 h 120"/>
                  <a:gd name="T26" fmla="*/ 126 w 144"/>
                  <a:gd name="T27" fmla="*/ 120 h 120"/>
                  <a:gd name="T28" fmla="*/ 126 w 144"/>
                  <a:gd name="T29" fmla="*/ 120 h 120"/>
                  <a:gd name="T30" fmla="*/ 133 w 144"/>
                  <a:gd name="T31" fmla="*/ 119 h 120"/>
                  <a:gd name="T32" fmla="*/ 138 w 144"/>
                  <a:gd name="T33" fmla="*/ 114 h 120"/>
                  <a:gd name="T34" fmla="*/ 142 w 144"/>
                  <a:gd name="T35" fmla="*/ 109 h 120"/>
                  <a:gd name="T36" fmla="*/ 144 w 144"/>
                  <a:gd name="T37" fmla="*/ 103 h 120"/>
                  <a:gd name="T38" fmla="*/ 144 w 144"/>
                  <a:gd name="T39" fmla="*/ 16 h 120"/>
                  <a:gd name="T40" fmla="*/ 144 w 144"/>
                  <a:gd name="T41" fmla="*/ 16 h 120"/>
                  <a:gd name="T42" fmla="*/ 142 w 144"/>
                  <a:gd name="T43" fmla="*/ 11 h 120"/>
                  <a:gd name="T44" fmla="*/ 138 w 144"/>
                  <a:gd name="T45" fmla="*/ 5 h 120"/>
                  <a:gd name="T46" fmla="*/ 133 w 144"/>
                  <a:gd name="T47" fmla="*/ 1 h 120"/>
                  <a:gd name="T48" fmla="*/ 126 w 144"/>
                  <a:gd name="T49" fmla="*/ 0 h 120"/>
                  <a:gd name="T50" fmla="*/ 126 w 144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0">
                    <a:moveTo>
                      <a:pt x="126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1" y="1"/>
                    </a:lnTo>
                    <a:lnTo>
                      <a:pt x="4" y="5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109"/>
                    </a:lnTo>
                    <a:lnTo>
                      <a:pt x="4" y="114"/>
                    </a:lnTo>
                    <a:lnTo>
                      <a:pt x="11" y="119"/>
                    </a:lnTo>
                    <a:lnTo>
                      <a:pt x="18" y="120"/>
                    </a:lnTo>
                    <a:lnTo>
                      <a:pt x="126" y="120"/>
                    </a:lnTo>
                    <a:lnTo>
                      <a:pt x="126" y="120"/>
                    </a:lnTo>
                    <a:lnTo>
                      <a:pt x="133" y="119"/>
                    </a:lnTo>
                    <a:lnTo>
                      <a:pt x="138" y="114"/>
                    </a:lnTo>
                    <a:lnTo>
                      <a:pt x="142" y="109"/>
                    </a:lnTo>
                    <a:lnTo>
                      <a:pt x="144" y="103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2" y="11"/>
                    </a:lnTo>
                    <a:lnTo>
                      <a:pt x="138" y="5"/>
                    </a:lnTo>
                    <a:lnTo>
                      <a:pt x="133" y="1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488EFF"/>
              </a:solidFill>
              <a:ln w="3175">
                <a:solidFill>
                  <a:srgbClr val="6167A3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09" name="Freeform 536">
                <a:extLst>
                  <a:ext uri="{FF2B5EF4-FFF2-40B4-BE49-F238E27FC236}">
                    <a16:creationId xmlns:a16="http://schemas.microsoft.com/office/drawing/2014/main" id="{E62BB4B4-7EC3-A749-94FA-E29560956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2601" y="4467225"/>
                <a:ext cx="238125" cy="200025"/>
              </a:xfrm>
              <a:custGeom>
                <a:avLst/>
                <a:gdLst>
                  <a:gd name="T0" fmla="*/ 129 w 150"/>
                  <a:gd name="T1" fmla="*/ 126 h 126"/>
                  <a:gd name="T2" fmla="*/ 21 w 150"/>
                  <a:gd name="T3" fmla="*/ 126 h 126"/>
                  <a:gd name="T4" fmla="*/ 21 w 150"/>
                  <a:gd name="T5" fmla="*/ 126 h 126"/>
                  <a:gd name="T6" fmla="*/ 13 w 150"/>
                  <a:gd name="T7" fmla="*/ 124 h 126"/>
                  <a:gd name="T8" fmla="*/ 6 w 150"/>
                  <a:gd name="T9" fmla="*/ 120 h 126"/>
                  <a:gd name="T10" fmla="*/ 2 w 150"/>
                  <a:gd name="T11" fmla="*/ 113 h 126"/>
                  <a:gd name="T12" fmla="*/ 0 w 150"/>
                  <a:gd name="T13" fmla="*/ 109 h 126"/>
                  <a:gd name="T14" fmla="*/ 0 w 150"/>
                  <a:gd name="T15" fmla="*/ 106 h 126"/>
                  <a:gd name="T16" fmla="*/ 0 w 150"/>
                  <a:gd name="T17" fmla="*/ 19 h 126"/>
                  <a:gd name="T18" fmla="*/ 0 w 150"/>
                  <a:gd name="T19" fmla="*/ 19 h 126"/>
                  <a:gd name="T20" fmla="*/ 0 w 150"/>
                  <a:gd name="T21" fmla="*/ 17 h 126"/>
                  <a:gd name="T22" fmla="*/ 2 w 150"/>
                  <a:gd name="T23" fmla="*/ 12 h 126"/>
                  <a:gd name="T24" fmla="*/ 6 w 150"/>
                  <a:gd name="T25" fmla="*/ 6 h 126"/>
                  <a:gd name="T26" fmla="*/ 13 w 150"/>
                  <a:gd name="T27" fmla="*/ 1 h 126"/>
                  <a:gd name="T28" fmla="*/ 21 w 150"/>
                  <a:gd name="T29" fmla="*/ 0 h 126"/>
                  <a:gd name="T30" fmla="*/ 129 w 150"/>
                  <a:gd name="T31" fmla="*/ 0 h 126"/>
                  <a:gd name="T32" fmla="*/ 129 w 150"/>
                  <a:gd name="T33" fmla="*/ 0 h 126"/>
                  <a:gd name="T34" fmla="*/ 137 w 150"/>
                  <a:gd name="T35" fmla="*/ 1 h 126"/>
                  <a:gd name="T36" fmla="*/ 144 w 150"/>
                  <a:gd name="T37" fmla="*/ 6 h 126"/>
                  <a:gd name="T38" fmla="*/ 148 w 150"/>
                  <a:gd name="T39" fmla="*/ 12 h 126"/>
                  <a:gd name="T40" fmla="*/ 150 w 150"/>
                  <a:gd name="T41" fmla="*/ 17 h 126"/>
                  <a:gd name="T42" fmla="*/ 150 w 150"/>
                  <a:gd name="T43" fmla="*/ 19 h 126"/>
                  <a:gd name="T44" fmla="*/ 150 w 150"/>
                  <a:gd name="T45" fmla="*/ 106 h 126"/>
                  <a:gd name="T46" fmla="*/ 150 w 150"/>
                  <a:gd name="T47" fmla="*/ 106 h 126"/>
                  <a:gd name="T48" fmla="*/ 150 w 150"/>
                  <a:gd name="T49" fmla="*/ 109 h 126"/>
                  <a:gd name="T50" fmla="*/ 148 w 150"/>
                  <a:gd name="T51" fmla="*/ 113 h 126"/>
                  <a:gd name="T52" fmla="*/ 144 w 150"/>
                  <a:gd name="T53" fmla="*/ 120 h 126"/>
                  <a:gd name="T54" fmla="*/ 137 w 150"/>
                  <a:gd name="T55" fmla="*/ 124 h 126"/>
                  <a:gd name="T56" fmla="*/ 129 w 150"/>
                  <a:gd name="T57" fmla="*/ 126 h 126"/>
                  <a:gd name="T58" fmla="*/ 129 w 150"/>
                  <a:gd name="T59" fmla="*/ 126 h 126"/>
                  <a:gd name="T60" fmla="*/ 21 w 150"/>
                  <a:gd name="T61" fmla="*/ 6 h 126"/>
                  <a:gd name="T62" fmla="*/ 21 w 150"/>
                  <a:gd name="T63" fmla="*/ 6 h 126"/>
                  <a:gd name="T64" fmla="*/ 16 w 150"/>
                  <a:gd name="T65" fmla="*/ 7 h 126"/>
                  <a:gd name="T66" fmla="*/ 10 w 150"/>
                  <a:gd name="T67" fmla="*/ 10 h 126"/>
                  <a:gd name="T68" fmla="*/ 6 w 150"/>
                  <a:gd name="T69" fmla="*/ 14 h 126"/>
                  <a:gd name="T70" fmla="*/ 6 w 150"/>
                  <a:gd name="T71" fmla="*/ 19 h 126"/>
                  <a:gd name="T72" fmla="*/ 6 w 150"/>
                  <a:gd name="T73" fmla="*/ 106 h 126"/>
                  <a:gd name="T74" fmla="*/ 6 w 150"/>
                  <a:gd name="T75" fmla="*/ 106 h 126"/>
                  <a:gd name="T76" fmla="*/ 6 w 150"/>
                  <a:gd name="T77" fmla="*/ 112 h 126"/>
                  <a:gd name="T78" fmla="*/ 10 w 150"/>
                  <a:gd name="T79" fmla="*/ 116 h 126"/>
                  <a:gd name="T80" fmla="*/ 16 w 150"/>
                  <a:gd name="T81" fmla="*/ 119 h 126"/>
                  <a:gd name="T82" fmla="*/ 21 w 150"/>
                  <a:gd name="T83" fmla="*/ 120 h 126"/>
                  <a:gd name="T84" fmla="*/ 129 w 150"/>
                  <a:gd name="T85" fmla="*/ 120 h 126"/>
                  <a:gd name="T86" fmla="*/ 129 w 150"/>
                  <a:gd name="T87" fmla="*/ 120 h 126"/>
                  <a:gd name="T88" fmla="*/ 134 w 150"/>
                  <a:gd name="T89" fmla="*/ 119 h 126"/>
                  <a:gd name="T90" fmla="*/ 140 w 150"/>
                  <a:gd name="T91" fmla="*/ 116 h 126"/>
                  <a:gd name="T92" fmla="*/ 143 w 150"/>
                  <a:gd name="T93" fmla="*/ 112 h 126"/>
                  <a:gd name="T94" fmla="*/ 144 w 150"/>
                  <a:gd name="T95" fmla="*/ 106 h 126"/>
                  <a:gd name="T96" fmla="*/ 144 w 150"/>
                  <a:gd name="T97" fmla="*/ 19 h 126"/>
                  <a:gd name="T98" fmla="*/ 144 w 150"/>
                  <a:gd name="T99" fmla="*/ 19 h 126"/>
                  <a:gd name="T100" fmla="*/ 143 w 150"/>
                  <a:gd name="T101" fmla="*/ 14 h 126"/>
                  <a:gd name="T102" fmla="*/ 140 w 150"/>
                  <a:gd name="T103" fmla="*/ 10 h 126"/>
                  <a:gd name="T104" fmla="*/ 134 w 150"/>
                  <a:gd name="T105" fmla="*/ 7 h 126"/>
                  <a:gd name="T106" fmla="*/ 129 w 150"/>
                  <a:gd name="T107" fmla="*/ 6 h 126"/>
                  <a:gd name="T108" fmla="*/ 21 w 150"/>
                  <a:gd name="T10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0" h="126">
                    <a:moveTo>
                      <a:pt x="129" y="126"/>
                    </a:moveTo>
                    <a:lnTo>
                      <a:pt x="21" y="126"/>
                    </a:lnTo>
                    <a:lnTo>
                      <a:pt x="21" y="126"/>
                    </a:lnTo>
                    <a:lnTo>
                      <a:pt x="13" y="124"/>
                    </a:lnTo>
                    <a:lnTo>
                      <a:pt x="6" y="120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7" y="1"/>
                    </a:lnTo>
                    <a:lnTo>
                      <a:pt x="144" y="6"/>
                    </a:lnTo>
                    <a:lnTo>
                      <a:pt x="148" y="12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0" y="109"/>
                    </a:lnTo>
                    <a:lnTo>
                      <a:pt x="148" y="113"/>
                    </a:lnTo>
                    <a:lnTo>
                      <a:pt x="144" y="120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9" y="126"/>
                    </a:lnTo>
                    <a:close/>
                    <a:moveTo>
                      <a:pt x="21" y="6"/>
                    </a:moveTo>
                    <a:lnTo>
                      <a:pt x="21" y="6"/>
                    </a:lnTo>
                    <a:lnTo>
                      <a:pt x="16" y="7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6" y="112"/>
                    </a:lnTo>
                    <a:lnTo>
                      <a:pt x="10" y="116"/>
                    </a:lnTo>
                    <a:lnTo>
                      <a:pt x="16" y="119"/>
                    </a:lnTo>
                    <a:lnTo>
                      <a:pt x="21" y="120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9"/>
                    </a:lnTo>
                    <a:lnTo>
                      <a:pt x="140" y="116"/>
                    </a:lnTo>
                    <a:lnTo>
                      <a:pt x="143" y="112"/>
                    </a:lnTo>
                    <a:lnTo>
                      <a:pt x="144" y="106"/>
                    </a:lnTo>
                    <a:lnTo>
                      <a:pt x="144" y="19"/>
                    </a:lnTo>
                    <a:lnTo>
                      <a:pt x="144" y="19"/>
                    </a:lnTo>
                    <a:lnTo>
                      <a:pt x="143" y="14"/>
                    </a:lnTo>
                    <a:lnTo>
                      <a:pt x="140" y="10"/>
                    </a:lnTo>
                    <a:lnTo>
                      <a:pt x="134" y="7"/>
                    </a:lnTo>
                    <a:lnTo>
                      <a:pt x="129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0" name="Freeform 537">
                <a:extLst>
                  <a:ext uri="{FF2B5EF4-FFF2-40B4-BE49-F238E27FC236}">
                    <a16:creationId xmlns:a16="http://schemas.microsoft.com/office/drawing/2014/main" id="{4BB09DCF-8BF0-2D4A-A441-418F5322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501" y="4529138"/>
                <a:ext cx="53975" cy="80963"/>
              </a:xfrm>
              <a:custGeom>
                <a:avLst/>
                <a:gdLst>
                  <a:gd name="T0" fmla="*/ 34 w 34"/>
                  <a:gd name="T1" fmla="*/ 51 h 51"/>
                  <a:gd name="T2" fmla="*/ 24 w 34"/>
                  <a:gd name="T3" fmla="*/ 22 h 51"/>
                  <a:gd name="T4" fmla="*/ 24 w 34"/>
                  <a:gd name="T5" fmla="*/ 22 h 51"/>
                  <a:gd name="T6" fmla="*/ 29 w 34"/>
                  <a:gd name="T7" fmla="*/ 18 h 51"/>
                  <a:gd name="T8" fmla="*/ 30 w 34"/>
                  <a:gd name="T9" fmla="*/ 15 h 51"/>
                  <a:gd name="T10" fmla="*/ 31 w 34"/>
                  <a:gd name="T11" fmla="*/ 12 h 51"/>
                  <a:gd name="T12" fmla="*/ 31 w 34"/>
                  <a:gd name="T13" fmla="*/ 12 h 51"/>
                  <a:gd name="T14" fmla="*/ 30 w 34"/>
                  <a:gd name="T15" fmla="*/ 7 h 51"/>
                  <a:gd name="T16" fmla="*/ 27 w 34"/>
                  <a:gd name="T17" fmla="*/ 2 h 51"/>
                  <a:gd name="T18" fmla="*/ 23 w 34"/>
                  <a:gd name="T19" fmla="*/ 0 h 51"/>
                  <a:gd name="T20" fmla="*/ 18 w 34"/>
                  <a:gd name="T21" fmla="*/ 0 h 51"/>
                  <a:gd name="T22" fmla="*/ 18 w 34"/>
                  <a:gd name="T23" fmla="*/ 0 h 51"/>
                  <a:gd name="T24" fmla="*/ 12 w 34"/>
                  <a:gd name="T25" fmla="*/ 0 h 51"/>
                  <a:gd name="T26" fmla="*/ 8 w 34"/>
                  <a:gd name="T27" fmla="*/ 2 h 51"/>
                  <a:gd name="T28" fmla="*/ 5 w 34"/>
                  <a:gd name="T29" fmla="*/ 7 h 51"/>
                  <a:gd name="T30" fmla="*/ 4 w 34"/>
                  <a:gd name="T31" fmla="*/ 12 h 51"/>
                  <a:gd name="T32" fmla="*/ 4 w 34"/>
                  <a:gd name="T33" fmla="*/ 12 h 51"/>
                  <a:gd name="T34" fmla="*/ 4 w 34"/>
                  <a:gd name="T35" fmla="*/ 15 h 51"/>
                  <a:gd name="T36" fmla="*/ 5 w 34"/>
                  <a:gd name="T37" fmla="*/ 18 h 51"/>
                  <a:gd name="T38" fmla="*/ 9 w 34"/>
                  <a:gd name="T39" fmla="*/ 22 h 51"/>
                  <a:gd name="T40" fmla="*/ 0 w 34"/>
                  <a:gd name="T41" fmla="*/ 51 h 51"/>
                  <a:gd name="T42" fmla="*/ 34 w 3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51">
                    <a:moveTo>
                      <a:pt x="34" y="51"/>
                    </a:moveTo>
                    <a:lnTo>
                      <a:pt x="24" y="22"/>
                    </a:lnTo>
                    <a:lnTo>
                      <a:pt x="24" y="22"/>
                    </a:lnTo>
                    <a:lnTo>
                      <a:pt x="29" y="18"/>
                    </a:lnTo>
                    <a:lnTo>
                      <a:pt x="30" y="15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7"/>
                    </a:lnTo>
                    <a:lnTo>
                      <a:pt x="27" y="2"/>
                    </a:lnTo>
                    <a:lnTo>
                      <a:pt x="2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5" y="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0" y="51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1" name="Freeform 538">
                <a:extLst>
                  <a:ext uri="{FF2B5EF4-FFF2-40B4-BE49-F238E27FC236}">
                    <a16:creationId xmlns:a16="http://schemas.microsoft.com/office/drawing/2014/main" id="{EE1E79EB-92B6-994F-85E8-1EED69264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6739" y="4524375"/>
                <a:ext cx="63500" cy="90488"/>
              </a:xfrm>
              <a:custGeom>
                <a:avLst/>
                <a:gdLst>
                  <a:gd name="T0" fmla="*/ 37 w 40"/>
                  <a:gd name="T1" fmla="*/ 57 h 57"/>
                  <a:gd name="T2" fmla="*/ 3 w 40"/>
                  <a:gd name="T3" fmla="*/ 57 h 57"/>
                  <a:gd name="T4" fmla="*/ 3 w 40"/>
                  <a:gd name="T5" fmla="*/ 57 h 57"/>
                  <a:gd name="T6" fmla="*/ 1 w 40"/>
                  <a:gd name="T7" fmla="*/ 55 h 57"/>
                  <a:gd name="T8" fmla="*/ 1 w 40"/>
                  <a:gd name="T9" fmla="*/ 55 h 57"/>
                  <a:gd name="T10" fmla="*/ 0 w 40"/>
                  <a:gd name="T11" fmla="*/ 54 h 57"/>
                  <a:gd name="T12" fmla="*/ 10 w 40"/>
                  <a:gd name="T13" fmla="*/ 26 h 57"/>
                  <a:gd name="T14" fmla="*/ 10 w 40"/>
                  <a:gd name="T15" fmla="*/ 26 h 57"/>
                  <a:gd name="T16" fmla="*/ 5 w 40"/>
                  <a:gd name="T17" fmla="*/ 21 h 57"/>
                  <a:gd name="T18" fmla="*/ 4 w 40"/>
                  <a:gd name="T19" fmla="*/ 15 h 57"/>
                  <a:gd name="T20" fmla="*/ 4 w 40"/>
                  <a:gd name="T21" fmla="*/ 15 h 57"/>
                  <a:gd name="T22" fmla="*/ 5 w 40"/>
                  <a:gd name="T23" fmla="*/ 8 h 57"/>
                  <a:gd name="T24" fmla="*/ 8 w 40"/>
                  <a:gd name="T25" fmla="*/ 4 h 57"/>
                  <a:gd name="T26" fmla="*/ 14 w 40"/>
                  <a:gd name="T27" fmla="*/ 1 h 57"/>
                  <a:gd name="T28" fmla="*/ 21 w 40"/>
                  <a:gd name="T29" fmla="*/ 0 h 57"/>
                  <a:gd name="T30" fmla="*/ 21 w 40"/>
                  <a:gd name="T31" fmla="*/ 0 h 57"/>
                  <a:gd name="T32" fmla="*/ 26 w 40"/>
                  <a:gd name="T33" fmla="*/ 1 h 57"/>
                  <a:gd name="T34" fmla="*/ 32 w 40"/>
                  <a:gd name="T35" fmla="*/ 4 h 57"/>
                  <a:gd name="T36" fmla="*/ 36 w 40"/>
                  <a:gd name="T37" fmla="*/ 8 h 57"/>
                  <a:gd name="T38" fmla="*/ 37 w 40"/>
                  <a:gd name="T39" fmla="*/ 15 h 57"/>
                  <a:gd name="T40" fmla="*/ 37 w 40"/>
                  <a:gd name="T41" fmla="*/ 15 h 57"/>
                  <a:gd name="T42" fmla="*/ 34 w 40"/>
                  <a:gd name="T43" fmla="*/ 21 h 57"/>
                  <a:gd name="T44" fmla="*/ 30 w 40"/>
                  <a:gd name="T45" fmla="*/ 26 h 57"/>
                  <a:gd name="T46" fmla="*/ 40 w 40"/>
                  <a:gd name="T47" fmla="*/ 54 h 57"/>
                  <a:gd name="T48" fmla="*/ 40 w 40"/>
                  <a:gd name="T49" fmla="*/ 54 h 57"/>
                  <a:gd name="T50" fmla="*/ 40 w 40"/>
                  <a:gd name="T51" fmla="*/ 55 h 57"/>
                  <a:gd name="T52" fmla="*/ 40 w 40"/>
                  <a:gd name="T53" fmla="*/ 55 h 57"/>
                  <a:gd name="T54" fmla="*/ 37 w 40"/>
                  <a:gd name="T55" fmla="*/ 57 h 57"/>
                  <a:gd name="T56" fmla="*/ 37 w 40"/>
                  <a:gd name="T57" fmla="*/ 57 h 57"/>
                  <a:gd name="T58" fmla="*/ 7 w 40"/>
                  <a:gd name="T59" fmla="*/ 51 h 57"/>
                  <a:gd name="T60" fmla="*/ 33 w 40"/>
                  <a:gd name="T61" fmla="*/ 51 h 57"/>
                  <a:gd name="T62" fmla="*/ 25 w 40"/>
                  <a:gd name="T63" fmla="*/ 26 h 57"/>
                  <a:gd name="T64" fmla="*/ 25 w 40"/>
                  <a:gd name="T65" fmla="*/ 26 h 57"/>
                  <a:gd name="T66" fmla="*/ 25 w 40"/>
                  <a:gd name="T67" fmla="*/ 23 h 57"/>
                  <a:gd name="T68" fmla="*/ 26 w 40"/>
                  <a:gd name="T69" fmla="*/ 22 h 57"/>
                  <a:gd name="T70" fmla="*/ 26 w 40"/>
                  <a:gd name="T71" fmla="*/ 22 h 57"/>
                  <a:gd name="T72" fmla="*/ 30 w 40"/>
                  <a:gd name="T73" fmla="*/ 19 h 57"/>
                  <a:gd name="T74" fmla="*/ 32 w 40"/>
                  <a:gd name="T75" fmla="*/ 15 h 57"/>
                  <a:gd name="T76" fmla="*/ 32 w 40"/>
                  <a:gd name="T77" fmla="*/ 15 h 57"/>
                  <a:gd name="T78" fmla="*/ 30 w 40"/>
                  <a:gd name="T79" fmla="*/ 11 h 57"/>
                  <a:gd name="T80" fmla="*/ 27 w 40"/>
                  <a:gd name="T81" fmla="*/ 8 h 57"/>
                  <a:gd name="T82" fmla="*/ 25 w 40"/>
                  <a:gd name="T83" fmla="*/ 5 h 57"/>
                  <a:gd name="T84" fmla="*/ 21 w 40"/>
                  <a:gd name="T85" fmla="*/ 5 h 57"/>
                  <a:gd name="T86" fmla="*/ 21 w 40"/>
                  <a:gd name="T87" fmla="*/ 5 h 57"/>
                  <a:gd name="T88" fmla="*/ 16 w 40"/>
                  <a:gd name="T89" fmla="*/ 5 h 57"/>
                  <a:gd name="T90" fmla="*/ 12 w 40"/>
                  <a:gd name="T91" fmla="*/ 8 h 57"/>
                  <a:gd name="T92" fmla="*/ 10 w 40"/>
                  <a:gd name="T93" fmla="*/ 11 h 57"/>
                  <a:gd name="T94" fmla="*/ 10 w 40"/>
                  <a:gd name="T95" fmla="*/ 15 h 57"/>
                  <a:gd name="T96" fmla="*/ 10 w 40"/>
                  <a:gd name="T97" fmla="*/ 15 h 57"/>
                  <a:gd name="T98" fmla="*/ 11 w 40"/>
                  <a:gd name="T99" fmla="*/ 19 h 57"/>
                  <a:gd name="T100" fmla="*/ 14 w 40"/>
                  <a:gd name="T101" fmla="*/ 22 h 57"/>
                  <a:gd name="T102" fmla="*/ 14 w 40"/>
                  <a:gd name="T103" fmla="*/ 22 h 57"/>
                  <a:gd name="T104" fmla="*/ 15 w 40"/>
                  <a:gd name="T105" fmla="*/ 23 h 57"/>
                  <a:gd name="T106" fmla="*/ 15 w 40"/>
                  <a:gd name="T107" fmla="*/ 26 h 57"/>
                  <a:gd name="T108" fmla="*/ 7 w 40"/>
                  <a:gd name="T109" fmla="*/ 5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57">
                    <a:moveTo>
                      <a:pt x="37" y="57"/>
                    </a:moveTo>
                    <a:lnTo>
                      <a:pt x="3" y="57"/>
                    </a:lnTo>
                    <a:lnTo>
                      <a:pt x="3" y="57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0" y="5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1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4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4" y="21"/>
                    </a:lnTo>
                    <a:lnTo>
                      <a:pt x="30" y="26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7" y="57"/>
                    </a:lnTo>
                    <a:lnTo>
                      <a:pt x="37" y="57"/>
                    </a:lnTo>
                    <a:close/>
                    <a:moveTo>
                      <a:pt x="7" y="51"/>
                    </a:moveTo>
                    <a:lnTo>
                      <a:pt x="33" y="5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3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30" y="19"/>
                    </a:lnTo>
                    <a:lnTo>
                      <a:pt x="32" y="15"/>
                    </a:lnTo>
                    <a:lnTo>
                      <a:pt x="32" y="15"/>
                    </a:lnTo>
                    <a:lnTo>
                      <a:pt x="30" y="11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2" y="8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2" name="Freeform 539">
                <a:extLst>
                  <a:ext uri="{FF2B5EF4-FFF2-40B4-BE49-F238E27FC236}">
                    <a16:creationId xmlns:a16="http://schemas.microsoft.com/office/drawing/2014/main" id="{512845F7-C085-DA4D-B0F5-FBBCE7B0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526" y="4311650"/>
                <a:ext cx="160338" cy="160338"/>
              </a:xfrm>
              <a:custGeom>
                <a:avLst/>
                <a:gdLst>
                  <a:gd name="T0" fmla="*/ 82 w 101"/>
                  <a:gd name="T1" fmla="*/ 101 h 101"/>
                  <a:gd name="T2" fmla="*/ 82 w 101"/>
                  <a:gd name="T3" fmla="*/ 53 h 101"/>
                  <a:gd name="T4" fmla="*/ 82 w 101"/>
                  <a:gd name="T5" fmla="*/ 53 h 101"/>
                  <a:gd name="T6" fmla="*/ 81 w 101"/>
                  <a:gd name="T7" fmla="*/ 46 h 101"/>
                  <a:gd name="T8" fmla="*/ 79 w 101"/>
                  <a:gd name="T9" fmla="*/ 40 h 101"/>
                  <a:gd name="T10" fmla="*/ 76 w 101"/>
                  <a:gd name="T11" fmla="*/ 35 h 101"/>
                  <a:gd name="T12" fmla="*/ 72 w 101"/>
                  <a:gd name="T13" fmla="*/ 30 h 101"/>
                  <a:gd name="T14" fmla="*/ 68 w 101"/>
                  <a:gd name="T15" fmla="*/ 26 h 101"/>
                  <a:gd name="T16" fmla="*/ 63 w 101"/>
                  <a:gd name="T17" fmla="*/ 24 h 101"/>
                  <a:gd name="T18" fmla="*/ 57 w 101"/>
                  <a:gd name="T19" fmla="*/ 22 h 101"/>
                  <a:gd name="T20" fmla="*/ 50 w 101"/>
                  <a:gd name="T21" fmla="*/ 22 h 101"/>
                  <a:gd name="T22" fmla="*/ 50 w 101"/>
                  <a:gd name="T23" fmla="*/ 22 h 101"/>
                  <a:gd name="T24" fmla="*/ 45 w 101"/>
                  <a:gd name="T25" fmla="*/ 22 h 101"/>
                  <a:gd name="T26" fmla="*/ 39 w 101"/>
                  <a:gd name="T27" fmla="*/ 24 h 101"/>
                  <a:gd name="T28" fmla="*/ 34 w 101"/>
                  <a:gd name="T29" fmla="*/ 26 h 101"/>
                  <a:gd name="T30" fmla="*/ 29 w 101"/>
                  <a:gd name="T31" fmla="*/ 30 h 101"/>
                  <a:gd name="T32" fmla="*/ 25 w 101"/>
                  <a:gd name="T33" fmla="*/ 35 h 101"/>
                  <a:gd name="T34" fmla="*/ 23 w 101"/>
                  <a:gd name="T35" fmla="*/ 40 h 101"/>
                  <a:gd name="T36" fmla="*/ 20 w 101"/>
                  <a:gd name="T37" fmla="*/ 46 h 101"/>
                  <a:gd name="T38" fmla="*/ 20 w 101"/>
                  <a:gd name="T39" fmla="*/ 53 h 101"/>
                  <a:gd name="T40" fmla="*/ 20 w 101"/>
                  <a:gd name="T41" fmla="*/ 101 h 101"/>
                  <a:gd name="T42" fmla="*/ 0 w 101"/>
                  <a:gd name="T43" fmla="*/ 101 h 101"/>
                  <a:gd name="T44" fmla="*/ 0 w 101"/>
                  <a:gd name="T45" fmla="*/ 50 h 101"/>
                  <a:gd name="T46" fmla="*/ 0 w 101"/>
                  <a:gd name="T47" fmla="*/ 50 h 101"/>
                  <a:gd name="T48" fmla="*/ 2 w 101"/>
                  <a:gd name="T49" fmla="*/ 40 h 101"/>
                  <a:gd name="T50" fmla="*/ 5 w 101"/>
                  <a:gd name="T51" fmla="*/ 30 h 101"/>
                  <a:gd name="T52" fmla="*/ 9 w 101"/>
                  <a:gd name="T53" fmla="*/ 22 h 101"/>
                  <a:gd name="T54" fmla="*/ 16 w 101"/>
                  <a:gd name="T55" fmla="*/ 14 h 101"/>
                  <a:gd name="T56" fmla="*/ 23 w 101"/>
                  <a:gd name="T57" fmla="*/ 8 h 101"/>
                  <a:gd name="T58" fmla="*/ 31 w 101"/>
                  <a:gd name="T59" fmla="*/ 4 h 101"/>
                  <a:gd name="T60" fmla="*/ 41 w 101"/>
                  <a:gd name="T61" fmla="*/ 0 h 101"/>
                  <a:gd name="T62" fmla="*/ 50 w 101"/>
                  <a:gd name="T63" fmla="*/ 0 h 101"/>
                  <a:gd name="T64" fmla="*/ 50 w 101"/>
                  <a:gd name="T65" fmla="*/ 0 h 101"/>
                  <a:gd name="T66" fmla="*/ 61 w 101"/>
                  <a:gd name="T67" fmla="*/ 0 h 101"/>
                  <a:gd name="T68" fmla="*/ 70 w 101"/>
                  <a:gd name="T69" fmla="*/ 4 h 101"/>
                  <a:gd name="T70" fmla="*/ 79 w 101"/>
                  <a:gd name="T71" fmla="*/ 8 h 101"/>
                  <a:gd name="T72" fmla="*/ 86 w 101"/>
                  <a:gd name="T73" fmla="*/ 14 h 101"/>
                  <a:gd name="T74" fmla="*/ 92 w 101"/>
                  <a:gd name="T75" fmla="*/ 22 h 101"/>
                  <a:gd name="T76" fmla="*/ 97 w 101"/>
                  <a:gd name="T77" fmla="*/ 30 h 101"/>
                  <a:gd name="T78" fmla="*/ 100 w 101"/>
                  <a:gd name="T79" fmla="*/ 40 h 101"/>
                  <a:gd name="T80" fmla="*/ 101 w 101"/>
                  <a:gd name="T81" fmla="*/ 50 h 101"/>
                  <a:gd name="T82" fmla="*/ 101 w 101"/>
                  <a:gd name="T83" fmla="*/ 101 h 101"/>
                  <a:gd name="T84" fmla="*/ 82 w 101"/>
                  <a:gd name="T8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1">
                    <a:moveTo>
                      <a:pt x="82" y="101"/>
                    </a:moveTo>
                    <a:lnTo>
                      <a:pt x="82" y="53"/>
                    </a:lnTo>
                    <a:lnTo>
                      <a:pt x="82" y="53"/>
                    </a:lnTo>
                    <a:lnTo>
                      <a:pt x="81" y="46"/>
                    </a:lnTo>
                    <a:lnTo>
                      <a:pt x="79" y="40"/>
                    </a:lnTo>
                    <a:lnTo>
                      <a:pt x="76" y="35"/>
                    </a:lnTo>
                    <a:lnTo>
                      <a:pt x="72" y="30"/>
                    </a:lnTo>
                    <a:lnTo>
                      <a:pt x="68" y="26"/>
                    </a:lnTo>
                    <a:lnTo>
                      <a:pt x="63" y="24"/>
                    </a:lnTo>
                    <a:lnTo>
                      <a:pt x="57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5" y="22"/>
                    </a:lnTo>
                    <a:lnTo>
                      <a:pt x="39" y="24"/>
                    </a:lnTo>
                    <a:lnTo>
                      <a:pt x="34" y="26"/>
                    </a:lnTo>
                    <a:lnTo>
                      <a:pt x="29" y="30"/>
                    </a:lnTo>
                    <a:lnTo>
                      <a:pt x="25" y="35"/>
                    </a:lnTo>
                    <a:lnTo>
                      <a:pt x="23" y="40"/>
                    </a:lnTo>
                    <a:lnTo>
                      <a:pt x="20" y="46"/>
                    </a:lnTo>
                    <a:lnTo>
                      <a:pt x="20" y="53"/>
                    </a:lnTo>
                    <a:lnTo>
                      <a:pt x="20" y="101"/>
                    </a:lnTo>
                    <a:lnTo>
                      <a:pt x="0" y="101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4"/>
                    </a:lnTo>
                    <a:lnTo>
                      <a:pt x="23" y="8"/>
                    </a:lnTo>
                    <a:lnTo>
                      <a:pt x="31" y="4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9" y="8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1" y="101"/>
                    </a:lnTo>
                    <a:lnTo>
                      <a:pt x="82" y="101"/>
                    </a:lnTo>
                    <a:close/>
                  </a:path>
                </a:pathLst>
              </a:custGeom>
              <a:solidFill>
                <a:srgbClr val="EBEFF2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13" name="Freeform 540">
                <a:extLst>
                  <a:ext uri="{FF2B5EF4-FFF2-40B4-BE49-F238E27FC236}">
                    <a16:creationId xmlns:a16="http://schemas.microsoft.com/office/drawing/2014/main" id="{451A50A7-2916-5A40-AA03-FE1EF2835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4306888"/>
                <a:ext cx="168275" cy="169863"/>
              </a:xfrm>
              <a:custGeom>
                <a:avLst/>
                <a:gdLst>
                  <a:gd name="T0" fmla="*/ 84 w 106"/>
                  <a:gd name="T1" fmla="*/ 107 h 107"/>
                  <a:gd name="T2" fmla="*/ 81 w 106"/>
                  <a:gd name="T3" fmla="*/ 107 h 107"/>
                  <a:gd name="T4" fmla="*/ 81 w 106"/>
                  <a:gd name="T5" fmla="*/ 56 h 107"/>
                  <a:gd name="T6" fmla="*/ 80 w 106"/>
                  <a:gd name="T7" fmla="*/ 50 h 107"/>
                  <a:gd name="T8" fmla="*/ 76 w 106"/>
                  <a:gd name="T9" fmla="*/ 40 h 107"/>
                  <a:gd name="T10" fmla="*/ 69 w 106"/>
                  <a:gd name="T11" fmla="*/ 32 h 107"/>
                  <a:gd name="T12" fmla="*/ 58 w 106"/>
                  <a:gd name="T13" fmla="*/ 28 h 107"/>
                  <a:gd name="T14" fmla="*/ 52 w 106"/>
                  <a:gd name="T15" fmla="*/ 28 h 107"/>
                  <a:gd name="T16" fmla="*/ 41 w 106"/>
                  <a:gd name="T17" fmla="*/ 29 h 107"/>
                  <a:gd name="T18" fmla="*/ 33 w 106"/>
                  <a:gd name="T19" fmla="*/ 36 h 107"/>
                  <a:gd name="T20" fmla="*/ 27 w 106"/>
                  <a:gd name="T21" fmla="*/ 44 h 107"/>
                  <a:gd name="T22" fmla="*/ 25 w 106"/>
                  <a:gd name="T23" fmla="*/ 56 h 107"/>
                  <a:gd name="T24" fmla="*/ 25 w 106"/>
                  <a:gd name="T25" fmla="*/ 104 h 107"/>
                  <a:gd name="T26" fmla="*/ 22 w 106"/>
                  <a:gd name="T27" fmla="*/ 107 h 107"/>
                  <a:gd name="T28" fmla="*/ 2 w 106"/>
                  <a:gd name="T29" fmla="*/ 107 h 107"/>
                  <a:gd name="T30" fmla="*/ 0 w 106"/>
                  <a:gd name="T31" fmla="*/ 104 h 107"/>
                  <a:gd name="T32" fmla="*/ 0 w 106"/>
                  <a:gd name="T33" fmla="*/ 53 h 107"/>
                  <a:gd name="T34" fmla="*/ 4 w 106"/>
                  <a:gd name="T35" fmla="*/ 32 h 107"/>
                  <a:gd name="T36" fmla="*/ 15 w 106"/>
                  <a:gd name="T37" fmla="*/ 15 h 107"/>
                  <a:gd name="T38" fmla="*/ 31 w 106"/>
                  <a:gd name="T39" fmla="*/ 4 h 107"/>
                  <a:gd name="T40" fmla="*/ 52 w 106"/>
                  <a:gd name="T41" fmla="*/ 0 h 107"/>
                  <a:gd name="T42" fmla="*/ 63 w 106"/>
                  <a:gd name="T43" fmla="*/ 2 h 107"/>
                  <a:gd name="T44" fmla="*/ 83 w 106"/>
                  <a:gd name="T45" fmla="*/ 9 h 107"/>
                  <a:gd name="T46" fmla="*/ 96 w 106"/>
                  <a:gd name="T47" fmla="*/ 24 h 107"/>
                  <a:gd name="T48" fmla="*/ 105 w 106"/>
                  <a:gd name="T49" fmla="*/ 42 h 107"/>
                  <a:gd name="T50" fmla="*/ 106 w 106"/>
                  <a:gd name="T51" fmla="*/ 104 h 107"/>
                  <a:gd name="T52" fmla="*/ 105 w 106"/>
                  <a:gd name="T53" fmla="*/ 107 h 107"/>
                  <a:gd name="T54" fmla="*/ 103 w 106"/>
                  <a:gd name="T55" fmla="*/ 107 h 107"/>
                  <a:gd name="T56" fmla="*/ 101 w 106"/>
                  <a:gd name="T57" fmla="*/ 101 h 107"/>
                  <a:gd name="T58" fmla="*/ 101 w 106"/>
                  <a:gd name="T59" fmla="*/ 53 h 107"/>
                  <a:gd name="T60" fmla="*/ 96 w 106"/>
                  <a:gd name="T61" fmla="*/ 35 h 107"/>
                  <a:gd name="T62" fmla="*/ 87 w 106"/>
                  <a:gd name="T63" fmla="*/ 20 h 107"/>
                  <a:gd name="T64" fmla="*/ 72 w 106"/>
                  <a:gd name="T65" fmla="*/ 9 h 107"/>
                  <a:gd name="T66" fmla="*/ 52 w 106"/>
                  <a:gd name="T67" fmla="*/ 6 h 107"/>
                  <a:gd name="T68" fmla="*/ 43 w 106"/>
                  <a:gd name="T69" fmla="*/ 6 h 107"/>
                  <a:gd name="T70" fmla="*/ 26 w 106"/>
                  <a:gd name="T71" fmla="*/ 14 h 107"/>
                  <a:gd name="T72" fmla="*/ 14 w 106"/>
                  <a:gd name="T73" fmla="*/ 27 h 107"/>
                  <a:gd name="T74" fmla="*/ 7 w 106"/>
                  <a:gd name="T75" fmla="*/ 43 h 107"/>
                  <a:gd name="T76" fmla="*/ 5 w 106"/>
                  <a:gd name="T77" fmla="*/ 101 h 107"/>
                  <a:gd name="T78" fmla="*/ 19 w 106"/>
                  <a:gd name="T79" fmla="*/ 56 h 107"/>
                  <a:gd name="T80" fmla="*/ 20 w 106"/>
                  <a:gd name="T81" fmla="*/ 49 h 107"/>
                  <a:gd name="T82" fmla="*/ 25 w 106"/>
                  <a:gd name="T83" fmla="*/ 36 h 107"/>
                  <a:gd name="T84" fmla="*/ 34 w 106"/>
                  <a:gd name="T85" fmla="*/ 28 h 107"/>
                  <a:gd name="T86" fmla="*/ 45 w 106"/>
                  <a:gd name="T87" fmla="*/ 22 h 107"/>
                  <a:gd name="T88" fmla="*/ 52 w 106"/>
                  <a:gd name="T89" fmla="*/ 22 h 107"/>
                  <a:gd name="T90" fmla="*/ 66 w 106"/>
                  <a:gd name="T91" fmla="*/ 25 h 107"/>
                  <a:gd name="T92" fmla="*/ 76 w 106"/>
                  <a:gd name="T93" fmla="*/ 32 h 107"/>
                  <a:gd name="T94" fmla="*/ 84 w 106"/>
                  <a:gd name="T95" fmla="*/ 42 h 107"/>
                  <a:gd name="T96" fmla="*/ 87 w 106"/>
                  <a:gd name="T97" fmla="*/ 5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" h="107">
                    <a:moveTo>
                      <a:pt x="103" y="107"/>
                    </a:moveTo>
                    <a:lnTo>
                      <a:pt x="84" y="107"/>
                    </a:lnTo>
                    <a:lnTo>
                      <a:pt x="84" y="107"/>
                    </a:lnTo>
                    <a:lnTo>
                      <a:pt x="81" y="107"/>
                    </a:lnTo>
                    <a:lnTo>
                      <a:pt x="81" y="104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0"/>
                    </a:lnTo>
                    <a:lnTo>
                      <a:pt x="78" y="44"/>
                    </a:lnTo>
                    <a:lnTo>
                      <a:pt x="76" y="40"/>
                    </a:lnTo>
                    <a:lnTo>
                      <a:pt x="73" y="36"/>
                    </a:lnTo>
                    <a:lnTo>
                      <a:pt x="69" y="32"/>
                    </a:lnTo>
                    <a:lnTo>
                      <a:pt x="63" y="29"/>
                    </a:lnTo>
                    <a:lnTo>
                      <a:pt x="58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47" y="28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5" y="50"/>
                    </a:lnTo>
                    <a:lnTo>
                      <a:pt x="25" y="56"/>
                    </a:lnTo>
                    <a:lnTo>
                      <a:pt x="25" y="104"/>
                    </a:lnTo>
                    <a:lnTo>
                      <a:pt x="25" y="104"/>
                    </a:lnTo>
                    <a:lnTo>
                      <a:pt x="23" y="107"/>
                    </a:lnTo>
                    <a:lnTo>
                      <a:pt x="2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3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3" y="4"/>
                    </a:lnTo>
                    <a:lnTo>
                      <a:pt x="83" y="9"/>
                    </a:lnTo>
                    <a:lnTo>
                      <a:pt x="89" y="15"/>
                    </a:lnTo>
                    <a:lnTo>
                      <a:pt x="96" y="24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3"/>
                    </a:lnTo>
                    <a:lnTo>
                      <a:pt x="106" y="104"/>
                    </a:lnTo>
                    <a:lnTo>
                      <a:pt x="106" y="104"/>
                    </a:lnTo>
                    <a:lnTo>
                      <a:pt x="105" y="107"/>
                    </a:lnTo>
                    <a:lnTo>
                      <a:pt x="103" y="107"/>
                    </a:lnTo>
                    <a:lnTo>
                      <a:pt x="103" y="107"/>
                    </a:lnTo>
                    <a:close/>
                    <a:moveTo>
                      <a:pt x="87" y="101"/>
                    </a:moveTo>
                    <a:lnTo>
                      <a:pt x="101" y="101"/>
                    </a:lnTo>
                    <a:lnTo>
                      <a:pt x="101" y="53"/>
                    </a:lnTo>
                    <a:lnTo>
                      <a:pt x="101" y="53"/>
                    </a:lnTo>
                    <a:lnTo>
                      <a:pt x="99" y="43"/>
                    </a:lnTo>
                    <a:lnTo>
                      <a:pt x="96" y="35"/>
                    </a:lnTo>
                    <a:lnTo>
                      <a:pt x="92" y="27"/>
                    </a:lnTo>
                    <a:lnTo>
                      <a:pt x="87" y="20"/>
                    </a:lnTo>
                    <a:lnTo>
                      <a:pt x="80" y="14"/>
                    </a:lnTo>
                    <a:lnTo>
                      <a:pt x="72" y="9"/>
                    </a:lnTo>
                    <a:lnTo>
                      <a:pt x="62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43" y="6"/>
                    </a:lnTo>
                    <a:lnTo>
                      <a:pt x="34" y="9"/>
                    </a:lnTo>
                    <a:lnTo>
                      <a:pt x="26" y="14"/>
                    </a:lnTo>
                    <a:lnTo>
                      <a:pt x="19" y="20"/>
                    </a:lnTo>
                    <a:lnTo>
                      <a:pt x="14" y="27"/>
                    </a:lnTo>
                    <a:lnTo>
                      <a:pt x="9" y="35"/>
                    </a:lnTo>
                    <a:lnTo>
                      <a:pt x="7" y="43"/>
                    </a:lnTo>
                    <a:lnTo>
                      <a:pt x="5" y="53"/>
                    </a:lnTo>
                    <a:lnTo>
                      <a:pt x="5" y="101"/>
                    </a:lnTo>
                    <a:lnTo>
                      <a:pt x="19" y="101"/>
                    </a:lnTo>
                    <a:lnTo>
                      <a:pt x="19" y="56"/>
                    </a:lnTo>
                    <a:lnTo>
                      <a:pt x="19" y="56"/>
                    </a:lnTo>
                    <a:lnTo>
                      <a:pt x="20" y="49"/>
                    </a:lnTo>
                    <a:lnTo>
                      <a:pt x="22" y="42"/>
                    </a:lnTo>
                    <a:lnTo>
                      <a:pt x="25" y="36"/>
                    </a:lnTo>
                    <a:lnTo>
                      <a:pt x="29" y="32"/>
                    </a:lnTo>
                    <a:lnTo>
                      <a:pt x="34" y="28"/>
                    </a:lnTo>
                    <a:lnTo>
                      <a:pt x="40" y="25"/>
                    </a:lnTo>
                    <a:lnTo>
                      <a:pt x="45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2" y="28"/>
                    </a:lnTo>
                    <a:lnTo>
                      <a:pt x="76" y="32"/>
                    </a:lnTo>
                    <a:lnTo>
                      <a:pt x="80" y="36"/>
                    </a:lnTo>
                    <a:lnTo>
                      <a:pt x="84" y="42"/>
                    </a:lnTo>
                    <a:lnTo>
                      <a:pt x="85" y="49"/>
                    </a:lnTo>
                    <a:lnTo>
                      <a:pt x="87" y="56"/>
                    </a:lnTo>
                    <a:lnTo>
                      <a:pt x="87" y="101"/>
                    </a:lnTo>
                    <a:close/>
                  </a:path>
                </a:pathLst>
              </a:custGeom>
              <a:solidFill>
                <a:srgbClr val="616870"/>
              </a:solidFill>
              <a:ln w="3175">
                <a:solidFill>
                  <a:srgbClr val="6167A3"/>
                </a:solidFill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0D6F8D-82EB-FF42-88E5-F504CF71EEC6}"/>
                </a:ext>
              </a:extLst>
            </p:cNvPr>
            <p:cNvGrpSpPr/>
            <p:nvPr/>
          </p:nvGrpSpPr>
          <p:grpSpPr>
            <a:xfrm>
              <a:off x="4550733" y="5309590"/>
              <a:ext cx="311917" cy="406029"/>
              <a:chOff x="3950186" y="2042998"/>
              <a:chExt cx="306188" cy="405399"/>
            </a:xfrm>
          </p:grpSpPr>
          <p:sp>
            <p:nvSpPr>
              <p:cNvPr id="216" name="Freeform: Shape 153">
                <a:extLst>
                  <a:ext uri="{FF2B5EF4-FFF2-40B4-BE49-F238E27FC236}">
                    <a16:creationId xmlns:a16="http://schemas.microsoft.com/office/drawing/2014/main" id="{0AEA44A3-7EC7-DA4C-A40A-B0F363F6D509}"/>
                  </a:ext>
                </a:extLst>
              </p:cNvPr>
              <p:cNvSpPr/>
              <p:nvPr/>
            </p:nvSpPr>
            <p:spPr>
              <a:xfrm>
                <a:off x="3958832" y="2047875"/>
                <a:ext cx="294084" cy="394097"/>
              </a:xfrm>
              <a:custGeom>
                <a:avLst/>
                <a:gdLst>
                  <a:gd name="connsiteX0" fmla="*/ 26982 w 303207"/>
                  <a:gd name="connsiteY0" fmla="*/ 27192 h 424861"/>
                  <a:gd name="connsiteX1" fmla="*/ 303207 w 303207"/>
                  <a:gd name="connsiteY1" fmla="*/ 31955 h 424861"/>
                  <a:gd name="connsiteX2" fmla="*/ 299635 w 303207"/>
                  <a:gd name="connsiteY2" fmla="*/ 348661 h 424861"/>
                  <a:gd name="connsiteX3" fmla="*/ 250820 w 303207"/>
                  <a:gd name="connsiteY3" fmla="*/ 379617 h 424861"/>
                  <a:gd name="connsiteX4" fmla="*/ 224626 w 303207"/>
                  <a:gd name="connsiteY4" fmla="*/ 424861 h 424861"/>
                  <a:gd name="connsiteX5" fmla="*/ 17457 w 303207"/>
                  <a:gd name="connsiteY5" fmla="*/ 423670 h 424861"/>
                  <a:gd name="connsiteX6" fmla="*/ 9123 w 303207"/>
                  <a:gd name="connsiteY6" fmla="*/ 410573 h 424861"/>
                  <a:gd name="connsiteX7" fmla="*/ 26982 w 303207"/>
                  <a:gd name="connsiteY7" fmla="*/ 27192 h 424861"/>
                  <a:gd name="connsiteX0" fmla="*/ 27107 w 303332"/>
                  <a:gd name="connsiteY0" fmla="*/ 27192 h 424861"/>
                  <a:gd name="connsiteX1" fmla="*/ 303332 w 303332"/>
                  <a:gd name="connsiteY1" fmla="*/ 31955 h 424861"/>
                  <a:gd name="connsiteX2" fmla="*/ 299760 w 303332"/>
                  <a:gd name="connsiteY2" fmla="*/ 348661 h 424861"/>
                  <a:gd name="connsiteX3" fmla="*/ 250945 w 303332"/>
                  <a:gd name="connsiteY3" fmla="*/ 379617 h 424861"/>
                  <a:gd name="connsiteX4" fmla="*/ 224751 w 303332"/>
                  <a:gd name="connsiteY4" fmla="*/ 424861 h 424861"/>
                  <a:gd name="connsiteX5" fmla="*/ 17582 w 303332"/>
                  <a:gd name="connsiteY5" fmla="*/ 423670 h 424861"/>
                  <a:gd name="connsiteX6" fmla="*/ 9248 w 303332"/>
                  <a:gd name="connsiteY6" fmla="*/ 410573 h 424861"/>
                  <a:gd name="connsiteX7" fmla="*/ 27107 w 303332"/>
                  <a:gd name="connsiteY7" fmla="*/ 27192 h 424861"/>
                  <a:gd name="connsiteX0" fmla="*/ 17859 w 294084"/>
                  <a:gd name="connsiteY0" fmla="*/ 27192 h 424861"/>
                  <a:gd name="connsiteX1" fmla="*/ 294084 w 294084"/>
                  <a:gd name="connsiteY1" fmla="*/ 31955 h 424861"/>
                  <a:gd name="connsiteX2" fmla="*/ 290512 w 294084"/>
                  <a:gd name="connsiteY2" fmla="*/ 348661 h 424861"/>
                  <a:gd name="connsiteX3" fmla="*/ 241697 w 294084"/>
                  <a:gd name="connsiteY3" fmla="*/ 379617 h 424861"/>
                  <a:gd name="connsiteX4" fmla="*/ 215503 w 294084"/>
                  <a:gd name="connsiteY4" fmla="*/ 424861 h 424861"/>
                  <a:gd name="connsiteX5" fmla="*/ 8334 w 294084"/>
                  <a:gd name="connsiteY5" fmla="*/ 423670 h 424861"/>
                  <a:gd name="connsiteX6" fmla="*/ 0 w 294084"/>
                  <a:gd name="connsiteY6" fmla="*/ 410573 h 424861"/>
                  <a:gd name="connsiteX7" fmla="*/ 17859 w 294084"/>
                  <a:gd name="connsiteY7" fmla="*/ 27192 h 424861"/>
                  <a:gd name="connsiteX0" fmla="*/ 0 w 295275"/>
                  <a:gd name="connsiteY0" fmla="*/ 30790 h 415362"/>
                  <a:gd name="connsiteX1" fmla="*/ 295275 w 295275"/>
                  <a:gd name="connsiteY1" fmla="*/ 22456 h 415362"/>
                  <a:gd name="connsiteX2" fmla="*/ 291703 w 295275"/>
                  <a:gd name="connsiteY2" fmla="*/ 339162 h 415362"/>
                  <a:gd name="connsiteX3" fmla="*/ 242888 w 295275"/>
                  <a:gd name="connsiteY3" fmla="*/ 370118 h 415362"/>
                  <a:gd name="connsiteX4" fmla="*/ 216694 w 295275"/>
                  <a:gd name="connsiteY4" fmla="*/ 415362 h 415362"/>
                  <a:gd name="connsiteX5" fmla="*/ 9525 w 295275"/>
                  <a:gd name="connsiteY5" fmla="*/ 414171 h 415362"/>
                  <a:gd name="connsiteX6" fmla="*/ 1191 w 295275"/>
                  <a:gd name="connsiteY6" fmla="*/ 401074 h 415362"/>
                  <a:gd name="connsiteX7" fmla="*/ 0 w 295275"/>
                  <a:gd name="connsiteY7" fmla="*/ 30790 h 415362"/>
                  <a:gd name="connsiteX0" fmla="*/ 0 w 295275"/>
                  <a:gd name="connsiteY0" fmla="*/ 8334 h 392906"/>
                  <a:gd name="connsiteX1" fmla="*/ 295275 w 295275"/>
                  <a:gd name="connsiteY1" fmla="*/ 0 h 392906"/>
                  <a:gd name="connsiteX2" fmla="*/ 291703 w 295275"/>
                  <a:gd name="connsiteY2" fmla="*/ 316706 h 392906"/>
                  <a:gd name="connsiteX3" fmla="*/ 242888 w 295275"/>
                  <a:gd name="connsiteY3" fmla="*/ 347662 h 392906"/>
                  <a:gd name="connsiteX4" fmla="*/ 216694 w 295275"/>
                  <a:gd name="connsiteY4" fmla="*/ 392906 h 392906"/>
                  <a:gd name="connsiteX5" fmla="*/ 9525 w 295275"/>
                  <a:gd name="connsiteY5" fmla="*/ 391715 h 392906"/>
                  <a:gd name="connsiteX6" fmla="*/ 1191 w 295275"/>
                  <a:gd name="connsiteY6" fmla="*/ 378618 h 392906"/>
                  <a:gd name="connsiteX7" fmla="*/ 0 w 295275"/>
                  <a:gd name="connsiteY7" fmla="*/ 8334 h 392906"/>
                  <a:gd name="connsiteX0" fmla="*/ 0 w 294084"/>
                  <a:gd name="connsiteY0" fmla="*/ 0 h 394097"/>
                  <a:gd name="connsiteX1" fmla="*/ 294084 w 294084"/>
                  <a:gd name="connsiteY1" fmla="*/ 1191 h 394097"/>
                  <a:gd name="connsiteX2" fmla="*/ 290512 w 294084"/>
                  <a:gd name="connsiteY2" fmla="*/ 317897 h 394097"/>
                  <a:gd name="connsiteX3" fmla="*/ 241697 w 294084"/>
                  <a:gd name="connsiteY3" fmla="*/ 348853 h 394097"/>
                  <a:gd name="connsiteX4" fmla="*/ 215503 w 294084"/>
                  <a:gd name="connsiteY4" fmla="*/ 394097 h 394097"/>
                  <a:gd name="connsiteX5" fmla="*/ 8334 w 294084"/>
                  <a:gd name="connsiteY5" fmla="*/ 392906 h 394097"/>
                  <a:gd name="connsiteX6" fmla="*/ 0 w 294084"/>
                  <a:gd name="connsiteY6" fmla="*/ 379809 h 394097"/>
                  <a:gd name="connsiteX7" fmla="*/ 0 w 294084"/>
                  <a:gd name="connsiteY7" fmla="*/ 0 h 39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084" h="394097">
                    <a:moveTo>
                      <a:pt x="0" y="0"/>
                    </a:moveTo>
                    <a:lnTo>
                      <a:pt x="294084" y="1191"/>
                    </a:lnTo>
                    <a:cubicBezTo>
                      <a:pt x="292893" y="106760"/>
                      <a:pt x="291703" y="212328"/>
                      <a:pt x="290512" y="317897"/>
                    </a:cubicBezTo>
                    <a:lnTo>
                      <a:pt x="241697" y="348853"/>
                    </a:lnTo>
                    <a:lnTo>
                      <a:pt x="215503" y="394097"/>
                    </a:lnTo>
                    <a:lnTo>
                      <a:pt x="8334" y="392906"/>
                    </a:lnTo>
                    <a:lnTo>
                      <a:pt x="0" y="379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1855FFD-0C2D-0F4C-9844-B4A5376B705E}"/>
                  </a:ext>
                </a:extLst>
              </p:cNvPr>
              <p:cNvGrpSpPr/>
              <p:nvPr/>
            </p:nvGrpSpPr>
            <p:grpSpPr>
              <a:xfrm>
                <a:off x="3950186" y="2042998"/>
                <a:ext cx="306188" cy="405399"/>
                <a:chOff x="6114224" y="2350192"/>
                <a:chExt cx="284163" cy="376238"/>
              </a:xfrm>
            </p:grpSpPr>
            <p:sp>
              <p:nvSpPr>
                <p:cNvPr id="218" name="Freeform: Shape 8">
                  <a:extLst>
                    <a:ext uri="{FF2B5EF4-FFF2-40B4-BE49-F238E27FC236}">
                      <a16:creationId xmlns:a16="http://schemas.microsoft.com/office/drawing/2014/main" id="{41B6AC44-0787-A64D-AB7F-64475255714C}"/>
                    </a:ext>
                  </a:extLst>
                </p:cNvPr>
                <p:cNvSpPr/>
                <p:nvPr/>
              </p:nvSpPr>
              <p:spPr>
                <a:xfrm>
                  <a:off x="6319838" y="2647950"/>
                  <a:ext cx="73818" cy="71438"/>
                </a:xfrm>
                <a:custGeom>
                  <a:avLst/>
                  <a:gdLst>
                    <a:gd name="connsiteX0" fmla="*/ 0 w 73818"/>
                    <a:gd name="connsiteY0" fmla="*/ 71438 h 71438"/>
                    <a:gd name="connsiteX1" fmla="*/ 73818 w 73818"/>
                    <a:gd name="connsiteY1" fmla="*/ 3572 h 71438"/>
                    <a:gd name="connsiteX2" fmla="*/ 0 w 73818"/>
                    <a:gd name="connsiteY2" fmla="*/ 0 h 71438"/>
                    <a:gd name="connsiteX3" fmla="*/ 0 w 73818"/>
                    <a:gd name="connsiteY3" fmla="*/ 71438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18" h="71438">
                      <a:moveTo>
                        <a:pt x="0" y="71438"/>
                      </a:moveTo>
                      <a:lnTo>
                        <a:pt x="73818" y="3572"/>
                      </a:lnTo>
                      <a:lnTo>
                        <a:pt x="0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99" dirty="0">
                    <a:latin typeface="Gill Sans Light" panose="020B0302020104020203" pitchFamily="34" charset="-79"/>
                  </a:endParaRPr>
                </a:p>
              </p:txBody>
            </p:sp>
            <p:sp>
              <p:nvSpPr>
                <p:cNvPr id="219" name="Freeform 286">
                  <a:extLst>
                    <a:ext uri="{FF2B5EF4-FFF2-40B4-BE49-F238E27FC236}">
                      <a16:creationId xmlns:a16="http://schemas.microsoft.com/office/drawing/2014/main" id="{B7F503EF-9160-B942-B2D7-232A6A4C4E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4224" y="2350192"/>
                  <a:ext cx="284163" cy="376237"/>
                </a:xfrm>
                <a:custGeom>
                  <a:avLst/>
                  <a:gdLst>
                    <a:gd name="T0" fmla="*/ 130 w 179"/>
                    <a:gd name="T1" fmla="*/ 237 h 237"/>
                    <a:gd name="T2" fmla="*/ 11 w 179"/>
                    <a:gd name="T3" fmla="*/ 237 h 237"/>
                    <a:gd name="T4" fmla="*/ 11 w 179"/>
                    <a:gd name="T5" fmla="*/ 237 h 237"/>
                    <a:gd name="T6" fmla="*/ 7 w 179"/>
                    <a:gd name="T7" fmla="*/ 236 h 237"/>
                    <a:gd name="T8" fmla="*/ 5 w 179"/>
                    <a:gd name="T9" fmla="*/ 233 h 237"/>
                    <a:gd name="T10" fmla="*/ 2 w 179"/>
                    <a:gd name="T11" fmla="*/ 230 h 237"/>
                    <a:gd name="T12" fmla="*/ 0 w 179"/>
                    <a:gd name="T13" fmla="*/ 226 h 237"/>
                    <a:gd name="T14" fmla="*/ 0 w 179"/>
                    <a:gd name="T15" fmla="*/ 11 h 237"/>
                    <a:gd name="T16" fmla="*/ 0 w 179"/>
                    <a:gd name="T17" fmla="*/ 11 h 237"/>
                    <a:gd name="T18" fmla="*/ 2 w 179"/>
                    <a:gd name="T19" fmla="*/ 7 h 237"/>
                    <a:gd name="T20" fmla="*/ 5 w 179"/>
                    <a:gd name="T21" fmla="*/ 2 h 237"/>
                    <a:gd name="T22" fmla="*/ 7 w 179"/>
                    <a:gd name="T23" fmla="*/ 1 h 237"/>
                    <a:gd name="T24" fmla="*/ 11 w 179"/>
                    <a:gd name="T25" fmla="*/ 0 h 237"/>
                    <a:gd name="T26" fmla="*/ 168 w 179"/>
                    <a:gd name="T27" fmla="*/ 0 h 237"/>
                    <a:gd name="T28" fmla="*/ 168 w 179"/>
                    <a:gd name="T29" fmla="*/ 0 h 237"/>
                    <a:gd name="T30" fmla="*/ 172 w 179"/>
                    <a:gd name="T31" fmla="*/ 1 h 237"/>
                    <a:gd name="T32" fmla="*/ 176 w 179"/>
                    <a:gd name="T33" fmla="*/ 2 h 237"/>
                    <a:gd name="T34" fmla="*/ 179 w 179"/>
                    <a:gd name="T35" fmla="*/ 7 h 237"/>
                    <a:gd name="T36" fmla="*/ 179 w 179"/>
                    <a:gd name="T37" fmla="*/ 11 h 237"/>
                    <a:gd name="T38" fmla="*/ 179 w 179"/>
                    <a:gd name="T39" fmla="*/ 190 h 237"/>
                    <a:gd name="T40" fmla="*/ 179 w 179"/>
                    <a:gd name="T41" fmla="*/ 190 h 237"/>
                    <a:gd name="T42" fmla="*/ 179 w 179"/>
                    <a:gd name="T43" fmla="*/ 192 h 237"/>
                    <a:gd name="T44" fmla="*/ 132 w 179"/>
                    <a:gd name="T45" fmla="*/ 236 h 237"/>
                    <a:gd name="T46" fmla="*/ 132 w 179"/>
                    <a:gd name="T47" fmla="*/ 236 h 237"/>
                    <a:gd name="T48" fmla="*/ 130 w 179"/>
                    <a:gd name="T49" fmla="*/ 237 h 237"/>
                    <a:gd name="T50" fmla="*/ 130 w 179"/>
                    <a:gd name="T51" fmla="*/ 237 h 237"/>
                    <a:gd name="T52" fmla="*/ 11 w 179"/>
                    <a:gd name="T53" fmla="*/ 5 h 237"/>
                    <a:gd name="T54" fmla="*/ 11 w 179"/>
                    <a:gd name="T55" fmla="*/ 5 h 237"/>
                    <a:gd name="T56" fmla="*/ 10 w 179"/>
                    <a:gd name="T57" fmla="*/ 5 h 237"/>
                    <a:gd name="T58" fmla="*/ 7 w 179"/>
                    <a:gd name="T59" fmla="*/ 7 h 237"/>
                    <a:gd name="T60" fmla="*/ 6 w 179"/>
                    <a:gd name="T61" fmla="*/ 8 h 237"/>
                    <a:gd name="T62" fmla="*/ 6 w 179"/>
                    <a:gd name="T63" fmla="*/ 11 h 237"/>
                    <a:gd name="T64" fmla="*/ 6 w 179"/>
                    <a:gd name="T65" fmla="*/ 226 h 237"/>
                    <a:gd name="T66" fmla="*/ 6 w 179"/>
                    <a:gd name="T67" fmla="*/ 226 h 237"/>
                    <a:gd name="T68" fmla="*/ 6 w 179"/>
                    <a:gd name="T69" fmla="*/ 227 h 237"/>
                    <a:gd name="T70" fmla="*/ 7 w 179"/>
                    <a:gd name="T71" fmla="*/ 230 h 237"/>
                    <a:gd name="T72" fmla="*/ 10 w 179"/>
                    <a:gd name="T73" fmla="*/ 230 h 237"/>
                    <a:gd name="T74" fmla="*/ 11 w 179"/>
                    <a:gd name="T75" fmla="*/ 232 h 237"/>
                    <a:gd name="T76" fmla="*/ 129 w 179"/>
                    <a:gd name="T77" fmla="*/ 232 h 237"/>
                    <a:gd name="T78" fmla="*/ 173 w 179"/>
                    <a:gd name="T79" fmla="*/ 189 h 237"/>
                    <a:gd name="T80" fmla="*/ 173 w 179"/>
                    <a:gd name="T81" fmla="*/ 11 h 237"/>
                    <a:gd name="T82" fmla="*/ 173 w 179"/>
                    <a:gd name="T83" fmla="*/ 11 h 237"/>
                    <a:gd name="T84" fmla="*/ 173 w 179"/>
                    <a:gd name="T85" fmla="*/ 8 h 237"/>
                    <a:gd name="T86" fmla="*/ 172 w 179"/>
                    <a:gd name="T87" fmla="*/ 7 h 237"/>
                    <a:gd name="T88" fmla="*/ 170 w 179"/>
                    <a:gd name="T89" fmla="*/ 5 h 237"/>
                    <a:gd name="T90" fmla="*/ 168 w 179"/>
                    <a:gd name="T91" fmla="*/ 5 h 237"/>
                    <a:gd name="T92" fmla="*/ 11 w 179"/>
                    <a:gd name="T93" fmla="*/ 5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79" h="237">
                      <a:moveTo>
                        <a:pt x="130" y="237"/>
                      </a:moveTo>
                      <a:lnTo>
                        <a:pt x="11" y="237"/>
                      </a:lnTo>
                      <a:lnTo>
                        <a:pt x="11" y="237"/>
                      </a:lnTo>
                      <a:lnTo>
                        <a:pt x="7" y="236"/>
                      </a:lnTo>
                      <a:lnTo>
                        <a:pt x="5" y="233"/>
                      </a:lnTo>
                      <a:lnTo>
                        <a:pt x="2" y="230"/>
                      </a:lnTo>
                      <a:lnTo>
                        <a:pt x="0" y="226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68" y="0"/>
                      </a:lnTo>
                      <a:lnTo>
                        <a:pt x="168" y="0"/>
                      </a:lnTo>
                      <a:lnTo>
                        <a:pt x="172" y="1"/>
                      </a:lnTo>
                      <a:lnTo>
                        <a:pt x="176" y="2"/>
                      </a:lnTo>
                      <a:lnTo>
                        <a:pt x="179" y="7"/>
                      </a:lnTo>
                      <a:lnTo>
                        <a:pt x="179" y="11"/>
                      </a:lnTo>
                      <a:lnTo>
                        <a:pt x="179" y="190"/>
                      </a:lnTo>
                      <a:lnTo>
                        <a:pt x="179" y="190"/>
                      </a:lnTo>
                      <a:lnTo>
                        <a:pt x="179" y="192"/>
                      </a:lnTo>
                      <a:lnTo>
                        <a:pt x="132" y="236"/>
                      </a:lnTo>
                      <a:lnTo>
                        <a:pt x="132" y="236"/>
                      </a:lnTo>
                      <a:lnTo>
                        <a:pt x="130" y="237"/>
                      </a:lnTo>
                      <a:lnTo>
                        <a:pt x="130" y="237"/>
                      </a:lnTo>
                      <a:close/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lnTo>
                        <a:pt x="6" y="226"/>
                      </a:lnTo>
                      <a:lnTo>
                        <a:pt x="6" y="226"/>
                      </a:lnTo>
                      <a:lnTo>
                        <a:pt x="6" y="227"/>
                      </a:lnTo>
                      <a:lnTo>
                        <a:pt x="7" y="230"/>
                      </a:lnTo>
                      <a:lnTo>
                        <a:pt x="10" y="230"/>
                      </a:lnTo>
                      <a:lnTo>
                        <a:pt x="11" y="232"/>
                      </a:lnTo>
                      <a:lnTo>
                        <a:pt x="129" y="232"/>
                      </a:lnTo>
                      <a:lnTo>
                        <a:pt x="173" y="189"/>
                      </a:lnTo>
                      <a:lnTo>
                        <a:pt x="173" y="11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72" y="7"/>
                      </a:lnTo>
                      <a:lnTo>
                        <a:pt x="170" y="5"/>
                      </a:lnTo>
                      <a:lnTo>
                        <a:pt x="168" y="5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0" name="Freeform 287">
                  <a:extLst>
                    <a:ext uri="{FF2B5EF4-FFF2-40B4-BE49-F238E27FC236}">
                      <a16:creationId xmlns:a16="http://schemas.microsoft.com/office/drawing/2014/main" id="{D09A7060-D2A9-3141-83F4-16C74ACFD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35917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4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0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0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4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4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1" name="Freeform 288">
                  <a:extLst>
                    <a:ext uri="{FF2B5EF4-FFF2-40B4-BE49-F238E27FC236}">
                      <a16:creationId xmlns:a16="http://schemas.microsoft.com/office/drawing/2014/main" id="{6042019B-3BC2-7440-95F7-C669961C7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489892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4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0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0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4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4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2" name="Freeform 289">
                  <a:extLst>
                    <a:ext uri="{FF2B5EF4-FFF2-40B4-BE49-F238E27FC236}">
                      <a16:creationId xmlns:a16="http://schemas.microsoft.com/office/drawing/2014/main" id="{A2FD3346-4F78-6F49-A079-DD706557E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42280"/>
                  <a:ext cx="168275" cy="9525"/>
                </a:xfrm>
                <a:custGeom>
                  <a:avLst/>
                  <a:gdLst>
                    <a:gd name="T0" fmla="*/ 103 w 106"/>
                    <a:gd name="T1" fmla="*/ 6 h 6"/>
                    <a:gd name="T2" fmla="*/ 2 w 106"/>
                    <a:gd name="T3" fmla="*/ 6 h 6"/>
                    <a:gd name="T4" fmla="*/ 2 w 106"/>
                    <a:gd name="T5" fmla="*/ 6 h 6"/>
                    <a:gd name="T6" fmla="*/ 1 w 106"/>
                    <a:gd name="T7" fmla="*/ 6 h 6"/>
                    <a:gd name="T8" fmla="*/ 0 w 106"/>
                    <a:gd name="T9" fmla="*/ 3 h 6"/>
                    <a:gd name="T10" fmla="*/ 0 w 106"/>
                    <a:gd name="T11" fmla="*/ 3 h 6"/>
                    <a:gd name="T12" fmla="*/ 1 w 106"/>
                    <a:gd name="T13" fmla="*/ 2 h 6"/>
                    <a:gd name="T14" fmla="*/ 2 w 106"/>
                    <a:gd name="T15" fmla="*/ 0 h 6"/>
                    <a:gd name="T16" fmla="*/ 103 w 106"/>
                    <a:gd name="T17" fmla="*/ 0 h 6"/>
                    <a:gd name="T18" fmla="*/ 103 w 106"/>
                    <a:gd name="T19" fmla="*/ 0 h 6"/>
                    <a:gd name="T20" fmla="*/ 105 w 106"/>
                    <a:gd name="T21" fmla="*/ 2 h 6"/>
                    <a:gd name="T22" fmla="*/ 106 w 106"/>
                    <a:gd name="T23" fmla="*/ 3 h 6"/>
                    <a:gd name="T24" fmla="*/ 106 w 106"/>
                    <a:gd name="T25" fmla="*/ 3 h 6"/>
                    <a:gd name="T26" fmla="*/ 105 w 106"/>
                    <a:gd name="T27" fmla="*/ 6 h 6"/>
                    <a:gd name="T28" fmla="*/ 103 w 106"/>
                    <a:gd name="T29" fmla="*/ 6 h 6"/>
                    <a:gd name="T30" fmla="*/ 103 w 106"/>
                    <a:gd name="T3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6">
                      <a:moveTo>
                        <a:pt x="103" y="6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2"/>
                      </a:lnTo>
                      <a:lnTo>
                        <a:pt x="106" y="3"/>
                      </a:lnTo>
                      <a:lnTo>
                        <a:pt x="106" y="3"/>
                      </a:lnTo>
                      <a:lnTo>
                        <a:pt x="105" y="6"/>
                      </a:lnTo>
                      <a:lnTo>
                        <a:pt x="103" y="6"/>
                      </a:lnTo>
                      <a:lnTo>
                        <a:pt x="103" y="6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3" name="Freeform 290">
                  <a:extLst>
                    <a:ext uri="{FF2B5EF4-FFF2-40B4-BE49-F238E27FC236}">
                      <a16:creationId xmlns:a16="http://schemas.microsoft.com/office/drawing/2014/main" id="{68090B50-BF5C-D649-84D7-8CE9AA4AA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74549" y="2597842"/>
                  <a:ext cx="168275" cy="7937"/>
                </a:xfrm>
                <a:custGeom>
                  <a:avLst/>
                  <a:gdLst>
                    <a:gd name="T0" fmla="*/ 103 w 106"/>
                    <a:gd name="T1" fmla="*/ 5 h 5"/>
                    <a:gd name="T2" fmla="*/ 2 w 106"/>
                    <a:gd name="T3" fmla="*/ 5 h 5"/>
                    <a:gd name="T4" fmla="*/ 2 w 106"/>
                    <a:gd name="T5" fmla="*/ 5 h 5"/>
                    <a:gd name="T6" fmla="*/ 1 w 106"/>
                    <a:gd name="T7" fmla="*/ 5 h 5"/>
                    <a:gd name="T8" fmla="*/ 0 w 106"/>
                    <a:gd name="T9" fmla="*/ 2 h 5"/>
                    <a:gd name="T10" fmla="*/ 0 w 106"/>
                    <a:gd name="T11" fmla="*/ 2 h 5"/>
                    <a:gd name="T12" fmla="*/ 1 w 106"/>
                    <a:gd name="T13" fmla="*/ 1 h 5"/>
                    <a:gd name="T14" fmla="*/ 2 w 106"/>
                    <a:gd name="T15" fmla="*/ 0 h 5"/>
                    <a:gd name="T16" fmla="*/ 103 w 106"/>
                    <a:gd name="T17" fmla="*/ 0 h 5"/>
                    <a:gd name="T18" fmla="*/ 103 w 106"/>
                    <a:gd name="T19" fmla="*/ 0 h 5"/>
                    <a:gd name="T20" fmla="*/ 105 w 106"/>
                    <a:gd name="T21" fmla="*/ 1 h 5"/>
                    <a:gd name="T22" fmla="*/ 106 w 106"/>
                    <a:gd name="T23" fmla="*/ 2 h 5"/>
                    <a:gd name="T24" fmla="*/ 106 w 106"/>
                    <a:gd name="T25" fmla="*/ 2 h 5"/>
                    <a:gd name="T26" fmla="*/ 105 w 106"/>
                    <a:gd name="T27" fmla="*/ 5 h 5"/>
                    <a:gd name="T28" fmla="*/ 103 w 106"/>
                    <a:gd name="T29" fmla="*/ 5 h 5"/>
                    <a:gd name="T30" fmla="*/ 103 w 106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" h="5">
                      <a:moveTo>
                        <a:pt x="103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105" y="1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 w="3175">
                  <a:solidFill>
                    <a:srgbClr val="6167A3"/>
                  </a:solidFill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24" name="Freeform 291">
                  <a:extLst>
                    <a:ext uri="{FF2B5EF4-FFF2-40B4-BE49-F238E27FC236}">
                      <a16:creationId xmlns:a16="http://schemas.microsoft.com/office/drawing/2014/main" id="{3CFBBBA7-B479-0545-A5DD-313A9E3E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61" y="2647055"/>
                  <a:ext cx="82550" cy="79375"/>
                </a:xfrm>
                <a:custGeom>
                  <a:avLst/>
                  <a:gdLst>
                    <a:gd name="T0" fmla="*/ 2 w 52"/>
                    <a:gd name="T1" fmla="*/ 50 h 50"/>
                    <a:gd name="T2" fmla="*/ 2 w 52"/>
                    <a:gd name="T3" fmla="*/ 50 h 50"/>
                    <a:gd name="T4" fmla="*/ 1 w 52"/>
                    <a:gd name="T5" fmla="*/ 49 h 50"/>
                    <a:gd name="T6" fmla="*/ 0 w 52"/>
                    <a:gd name="T7" fmla="*/ 47 h 50"/>
                    <a:gd name="T8" fmla="*/ 0 w 52"/>
                    <a:gd name="T9" fmla="*/ 11 h 50"/>
                    <a:gd name="T10" fmla="*/ 0 w 52"/>
                    <a:gd name="T11" fmla="*/ 11 h 50"/>
                    <a:gd name="T12" fmla="*/ 1 w 52"/>
                    <a:gd name="T13" fmla="*/ 7 h 50"/>
                    <a:gd name="T14" fmla="*/ 2 w 52"/>
                    <a:gd name="T15" fmla="*/ 3 h 50"/>
                    <a:gd name="T16" fmla="*/ 7 w 52"/>
                    <a:gd name="T17" fmla="*/ 2 h 50"/>
                    <a:gd name="T18" fmla="*/ 11 w 52"/>
                    <a:gd name="T19" fmla="*/ 0 h 50"/>
                    <a:gd name="T20" fmla="*/ 49 w 52"/>
                    <a:gd name="T21" fmla="*/ 0 h 50"/>
                    <a:gd name="T22" fmla="*/ 49 w 52"/>
                    <a:gd name="T23" fmla="*/ 0 h 50"/>
                    <a:gd name="T24" fmla="*/ 52 w 52"/>
                    <a:gd name="T25" fmla="*/ 2 h 50"/>
                    <a:gd name="T26" fmla="*/ 52 w 52"/>
                    <a:gd name="T27" fmla="*/ 3 h 50"/>
                    <a:gd name="T28" fmla="*/ 52 w 52"/>
                    <a:gd name="T29" fmla="*/ 3 h 50"/>
                    <a:gd name="T30" fmla="*/ 52 w 52"/>
                    <a:gd name="T31" fmla="*/ 5 h 50"/>
                    <a:gd name="T32" fmla="*/ 49 w 52"/>
                    <a:gd name="T33" fmla="*/ 6 h 50"/>
                    <a:gd name="T34" fmla="*/ 11 w 52"/>
                    <a:gd name="T35" fmla="*/ 6 h 50"/>
                    <a:gd name="T36" fmla="*/ 11 w 52"/>
                    <a:gd name="T37" fmla="*/ 6 h 50"/>
                    <a:gd name="T38" fmla="*/ 7 w 52"/>
                    <a:gd name="T39" fmla="*/ 7 h 50"/>
                    <a:gd name="T40" fmla="*/ 5 w 52"/>
                    <a:gd name="T41" fmla="*/ 11 h 50"/>
                    <a:gd name="T42" fmla="*/ 5 w 52"/>
                    <a:gd name="T43" fmla="*/ 47 h 50"/>
                    <a:gd name="T44" fmla="*/ 5 w 52"/>
                    <a:gd name="T45" fmla="*/ 47 h 50"/>
                    <a:gd name="T46" fmla="*/ 5 w 52"/>
                    <a:gd name="T47" fmla="*/ 49 h 50"/>
                    <a:gd name="T48" fmla="*/ 2 w 52"/>
                    <a:gd name="T49" fmla="*/ 50 h 50"/>
                    <a:gd name="T50" fmla="*/ 2 w 52"/>
                    <a:gd name="T5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50"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1" y="49"/>
                      </a:lnTo>
                      <a:lnTo>
                        <a:pt x="0" y="4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52" y="2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52" y="5"/>
                      </a:lnTo>
                      <a:lnTo>
                        <a:pt x="49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7" y="7"/>
                      </a:lnTo>
                      <a:lnTo>
                        <a:pt x="5" y="11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5" y="49"/>
                      </a:lnTo>
                      <a:lnTo>
                        <a:pt x="2" y="50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616870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F693D25-6846-984C-8BC8-6A7EF7F78186}"/>
                </a:ext>
              </a:extLst>
            </p:cNvPr>
            <p:cNvGrpSpPr/>
            <p:nvPr/>
          </p:nvGrpSpPr>
          <p:grpSpPr>
            <a:xfrm>
              <a:off x="3638483" y="5311408"/>
              <a:ext cx="479813" cy="433084"/>
              <a:chOff x="5059363" y="3067051"/>
              <a:chExt cx="658812" cy="604837"/>
            </a:xfrm>
          </p:grpSpPr>
          <p:sp>
            <p:nvSpPr>
              <p:cNvPr id="226" name="Freeform 571">
                <a:extLst>
                  <a:ext uri="{FF2B5EF4-FFF2-40B4-BE49-F238E27FC236}">
                    <a16:creationId xmlns:a16="http://schemas.microsoft.com/office/drawing/2014/main" id="{56A257F9-CAE7-054F-AD7E-2B0A50A7E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3" y="3067051"/>
                <a:ext cx="422275" cy="423863"/>
              </a:xfrm>
              <a:custGeom>
                <a:avLst/>
                <a:gdLst>
                  <a:gd name="T0" fmla="*/ 266 w 266"/>
                  <a:gd name="T1" fmla="*/ 102 h 267"/>
                  <a:gd name="T2" fmla="*/ 248 w 266"/>
                  <a:gd name="T3" fmla="*/ 61 h 267"/>
                  <a:gd name="T4" fmla="*/ 222 w 266"/>
                  <a:gd name="T5" fmla="*/ 69 h 267"/>
                  <a:gd name="T6" fmla="*/ 222 w 266"/>
                  <a:gd name="T7" fmla="*/ 69 h 267"/>
                  <a:gd name="T8" fmla="*/ 210 w 266"/>
                  <a:gd name="T9" fmla="*/ 55 h 267"/>
                  <a:gd name="T10" fmla="*/ 198 w 266"/>
                  <a:gd name="T11" fmla="*/ 43 h 267"/>
                  <a:gd name="T12" fmla="*/ 207 w 266"/>
                  <a:gd name="T13" fmla="*/ 17 h 267"/>
                  <a:gd name="T14" fmla="*/ 163 w 266"/>
                  <a:gd name="T15" fmla="*/ 0 h 267"/>
                  <a:gd name="T16" fmla="*/ 151 w 266"/>
                  <a:gd name="T17" fmla="*/ 24 h 267"/>
                  <a:gd name="T18" fmla="*/ 151 w 266"/>
                  <a:gd name="T19" fmla="*/ 24 h 267"/>
                  <a:gd name="T20" fmla="*/ 134 w 266"/>
                  <a:gd name="T21" fmla="*/ 22 h 267"/>
                  <a:gd name="T22" fmla="*/ 115 w 266"/>
                  <a:gd name="T23" fmla="*/ 24 h 267"/>
                  <a:gd name="T24" fmla="*/ 103 w 266"/>
                  <a:gd name="T25" fmla="*/ 0 h 267"/>
                  <a:gd name="T26" fmla="*/ 61 w 266"/>
                  <a:gd name="T27" fmla="*/ 17 h 267"/>
                  <a:gd name="T28" fmla="*/ 70 w 266"/>
                  <a:gd name="T29" fmla="*/ 43 h 267"/>
                  <a:gd name="T30" fmla="*/ 70 w 266"/>
                  <a:gd name="T31" fmla="*/ 43 h 267"/>
                  <a:gd name="T32" fmla="*/ 56 w 266"/>
                  <a:gd name="T33" fmla="*/ 55 h 267"/>
                  <a:gd name="T34" fmla="*/ 44 w 266"/>
                  <a:gd name="T35" fmla="*/ 69 h 267"/>
                  <a:gd name="T36" fmla="*/ 18 w 266"/>
                  <a:gd name="T37" fmla="*/ 61 h 267"/>
                  <a:gd name="T38" fmla="*/ 0 w 266"/>
                  <a:gd name="T39" fmla="*/ 102 h 267"/>
                  <a:gd name="T40" fmla="*/ 25 w 266"/>
                  <a:gd name="T41" fmla="*/ 114 h 267"/>
                  <a:gd name="T42" fmla="*/ 25 w 266"/>
                  <a:gd name="T43" fmla="*/ 114 h 267"/>
                  <a:gd name="T44" fmla="*/ 23 w 266"/>
                  <a:gd name="T45" fmla="*/ 133 h 267"/>
                  <a:gd name="T46" fmla="*/ 25 w 266"/>
                  <a:gd name="T47" fmla="*/ 151 h 267"/>
                  <a:gd name="T48" fmla="*/ 0 w 266"/>
                  <a:gd name="T49" fmla="*/ 163 h 267"/>
                  <a:gd name="T50" fmla="*/ 18 w 266"/>
                  <a:gd name="T51" fmla="*/ 206 h 267"/>
                  <a:gd name="T52" fmla="*/ 44 w 266"/>
                  <a:gd name="T53" fmla="*/ 198 h 267"/>
                  <a:gd name="T54" fmla="*/ 44 w 266"/>
                  <a:gd name="T55" fmla="*/ 198 h 267"/>
                  <a:gd name="T56" fmla="*/ 56 w 266"/>
                  <a:gd name="T57" fmla="*/ 212 h 267"/>
                  <a:gd name="T58" fmla="*/ 70 w 266"/>
                  <a:gd name="T59" fmla="*/ 224 h 267"/>
                  <a:gd name="T60" fmla="*/ 61 w 266"/>
                  <a:gd name="T61" fmla="*/ 248 h 267"/>
                  <a:gd name="T62" fmla="*/ 103 w 266"/>
                  <a:gd name="T63" fmla="*/ 267 h 267"/>
                  <a:gd name="T64" fmla="*/ 115 w 266"/>
                  <a:gd name="T65" fmla="*/ 243 h 267"/>
                  <a:gd name="T66" fmla="*/ 115 w 266"/>
                  <a:gd name="T67" fmla="*/ 243 h 267"/>
                  <a:gd name="T68" fmla="*/ 132 w 266"/>
                  <a:gd name="T69" fmla="*/ 243 h 267"/>
                  <a:gd name="T70" fmla="*/ 151 w 266"/>
                  <a:gd name="T71" fmla="*/ 243 h 267"/>
                  <a:gd name="T72" fmla="*/ 163 w 266"/>
                  <a:gd name="T73" fmla="*/ 267 h 267"/>
                  <a:gd name="T74" fmla="*/ 207 w 266"/>
                  <a:gd name="T75" fmla="*/ 248 h 267"/>
                  <a:gd name="T76" fmla="*/ 198 w 266"/>
                  <a:gd name="T77" fmla="*/ 224 h 267"/>
                  <a:gd name="T78" fmla="*/ 198 w 266"/>
                  <a:gd name="T79" fmla="*/ 224 h 267"/>
                  <a:gd name="T80" fmla="*/ 212 w 266"/>
                  <a:gd name="T81" fmla="*/ 212 h 267"/>
                  <a:gd name="T82" fmla="*/ 222 w 266"/>
                  <a:gd name="T83" fmla="*/ 198 h 267"/>
                  <a:gd name="T84" fmla="*/ 248 w 266"/>
                  <a:gd name="T85" fmla="*/ 206 h 267"/>
                  <a:gd name="T86" fmla="*/ 266 w 266"/>
                  <a:gd name="T87" fmla="*/ 163 h 267"/>
                  <a:gd name="T88" fmla="*/ 241 w 266"/>
                  <a:gd name="T89" fmla="*/ 151 h 267"/>
                  <a:gd name="T90" fmla="*/ 241 w 266"/>
                  <a:gd name="T91" fmla="*/ 151 h 267"/>
                  <a:gd name="T92" fmla="*/ 243 w 266"/>
                  <a:gd name="T93" fmla="*/ 133 h 267"/>
                  <a:gd name="T94" fmla="*/ 241 w 266"/>
                  <a:gd name="T95" fmla="*/ 114 h 267"/>
                  <a:gd name="T96" fmla="*/ 266 w 266"/>
                  <a:gd name="T97" fmla="*/ 10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" h="267">
                    <a:moveTo>
                      <a:pt x="266" y="102"/>
                    </a:moveTo>
                    <a:lnTo>
                      <a:pt x="248" y="61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10" y="55"/>
                    </a:lnTo>
                    <a:lnTo>
                      <a:pt x="198" y="43"/>
                    </a:lnTo>
                    <a:lnTo>
                      <a:pt x="207" y="17"/>
                    </a:lnTo>
                    <a:lnTo>
                      <a:pt x="163" y="0"/>
                    </a:lnTo>
                    <a:lnTo>
                      <a:pt x="151" y="24"/>
                    </a:lnTo>
                    <a:lnTo>
                      <a:pt x="151" y="24"/>
                    </a:lnTo>
                    <a:lnTo>
                      <a:pt x="134" y="22"/>
                    </a:lnTo>
                    <a:lnTo>
                      <a:pt x="115" y="24"/>
                    </a:lnTo>
                    <a:lnTo>
                      <a:pt x="103" y="0"/>
                    </a:lnTo>
                    <a:lnTo>
                      <a:pt x="61" y="17"/>
                    </a:lnTo>
                    <a:lnTo>
                      <a:pt x="70" y="43"/>
                    </a:lnTo>
                    <a:lnTo>
                      <a:pt x="70" y="43"/>
                    </a:lnTo>
                    <a:lnTo>
                      <a:pt x="56" y="55"/>
                    </a:lnTo>
                    <a:lnTo>
                      <a:pt x="44" y="69"/>
                    </a:lnTo>
                    <a:lnTo>
                      <a:pt x="18" y="61"/>
                    </a:lnTo>
                    <a:lnTo>
                      <a:pt x="0" y="102"/>
                    </a:lnTo>
                    <a:lnTo>
                      <a:pt x="25" y="114"/>
                    </a:lnTo>
                    <a:lnTo>
                      <a:pt x="25" y="114"/>
                    </a:lnTo>
                    <a:lnTo>
                      <a:pt x="23" y="133"/>
                    </a:lnTo>
                    <a:lnTo>
                      <a:pt x="25" y="151"/>
                    </a:lnTo>
                    <a:lnTo>
                      <a:pt x="0" y="163"/>
                    </a:lnTo>
                    <a:lnTo>
                      <a:pt x="18" y="206"/>
                    </a:lnTo>
                    <a:lnTo>
                      <a:pt x="44" y="198"/>
                    </a:lnTo>
                    <a:lnTo>
                      <a:pt x="44" y="198"/>
                    </a:lnTo>
                    <a:lnTo>
                      <a:pt x="56" y="212"/>
                    </a:lnTo>
                    <a:lnTo>
                      <a:pt x="70" y="224"/>
                    </a:lnTo>
                    <a:lnTo>
                      <a:pt x="61" y="248"/>
                    </a:lnTo>
                    <a:lnTo>
                      <a:pt x="103" y="267"/>
                    </a:lnTo>
                    <a:lnTo>
                      <a:pt x="115" y="243"/>
                    </a:lnTo>
                    <a:lnTo>
                      <a:pt x="115" y="243"/>
                    </a:lnTo>
                    <a:lnTo>
                      <a:pt x="132" y="243"/>
                    </a:lnTo>
                    <a:lnTo>
                      <a:pt x="151" y="243"/>
                    </a:lnTo>
                    <a:lnTo>
                      <a:pt x="163" y="267"/>
                    </a:lnTo>
                    <a:lnTo>
                      <a:pt x="207" y="248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212" y="212"/>
                    </a:lnTo>
                    <a:lnTo>
                      <a:pt x="222" y="198"/>
                    </a:lnTo>
                    <a:lnTo>
                      <a:pt x="248" y="206"/>
                    </a:lnTo>
                    <a:lnTo>
                      <a:pt x="266" y="163"/>
                    </a:lnTo>
                    <a:lnTo>
                      <a:pt x="241" y="151"/>
                    </a:lnTo>
                    <a:lnTo>
                      <a:pt x="241" y="151"/>
                    </a:lnTo>
                    <a:lnTo>
                      <a:pt x="243" y="133"/>
                    </a:lnTo>
                    <a:lnTo>
                      <a:pt x="241" y="114"/>
                    </a:lnTo>
                    <a:lnTo>
                      <a:pt x="266" y="102"/>
                    </a:lnTo>
                    <a:close/>
                  </a:path>
                </a:pathLst>
              </a:custGeom>
              <a:solidFill>
                <a:srgbClr val="488E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7" name="Freeform 572">
                <a:extLst>
                  <a:ext uri="{FF2B5EF4-FFF2-40B4-BE49-F238E27FC236}">
                    <a16:creationId xmlns:a16="http://schemas.microsoft.com/office/drawing/2014/main" id="{549E034C-D0FD-0149-BED2-90438485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06751"/>
                <a:ext cx="139700" cy="141288"/>
              </a:xfrm>
              <a:custGeom>
                <a:avLst/>
                <a:gdLst>
                  <a:gd name="T0" fmla="*/ 85 w 88"/>
                  <a:gd name="T1" fmla="*/ 63 h 89"/>
                  <a:gd name="T2" fmla="*/ 85 w 88"/>
                  <a:gd name="T3" fmla="*/ 63 h 89"/>
                  <a:gd name="T4" fmla="*/ 81 w 88"/>
                  <a:gd name="T5" fmla="*/ 70 h 89"/>
                  <a:gd name="T6" fmla="*/ 74 w 88"/>
                  <a:gd name="T7" fmla="*/ 77 h 89"/>
                  <a:gd name="T8" fmla="*/ 69 w 88"/>
                  <a:gd name="T9" fmla="*/ 82 h 89"/>
                  <a:gd name="T10" fmla="*/ 61 w 88"/>
                  <a:gd name="T11" fmla="*/ 85 h 89"/>
                  <a:gd name="T12" fmla="*/ 54 w 88"/>
                  <a:gd name="T13" fmla="*/ 89 h 89"/>
                  <a:gd name="T14" fmla="*/ 45 w 88"/>
                  <a:gd name="T15" fmla="*/ 89 h 89"/>
                  <a:gd name="T16" fmla="*/ 36 w 88"/>
                  <a:gd name="T17" fmla="*/ 89 h 89"/>
                  <a:gd name="T18" fmla="*/ 28 w 88"/>
                  <a:gd name="T19" fmla="*/ 85 h 89"/>
                  <a:gd name="T20" fmla="*/ 28 w 88"/>
                  <a:gd name="T21" fmla="*/ 85 h 89"/>
                  <a:gd name="T22" fmla="*/ 19 w 88"/>
                  <a:gd name="T23" fmla="*/ 82 h 89"/>
                  <a:gd name="T24" fmla="*/ 12 w 88"/>
                  <a:gd name="T25" fmla="*/ 77 h 89"/>
                  <a:gd name="T26" fmla="*/ 7 w 88"/>
                  <a:gd name="T27" fmla="*/ 70 h 89"/>
                  <a:gd name="T28" fmla="*/ 3 w 88"/>
                  <a:gd name="T29" fmla="*/ 63 h 89"/>
                  <a:gd name="T30" fmla="*/ 2 w 88"/>
                  <a:gd name="T31" fmla="*/ 54 h 89"/>
                  <a:gd name="T32" fmla="*/ 0 w 88"/>
                  <a:gd name="T33" fmla="*/ 45 h 89"/>
                  <a:gd name="T34" fmla="*/ 2 w 88"/>
                  <a:gd name="T35" fmla="*/ 37 h 89"/>
                  <a:gd name="T36" fmla="*/ 3 w 88"/>
                  <a:gd name="T37" fmla="*/ 28 h 89"/>
                  <a:gd name="T38" fmla="*/ 3 w 88"/>
                  <a:gd name="T39" fmla="*/ 28 h 89"/>
                  <a:gd name="T40" fmla="*/ 7 w 88"/>
                  <a:gd name="T41" fmla="*/ 21 h 89"/>
                  <a:gd name="T42" fmla="*/ 14 w 88"/>
                  <a:gd name="T43" fmla="*/ 14 h 89"/>
                  <a:gd name="T44" fmla="*/ 19 w 88"/>
                  <a:gd name="T45" fmla="*/ 9 h 89"/>
                  <a:gd name="T46" fmla="*/ 28 w 88"/>
                  <a:gd name="T47" fmla="*/ 4 h 89"/>
                  <a:gd name="T48" fmla="*/ 35 w 88"/>
                  <a:gd name="T49" fmla="*/ 2 h 89"/>
                  <a:gd name="T50" fmla="*/ 43 w 88"/>
                  <a:gd name="T51" fmla="*/ 0 h 89"/>
                  <a:gd name="T52" fmla="*/ 52 w 88"/>
                  <a:gd name="T53" fmla="*/ 2 h 89"/>
                  <a:gd name="T54" fmla="*/ 61 w 88"/>
                  <a:gd name="T55" fmla="*/ 4 h 89"/>
                  <a:gd name="T56" fmla="*/ 61 w 88"/>
                  <a:gd name="T57" fmla="*/ 4 h 89"/>
                  <a:gd name="T58" fmla="*/ 69 w 88"/>
                  <a:gd name="T59" fmla="*/ 9 h 89"/>
                  <a:gd name="T60" fmla="*/ 76 w 88"/>
                  <a:gd name="T61" fmla="*/ 14 h 89"/>
                  <a:gd name="T62" fmla="*/ 81 w 88"/>
                  <a:gd name="T63" fmla="*/ 21 h 89"/>
                  <a:gd name="T64" fmla="*/ 85 w 88"/>
                  <a:gd name="T65" fmla="*/ 28 h 89"/>
                  <a:gd name="T66" fmla="*/ 87 w 88"/>
                  <a:gd name="T67" fmla="*/ 37 h 89"/>
                  <a:gd name="T68" fmla="*/ 88 w 88"/>
                  <a:gd name="T69" fmla="*/ 45 h 89"/>
                  <a:gd name="T70" fmla="*/ 88 w 88"/>
                  <a:gd name="T71" fmla="*/ 54 h 89"/>
                  <a:gd name="T72" fmla="*/ 85 w 88"/>
                  <a:gd name="T73" fmla="*/ 63 h 89"/>
                  <a:gd name="T74" fmla="*/ 85 w 88"/>
                  <a:gd name="T75" fmla="*/ 6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9">
                    <a:moveTo>
                      <a:pt x="85" y="63"/>
                    </a:moveTo>
                    <a:lnTo>
                      <a:pt x="85" y="63"/>
                    </a:lnTo>
                    <a:lnTo>
                      <a:pt x="81" y="70"/>
                    </a:lnTo>
                    <a:lnTo>
                      <a:pt x="74" y="77"/>
                    </a:lnTo>
                    <a:lnTo>
                      <a:pt x="69" y="82"/>
                    </a:lnTo>
                    <a:lnTo>
                      <a:pt x="61" y="85"/>
                    </a:lnTo>
                    <a:lnTo>
                      <a:pt x="54" y="89"/>
                    </a:lnTo>
                    <a:lnTo>
                      <a:pt x="45" y="89"/>
                    </a:lnTo>
                    <a:lnTo>
                      <a:pt x="36" y="89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19" y="82"/>
                    </a:lnTo>
                    <a:lnTo>
                      <a:pt x="12" y="77"/>
                    </a:lnTo>
                    <a:lnTo>
                      <a:pt x="7" y="70"/>
                    </a:lnTo>
                    <a:lnTo>
                      <a:pt x="3" y="63"/>
                    </a:lnTo>
                    <a:lnTo>
                      <a:pt x="2" y="54"/>
                    </a:lnTo>
                    <a:lnTo>
                      <a:pt x="0" y="45"/>
                    </a:lnTo>
                    <a:lnTo>
                      <a:pt x="2" y="3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7" y="21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2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9" y="9"/>
                    </a:lnTo>
                    <a:lnTo>
                      <a:pt x="76" y="14"/>
                    </a:lnTo>
                    <a:lnTo>
                      <a:pt x="81" y="21"/>
                    </a:lnTo>
                    <a:lnTo>
                      <a:pt x="85" y="28"/>
                    </a:lnTo>
                    <a:lnTo>
                      <a:pt x="87" y="37"/>
                    </a:lnTo>
                    <a:lnTo>
                      <a:pt x="88" y="45"/>
                    </a:lnTo>
                    <a:lnTo>
                      <a:pt x="88" y="54"/>
                    </a:lnTo>
                    <a:lnTo>
                      <a:pt x="85" y="63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8" name="Freeform 574">
                <a:extLst>
                  <a:ext uri="{FF2B5EF4-FFF2-40B4-BE49-F238E27FC236}">
                    <a16:creationId xmlns:a16="http://schemas.microsoft.com/office/drawing/2014/main" id="{25CF700F-7637-5744-B1DD-73F802FF3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3382963"/>
                <a:ext cx="288925" cy="288925"/>
              </a:xfrm>
              <a:custGeom>
                <a:avLst/>
                <a:gdLst>
                  <a:gd name="T0" fmla="*/ 182 w 182"/>
                  <a:gd name="T1" fmla="*/ 70 h 182"/>
                  <a:gd name="T2" fmla="*/ 170 w 182"/>
                  <a:gd name="T3" fmla="*/ 42 h 182"/>
                  <a:gd name="T4" fmla="*/ 147 w 182"/>
                  <a:gd name="T5" fmla="*/ 51 h 182"/>
                  <a:gd name="T6" fmla="*/ 147 w 182"/>
                  <a:gd name="T7" fmla="*/ 51 h 182"/>
                  <a:gd name="T8" fmla="*/ 140 w 182"/>
                  <a:gd name="T9" fmla="*/ 42 h 182"/>
                  <a:gd name="T10" fmla="*/ 132 w 182"/>
                  <a:gd name="T11" fmla="*/ 35 h 182"/>
                  <a:gd name="T12" fmla="*/ 140 w 182"/>
                  <a:gd name="T13" fmla="*/ 13 h 182"/>
                  <a:gd name="T14" fmla="*/ 111 w 182"/>
                  <a:gd name="T15" fmla="*/ 0 h 182"/>
                  <a:gd name="T16" fmla="*/ 102 w 182"/>
                  <a:gd name="T17" fmla="*/ 23 h 182"/>
                  <a:gd name="T18" fmla="*/ 102 w 182"/>
                  <a:gd name="T19" fmla="*/ 23 h 182"/>
                  <a:gd name="T20" fmla="*/ 90 w 182"/>
                  <a:gd name="T21" fmla="*/ 21 h 182"/>
                  <a:gd name="T22" fmla="*/ 80 w 182"/>
                  <a:gd name="T23" fmla="*/ 23 h 182"/>
                  <a:gd name="T24" fmla="*/ 69 w 182"/>
                  <a:gd name="T25" fmla="*/ 0 h 182"/>
                  <a:gd name="T26" fmla="*/ 41 w 182"/>
                  <a:gd name="T27" fmla="*/ 13 h 182"/>
                  <a:gd name="T28" fmla="*/ 50 w 182"/>
                  <a:gd name="T29" fmla="*/ 35 h 182"/>
                  <a:gd name="T30" fmla="*/ 50 w 182"/>
                  <a:gd name="T31" fmla="*/ 35 h 182"/>
                  <a:gd name="T32" fmla="*/ 41 w 182"/>
                  <a:gd name="T33" fmla="*/ 42 h 182"/>
                  <a:gd name="T34" fmla="*/ 34 w 182"/>
                  <a:gd name="T35" fmla="*/ 51 h 182"/>
                  <a:gd name="T36" fmla="*/ 12 w 182"/>
                  <a:gd name="T37" fmla="*/ 42 h 182"/>
                  <a:gd name="T38" fmla="*/ 0 w 182"/>
                  <a:gd name="T39" fmla="*/ 70 h 182"/>
                  <a:gd name="T40" fmla="*/ 22 w 182"/>
                  <a:gd name="T41" fmla="*/ 80 h 182"/>
                  <a:gd name="T42" fmla="*/ 22 w 182"/>
                  <a:gd name="T43" fmla="*/ 80 h 182"/>
                  <a:gd name="T44" fmla="*/ 21 w 182"/>
                  <a:gd name="T45" fmla="*/ 91 h 182"/>
                  <a:gd name="T46" fmla="*/ 22 w 182"/>
                  <a:gd name="T47" fmla="*/ 103 h 182"/>
                  <a:gd name="T48" fmla="*/ 0 w 182"/>
                  <a:gd name="T49" fmla="*/ 111 h 182"/>
                  <a:gd name="T50" fmla="*/ 12 w 182"/>
                  <a:gd name="T51" fmla="*/ 141 h 182"/>
                  <a:gd name="T52" fmla="*/ 34 w 182"/>
                  <a:gd name="T53" fmla="*/ 132 h 182"/>
                  <a:gd name="T54" fmla="*/ 34 w 182"/>
                  <a:gd name="T55" fmla="*/ 132 h 182"/>
                  <a:gd name="T56" fmla="*/ 41 w 182"/>
                  <a:gd name="T57" fmla="*/ 141 h 182"/>
                  <a:gd name="T58" fmla="*/ 50 w 182"/>
                  <a:gd name="T59" fmla="*/ 148 h 182"/>
                  <a:gd name="T60" fmla="*/ 41 w 182"/>
                  <a:gd name="T61" fmla="*/ 170 h 182"/>
                  <a:gd name="T62" fmla="*/ 69 w 182"/>
                  <a:gd name="T63" fmla="*/ 182 h 182"/>
                  <a:gd name="T64" fmla="*/ 80 w 182"/>
                  <a:gd name="T65" fmla="*/ 160 h 182"/>
                  <a:gd name="T66" fmla="*/ 80 w 182"/>
                  <a:gd name="T67" fmla="*/ 160 h 182"/>
                  <a:gd name="T68" fmla="*/ 90 w 182"/>
                  <a:gd name="T69" fmla="*/ 162 h 182"/>
                  <a:gd name="T70" fmla="*/ 102 w 182"/>
                  <a:gd name="T71" fmla="*/ 160 h 182"/>
                  <a:gd name="T72" fmla="*/ 111 w 182"/>
                  <a:gd name="T73" fmla="*/ 182 h 182"/>
                  <a:gd name="T74" fmla="*/ 140 w 182"/>
                  <a:gd name="T75" fmla="*/ 170 h 182"/>
                  <a:gd name="T76" fmla="*/ 132 w 182"/>
                  <a:gd name="T77" fmla="*/ 148 h 182"/>
                  <a:gd name="T78" fmla="*/ 132 w 182"/>
                  <a:gd name="T79" fmla="*/ 148 h 182"/>
                  <a:gd name="T80" fmla="*/ 140 w 182"/>
                  <a:gd name="T81" fmla="*/ 141 h 182"/>
                  <a:gd name="T82" fmla="*/ 147 w 182"/>
                  <a:gd name="T83" fmla="*/ 132 h 182"/>
                  <a:gd name="T84" fmla="*/ 170 w 182"/>
                  <a:gd name="T85" fmla="*/ 141 h 182"/>
                  <a:gd name="T86" fmla="*/ 182 w 182"/>
                  <a:gd name="T87" fmla="*/ 111 h 182"/>
                  <a:gd name="T88" fmla="*/ 159 w 182"/>
                  <a:gd name="T89" fmla="*/ 103 h 182"/>
                  <a:gd name="T90" fmla="*/ 159 w 182"/>
                  <a:gd name="T91" fmla="*/ 103 h 182"/>
                  <a:gd name="T92" fmla="*/ 159 w 182"/>
                  <a:gd name="T93" fmla="*/ 91 h 182"/>
                  <a:gd name="T94" fmla="*/ 159 w 182"/>
                  <a:gd name="T95" fmla="*/ 80 h 182"/>
                  <a:gd name="T96" fmla="*/ 182 w 182"/>
                  <a:gd name="T97" fmla="*/ 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82">
                    <a:moveTo>
                      <a:pt x="182" y="70"/>
                    </a:moveTo>
                    <a:lnTo>
                      <a:pt x="170" y="42"/>
                    </a:lnTo>
                    <a:lnTo>
                      <a:pt x="147" y="51"/>
                    </a:lnTo>
                    <a:lnTo>
                      <a:pt x="147" y="51"/>
                    </a:lnTo>
                    <a:lnTo>
                      <a:pt x="140" y="42"/>
                    </a:lnTo>
                    <a:lnTo>
                      <a:pt x="132" y="35"/>
                    </a:lnTo>
                    <a:lnTo>
                      <a:pt x="140" y="13"/>
                    </a:lnTo>
                    <a:lnTo>
                      <a:pt x="111" y="0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0" y="21"/>
                    </a:lnTo>
                    <a:lnTo>
                      <a:pt x="80" y="23"/>
                    </a:lnTo>
                    <a:lnTo>
                      <a:pt x="69" y="0"/>
                    </a:lnTo>
                    <a:lnTo>
                      <a:pt x="41" y="1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41" y="42"/>
                    </a:lnTo>
                    <a:lnTo>
                      <a:pt x="34" y="51"/>
                    </a:lnTo>
                    <a:lnTo>
                      <a:pt x="12" y="42"/>
                    </a:lnTo>
                    <a:lnTo>
                      <a:pt x="0" y="7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1" y="91"/>
                    </a:lnTo>
                    <a:lnTo>
                      <a:pt x="22" y="103"/>
                    </a:lnTo>
                    <a:lnTo>
                      <a:pt x="0" y="111"/>
                    </a:lnTo>
                    <a:lnTo>
                      <a:pt x="12" y="141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41" y="141"/>
                    </a:lnTo>
                    <a:lnTo>
                      <a:pt x="50" y="148"/>
                    </a:lnTo>
                    <a:lnTo>
                      <a:pt x="41" y="170"/>
                    </a:lnTo>
                    <a:lnTo>
                      <a:pt x="69" y="182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0" y="162"/>
                    </a:lnTo>
                    <a:lnTo>
                      <a:pt x="102" y="160"/>
                    </a:lnTo>
                    <a:lnTo>
                      <a:pt x="111" y="182"/>
                    </a:lnTo>
                    <a:lnTo>
                      <a:pt x="140" y="170"/>
                    </a:lnTo>
                    <a:lnTo>
                      <a:pt x="132" y="148"/>
                    </a:lnTo>
                    <a:lnTo>
                      <a:pt x="132" y="148"/>
                    </a:lnTo>
                    <a:lnTo>
                      <a:pt x="140" y="141"/>
                    </a:lnTo>
                    <a:lnTo>
                      <a:pt x="147" y="132"/>
                    </a:lnTo>
                    <a:lnTo>
                      <a:pt x="170" y="141"/>
                    </a:lnTo>
                    <a:lnTo>
                      <a:pt x="182" y="111"/>
                    </a:lnTo>
                    <a:lnTo>
                      <a:pt x="159" y="103"/>
                    </a:lnTo>
                    <a:lnTo>
                      <a:pt x="159" y="103"/>
                    </a:lnTo>
                    <a:lnTo>
                      <a:pt x="159" y="91"/>
                    </a:lnTo>
                    <a:lnTo>
                      <a:pt x="159" y="80"/>
                    </a:lnTo>
                    <a:lnTo>
                      <a:pt x="182" y="70"/>
                    </a:lnTo>
                    <a:close/>
                  </a:path>
                </a:pathLst>
              </a:custGeom>
              <a:solidFill>
                <a:srgbClr val="E9EAEB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229" name="Freeform 576">
                <a:extLst>
                  <a:ext uri="{FF2B5EF4-FFF2-40B4-BE49-F238E27FC236}">
                    <a16:creationId xmlns:a16="http://schemas.microsoft.com/office/drawing/2014/main" id="{963BB522-C4A7-9E49-B544-046CCE1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479801"/>
                <a:ext cx="96838" cy="96838"/>
              </a:xfrm>
              <a:custGeom>
                <a:avLst/>
                <a:gdLst>
                  <a:gd name="T0" fmla="*/ 59 w 61"/>
                  <a:gd name="T1" fmla="*/ 19 h 61"/>
                  <a:gd name="T2" fmla="*/ 59 w 61"/>
                  <a:gd name="T3" fmla="*/ 19 h 61"/>
                  <a:gd name="T4" fmla="*/ 61 w 61"/>
                  <a:gd name="T5" fmla="*/ 24 h 61"/>
                  <a:gd name="T6" fmla="*/ 61 w 61"/>
                  <a:gd name="T7" fmla="*/ 31 h 61"/>
                  <a:gd name="T8" fmla="*/ 59 w 61"/>
                  <a:gd name="T9" fmla="*/ 36 h 61"/>
                  <a:gd name="T10" fmla="*/ 59 w 61"/>
                  <a:gd name="T11" fmla="*/ 42 h 61"/>
                  <a:gd name="T12" fmla="*/ 56 w 61"/>
                  <a:gd name="T13" fmla="*/ 47 h 61"/>
                  <a:gd name="T14" fmla="*/ 53 w 61"/>
                  <a:gd name="T15" fmla="*/ 52 h 61"/>
                  <a:gd name="T16" fmla="*/ 47 w 61"/>
                  <a:gd name="T17" fmla="*/ 56 h 61"/>
                  <a:gd name="T18" fmla="*/ 42 w 61"/>
                  <a:gd name="T19" fmla="*/ 59 h 61"/>
                  <a:gd name="T20" fmla="*/ 42 w 61"/>
                  <a:gd name="T21" fmla="*/ 59 h 61"/>
                  <a:gd name="T22" fmla="*/ 37 w 61"/>
                  <a:gd name="T23" fmla="*/ 61 h 61"/>
                  <a:gd name="T24" fmla="*/ 30 w 61"/>
                  <a:gd name="T25" fmla="*/ 61 h 61"/>
                  <a:gd name="T26" fmla="*/ 25 w 61"/>
                  <a:gd name="T27" fmla="*/ 61 h 61"/>
                  <a:gd name="T28" fmla="*/ 18 w 61"/>
                  <a:gd name="T29" fmla="*/ 59 h 61"/>
                  <a:gd name="T30" fmla="*/ 13 w 61"/>
                  <a:gd name="T31" fmla="*/ 56 h 61"/>
                  <a:gd name="T32" fmla="*/ 9 w 61"/>
                  <a:gd name="T33" fmla="*/ 52 h 61"/>
                  <a:gd name="T34" fmla="*/ 6 w 61"/>
                  <a:gd name="T35" fmla="*/ 47 h 61"/>
                  <a:gd name="T36" fmla="*/ 2 w 61"/>
                  <a:gd name="T37" fmla="*/ 42 h 61"/>
                  <a:gd name="T38" fmla="*/ 2 w 61"/>
                  <a:gd name="T39" fmla="*/ 42 h 61"/>
                  <a:gd name="T40" fmla="*/ 0 w 61"/>
                  <a:gd name="T41" fmla="*/ 36 h 61"/>
                  <a:gd name="T42" fmla="*/ 0 w 61"/>
                  <a:gd name="T43" fmla="*/ 30 h 61"/>
                  <a:gd name="T44" fmla="*/ 0 w 61"/>
                  <a:gd name="T45" fmla="*/ 24 h 61"/>
                  <a:gd name="T46" fmla="*/ 2 w 61"/>
                  <a:gd name="T47" fmla="*/ 19 h 61"/>
                  <a:gd name="T48" fmla="*/ 6 w 61"/>
                  <a:gd name="T49" fmla="*/ 14 h 61"/>
                  <a:gd name="T50" fmla="*/ 9 w 61"/>
                  <a:gd name="T51" fmla="*/ 9 h 61"/>
                  <a:gd name="T52" fmla="*/ 13 w 61"/>
                  <a:gd name="T53" fmla="*/ 5 h 61"/>
                  <a:gd name="T54" fmla="*/ 18 w 61"/>
                  <a:gd name="T55" fmla="*/ 2 h 61"/>
                  <a:gd name="T56" fmla="*/ 18 w 61"/>
                  <a:gd name="T57" fmla="*/ 2 h 61"/>
                  <a:gd name="T58" fmla="*/ 25 w 61"/>
                  <a:gd name="T59" fmla="*/ 0 h 61"/>
                  <a:gd name="T60" fmla="*/ 30 w 61"/>
                  <a:gd name="T61" fmla="*/ 0 h 61"/>
                  <a:gd name="T62" fmla="*/ 37 w 61"/>
                  <a:gd name="T63" fmla="*/ 0 h 61"/>
                  <a:gd name="T64" fmla="*/ 42 w 61"/>
                  <a:gd name="T65" fmla="*/ 2 h 61"/>
                  <a:gd name="T66" fmla="*/ 47 w 61"/>
                  <a:gd name="T67" fmla="*/ 5 h 61"/>
                  <a:gd name="T68" fmla="*/ 53 w 61"/>
                  <a:gd name="T69" fmla="*/ 9 h 61"/>
                  <a:gd name="T70" fmla="*/ 56 w 61"/>
                  <a:gd name="T71" fmla="*/ 14 h 61"/>
                  <a:gd name="T72" fmla="*/ 59 w 61"/>
                  <a:gd name="T73" fmla="*/ 19 h 61"/>
                  <a:gd name="T74" fmla="*/ 59 w 61"/>
                  <a:gd name="T7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61">
                    <a:moveTo>
                      <a:pt x="59" y="19"/>
                    </a:moveTo>
                    <a:lnTo>
                      <a:pt x="59" y="19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9" y="36"/>
                    </a:lnTo>
                    <a:lnTo>
                      <a:pt x="59" y="42"/>
                    </a:lnTo>
                    <a:lnTo>
                      <a:pt x="56" y="47"/>
                    </a:lnTo>
                    <a:lnTo>
                      <a:pt x="53" y="52"/>
                    </a:lnTo>
                    <a:lnTo>
                      <a:pt x="47" y="56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37" y="61"/>
                    </a:lnTo>
                    <a:lnTo>
                      <a:pt x="30" y="61"/>
                    </a:lnTo>
                    <a:lnTo>
                      <a:pt x="25" y="61"/>
                    </a:lnTo>
                    <a:lnTo>
                      <a:pt x="18" y="59"/>
                    </a:lnTo>
                    <a:lnTo>
                      <a:pt x="13" y="56"/>
                    </a:lnTo>
                    <a:lnTo>
                      <a:pt x="9" y="52"/>
                    </a:lnTo>
                    <a:lnTo>
                      <a:pt x="6" y="47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2"/>
                    </a:lnTo>
                    <a:lnTo>
                      <a:pt x="47" y="5"/>
                    </a:lnTo>
                    <a:lnTo>
                      <a:pt x="53" y="9"/>
                    </a:lnTo>
                    <a:lnTo>
                      <a:pt x="56" y="14"/>
                    </a:lnTo>
                    <a:lnTo>
                      <a:pt x="59" y="19"/>
                    </a:lnTo>
                    <a:lnTo>
                      <a:pt x="59" y="19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616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C90BDAF-64A2-3541-8E86-34010C2CA96E}"/>
                </a:ext>
              </a:extLst>
            </p:cNvPr>
            <p:cNvGrpSpPr/>
            <p:nvPr/>
          </p:nvGrpSpPr>
          <p:grpSpPr>
            <a:xfrm>
              <a:off x="6822243" y="5292075"/>
              <a:ext cx="414224" cy="459903"/>
              <a:chOff x="4866093" y="2010284"/>
              <a:chExt cx="348753" cy="393845"/>
            </a:xfrm>
          </p:grpSpPr>
          <p:sp>
            <p:nvSpPr>
              <p:cNvPr id="232" name="Freeform: Shape 307">
                <a:extLst>
                  <a:ext uri="{FF2B5EF4-FFF2-40B4-BE49-F238E27FC236}">
                    <a16:creationId xmlns:a16="http://schemas.microsoft.com/office/drawing/2014/main" id="{B12505D8-3D2A-DF41-9CB9-A41589665690}"/>
                  </a:ext>
                </a:extLst>
              </p:cNvPr>
              <p:cNvSpPr/>
              <p:nvPr/>
            </p:nvSpPr>
            <p:spPr>
              <a:xfrm>
                <a:off x="4910138" y="2156222"/>
                <a:ext cx="246459" cy="240506"/>
              </a:xfrm>
              <a:custGeom>
                <a:avLst/>
                <a:gdLst>
                  <a:gd name="connsiteX0" fmla="*/ 161925 w 246459"/>
                  <a:gd name="connsiteY0" fmla="*/ 240506 h 240506"/>
                  <a:gd name="connsiteX1" fmla="*/ 0 w 246459"/>
                  <a:gd name="connsiteY1" fmla="*/ 188119 h 240506"/>
                  <a:gd name="connsiteX2" fmla="*/ 8334 w 246459"/>
                  <a:gd name="connsiteY2" fmla="*/ 0 h 240506"/>
                  <a:gd name="connsiteX3" fmla="*/ 236934 w 246459"/>
                  <a:gd name="connsiteY3" fmla="*/ 69056 h 240506"/>
                  <a:gd name="connsiteX4" fmla="*/ 246459 w 246459"/>
                  <a:gd name="connsiteY4" fmla="*/ 198834 h 240506"/>
                  <a:gd name="connsiteX5" fmla="*/ 161925 w 246459"/>
                  <a:gd name="connsiteY5" fmla="*/ 240506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459" h="240506">
                    <a:moveTo>
                      <a:pt x="161925" y="240506"/>
                    </a:moveTo>
                    <a:lnTo>
                      <a:pt x="0" y="188119"/>
                    </a:lnTo>
                    <a:lnTo>
                      <a:pt x="8334" y="0"/>
                    </a:lnTo>
                    <a:lnTo>
                      <a:pt x="236934" y="69056"/>
                    </a:lnTo>
                    <a:lnTo>
                      <a:pt x="246459" y="198834"/>
                    </a:lnTo>
                    <a:lnTo>
                      <a:pt x="161925" y="2405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CEBB29D-59DA-3E4F-B0CE-D6802F3EE703}"/>
                  </a:ext>
                </a:extLst>
              </p:cNvPr>
              <p:cNvGrpSpPr/>
              <p:nvPr/>
            </p:nvGrpSpPr>
            <p:grpSpPr>
              <a:xfrm>
                <a:off x="4866093" y="2010284"/>
                <a:ext cx="348753" cy="393845"/>
                <a:chOff x="3400425" y="2014538"/>
                <a:chExt cx="969963" cy="1095375"/>
              </a:xfrm>
              <a:solidFill>
                <a:srgbClr val="6167A3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579E44A6-C966-B74F-B4B7-9372C6F5BF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9488" y="2014538"/>
                  <a:ext cx="850900" cy="1095375"/>
                </a:xfrm>
                <a:custGeom>
                  <a:avLst/>
                  <a:gdLst>
                    <a:gd name="T0" fmla="*/ 1591 w 5896"/>
                    <a:gd name="T1" fmla="*/ 1799 h 7589"/>
                    <a:gd name="T2" fmla="*/ 2503 w 5896"/>
                    <a:gd name="T3" fmla="*/ 58 h 7589"/>
                    <a:gd name="T4" fmla="*/ 1591 w 5896"/>
                    <a:gd name="T5" fmla="*/ 1799 h 7589"/>
                    <a:gd name="T6" fmla="*/ 1556 w 5896"/>
                    <a:gd name="T7" fmla="*/ 1831 h 7589"/>
                    <a:gd name="T8" fmla="*/ 1591 w 5896"/>
                    <a:gd name="T9" fmla="*/ 1799 h 7589"/>
                    <a:gd name="T10" fmla="*/ 238 w 5896"/>
                    <a:gd name="T11" fmla="*/ 2489 h 7589"/>
                    <a:gd name="T12" fmla="*/ 1477 w 5896"/>
                    <a:gd name="T13" fmla="*/ 1673 h 7589"/>
                    <a:gd name="T14" fmla="*/ 112 w 5896"/>
                    <a:gd name="T15" fmla="*/ 2408 h 7589"/>
                    <a:gd name="T16" fmla="*/ 160 w 5896"/>
                    <a:gd name="T17" fmla="*/ 2331 h 7589"/>
                    <a:gd name="T18" fmla="*/ 112 w 5896"/>
                    <a:gd name="T19" fmla="*/ 2408 h 7589"/>
                    <a:gd name="T20" fmla="*/ 178 w 5896"/>
                    <a:gd name="T21" fmla="*/ 6472 h 7589"/>
                    <a:gd name="T22" fmla="*/ 112 w 5896"/>
                    <a:gd name="T23" fmla="*/ 2408 h 7589"/>
                    <a:gd name="T24" fmla="*/ 63 w 5896"/>
                    <a:gd name="T25" fmla="*/ 6553 h 7589"/>
                    <a:gd name="T26" fmla="*/ 2 w 5896"/>
                    <a:gd name="T27" fmla="*/ 6468 h 7589"/>
                    <a:gd name="T28" fmla="*/ 63 w 5896"/>
                    <a:gd name="T29" fmla="*/ 6553 h 7589"/>
                    <a:gd name="T30" fmla="*/ 3263 w 5896"/>
                    <a:gd name="T31" fmla="*/ 7410 h 7589"/>
                    <a:gd name="T32" fmla="*/ 63 w 5896"/>
                    <a:gd name="T33" fmla="*/ 6553 h 7589"/>
                    <a:gd name="T34" fmla="*/ 3277 w 5896"/>
                    <a:gd name="T35" fmla="*/ 7572 h 7589"/>
                    <a:gd name="T36" fmla="*/ 3210 w 5896"/>
                    <a:gd name="T37" fmla="*/ 7578 h 7589"/>
                    <a:gd name="T38" fmla="*/ 3277 w 5896"/>
                    <a:gd name="T39" fmla="*/ 7572 h 7589"/>
                    <a:gd name="T40" fmla="*/ 4697 w 5896"/>
                    <a:gd name="T41" fmla="*/ 6647 h 7589"/>
                    <a:gd name="T42" fmla="*/ 3277 w 5896"/>
                    <a:gd name="T43" fmla="*/ 7572 h 7589"/>
                    <a:gd name="T44" fmla="*/ 4825 w 5896"/>
                    <a:gd name="T45" fmla="*/ 6725 h 7589"/>
                    <a:gd name="T46" fmla="*/ 4776 w 5896"/>
                    <a:gd name="T47" fmla="*/ 6804 h 7589"/>
                    <a:gd name="T48" fmla="*/ 4825 w 5896"/>
                    <a:gd name="T49" fmla="*/ 6725 h 7589"/>
                    <a:gd name="T50" fmla="*/ 4575 w 5896"/>
                    <a:gd name="T51" fmla="*/ 2923 h 7589"/>
                    <a:gd name="T52" fmla="*/ 4825 w 5896"/>
                    <a:gd name="T53" fmla="*/ 6725 h 7589"/>
                    <a:gd name="T54" fmla="*/ 4575 w 5896"/>
                    <a:gd name="T55" fmla="*/ 2923 h 7589"/>
                    <a:gd name="T56" fmla="*/ 4590 w 5896"/>
                    <a:gd name="T57" fmla="*/ 2874 h 7589"/>
                    <a:gd name="T58" fmla="*/ 4575 w 5896"/>
                    <a:gd name="T59" fmla="*/ 2923 h 7589"/>
                    <a:gd name="T60" fmla="*/ 5687 w 5896"/>
                    <a:gd name="T61" fmla="*/ 1155 h 7589"/>
                    <a:gd name="T62" fmla="*/ 4738 w 5896"/>
                    <a:gd name="T63" fmla="*/ 2970 h 7589"/>
                    <a:gd name="T64" fmla="*/ 5790 w 5896"/>
                    <a:gd name="T65" fmla="*/ 1120 h 7589"/>
                    <a:gd name="T66" fmla="*/ 5836 w 5896"/>
                    <a:gd name="T67" fmla="*/ 1251 h 7589"/>
                    <a:gd name="T68" fmla="*/ 5790 w 5896"/>
                    <a:gd name="T69" fmla="*/ 1120 h 7589"/>
                    <a:gd name="T70" fmla="*/ 2549 w 5896"/>
                    <a:gd name="T71" fmla="*/ 189 h 7589"/>
                    <a:gd name="T72" fmla="*/ 5790 w 5896"/>
                    <a:gd name="T73" fmla="*/ 1120 h 7589"/>
                    <a:gd name="T74" fmla="*/ 2503 w 5896"/>
                    <a:gd name="T75" fmla="*/ 58 h 7589"/>
                    <a:gd name="T76" fmla="*/ 2607 w 5896"/>
                    <a:gd name="T77" fmla="*/ 22 h 7589"/>
                    <a:gd name="T78" fmla="*/ 2503 w 5896"/>
                    <a:gd name="T79" fmla="*/ 58 h 7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896" h="7589">
                      <a:moveTo>
                        <a:pt x="2651" y="153"/>
                      </a:moveTo>
                      <a:lnTo>
                        <a:pt x="1591" y="1799"/>
                      </a:lnTo>
                      <a:lnTo>
                        <a:pt x="1443" y="1704"/>
                      </a:lnTo>
                      <a:lnTo>
                        <a:pt x="2503" y="58"/>
                      </a:lnTo>
                      <a:lnTo>
                        <a:pt x="2651" y="153"/>
                      </a:lnTo>
                      <a:close/>
                      <a:moveTo>
                        <a:pt x="1591" y="1799"/>
                      </a:moveTo>
                      <a:lnTo>
                        <a:pt x="1578" y="1820"/>
                      </a:lnTo>
                      <a:lnTo>
                        <a:pt x="1556" y="1831"/>
                      </a:lnTo>
                      <a:lnTo>
                        <a:pt x="1517" y="1752"/>
                      </a:lnTo>
                      <a:lnTo>
                        <a:pt x="1591" y="1799"/>
                      </a:lnTo>
                      <a:close/>
                      <a:moveTo>
                        <a:pt x="1556" y="1831"/>
                      </a:moveTo>
                      <a:lnTo>
                        <a:pt x="238" y="2489"/>
                      </a:lnTo>
                      <a:lnTo>
                        <a:pt x="160" y="2331"/>
                      </a:lnTo>
                      <a:lnTo>
                        <a:pt x="1477" y="1673"/>
                      </a:lnTo>
                      <a:lnTo>
                        <a:pt x="1556" y="1831"/>
                      </a:lnTo>
                      <a:close/>
                      <a:moveTo>
                        <a:pt x="112" y="2408"/>
                      </a:moveTo>
                      <a:lnTo>
                        <a:pt x="113" y="2355"/>
                      </a:lnTo>
                      <a:lnTo>
                        <a:pt x="160" y="2331"/>
                      </a:lnTo>
                      <a:lnTo>
                        <a:pt x="200" y="2410"/>
                      </a:lnTo>
                      <a:lnTo>
                        <a:pt x="112" y="2408"/>
                      </a:lnTo>
                      <a:close/>
                      <a:moveTo>
                        <a:pt x="287" y="2412"/>
                      </a:moveTo>
                      <a:lnTo>
                        <a:pt x="178" y="6472"/>
                      </a:lnTo>
                      <a:lnTo>
                        <a:pt x="2" y="6468"/>
                      </a:lnTo>
                      <a:lnTo>
                        <a:pt x="112" y="2408"/>
                      </a:lnTo>
                      <a:lnTo>
                        <a:pt x="287" y="2412"/>
                      </a:lnTo>
                      <a:close/>
                      <a:moveTo>
                        <a:pt x="63" y="6553"/>
                      </a:moveTo>
                      <a:lnTo>
                        <a:pt x="0" y="6533"/>
                      </a:lnTo>
                      <a:lnTo>
                        <a:pt x="2" y="6468"/>
                      </a:lnTo>
                      <a:lnTo>
                        <a:pt x="89" y="6470"/>
                      </a:lnTo>
                      <a:lnTo>
                        <a:pt x="63" y="6553"/>
                      </a:lnTo>
                      <a:close/>
                      <a:moveTo>
                        <a:pt x="117" y="6386"/>
                      </a:moveTo>
                      <a:lnTo>
                        <a:pt x="3263" y="7410"/>
                      </a:lnTo>
                      <a:lnTo>
                        <a:pt x="3210" y="7578"/>
                      </a:lnTo>
                      <a:lnTo>
                        <a:pt x="63" y="6553"/>
                      </a:lnTo>
                      <a:lnTo>
                        <a:pt x="117" y="6386"/>
                      </a:lnTo>
                      <a:close/>
                      <a:moveTo>
                        <a:pt x="3277" y="7572"/>
                      </a:moveTo>
                      <a:lnTo>
                        <a:pt x="3244" y="7589"/>
                      </a:lnTo>
                      <a:lnTo>
                        <a:pt x="3210" y="7578"/>
                      </a:lnTo>
                      <a:lnTo>
                        <a:pt x="3236" y="7493"/>
                      </a:lnTo>
                      <a:lnTo>
                        <a:pt x="3277" y="7572"/>
                      </a:lnTo>
                      <a:close/>
                      <a:moveTo>
                        <a:pt x="3196" y="7415"/>
                      </a:moveTo>
                      <a:lnTo>
                        <a:pt x="4697" y="6647"/>
                      </a:lnTo>
                      <a:lnTo>
                        <a:pt x="4776" y="6804"/>
                      </a:lnTo>
                      <a:lnTo>
                        <a:pt x="3277" y="7572"/>
                      </a:lnTo>
                      <a:lnTo>
                        <a:pt x="3196" y="7415"/>
                      </a:lnTo>
                      <a:close/>
                      <a:moveTo>
                        <a:pt x="4825" y="6725"/>
                      </a:moveTo>
                      <a:lnTo>
                        <a:pt x="4826" y="6779"/>
                      </a:lnTo>
                      <a:lnTo>
                        <a:pt x="4776" y="6804"/>
                      </a:lnTo>
                      <a:lnTo>
                        <a:pt x="4737" y="6726"/>
                      </a:lnTo>
                      <a:lnTo>
                        <a:pt x="4825" y="6725"/>
                      </a:lnTo>
                      <a:close/>
                      <a:moveTo>
                        <a:pt x="4649" y="6728"/>
                      </a:moveTo>
                      <a:lnTo>
                        <a:pt x="4575" y="2923"/>
                      </a:lnTo>
                      <a:lnTo>
                        <a:pt x="4752" y="2920"/>
                      </a:lnTo>
                      <a:lnTo>
                        <a:pt x="4825" y="6725"/>
                      </a:lnTo>
                      <a:lnTo>
                        <a:pt x="4649" y="6728"/>
                      </a:lnTo>
                      <a:close/>
                      <a:moveTo>
                        <a:pt x="4575" y="2923"/>
                      </a:moveTo>
                      <a:lnTo>
                        <a:pt x="4574" y="2897"/>
                      </a:lnTo>
                      <a:lnTo>
                        <a:pt x="4590" y="2874"/>
                      </a:lnTo>
                      <a:lnTo>
                        <a:pt x="4664" y="2922"/>
                      </a:lnTo>
                      <a:lnTo>
                        <a:pt x="4575" y="2923"/>
                      </a:lnTo>
                      <a:close/>
                      <a:moveTo>
                        <a:pt x="4590" y="2874"/>
                      </a:moveTo>
                      <a:lnTo>
                        <a:pt x="5687" y="1155"/>
                      </a:lnTo>
                      <a:lnTo>
                        <a:pt x="5836" y="1251"/>
                      </a:lnTo>
                      <a:lnTo>
                        <a:pt x="4738" y="2970"/>
                      </a:lnTo>
                      <a:lnTo>
                        <a:pt x="4590" y="2874"/>
                      </a:lnTo>
                      <a:close/>
                      <a:moveTo>
                        <a:pt x="5790" y="1120"/>
                      </a:moveTo>
                      <a:lnTo>
                        <a:pt x="5896" y="1156"/>
                      </a:lnTo>
                      <a:lnTo>
                        <a:pt x="5836" y="1251"/>
                      </a:lnTo>
                      <a:lnTo>
                        <a:pt x="5762" y="1203"/>
                      </a:lnTo>
                      <a:lnTo>
                        <a:pt x="5790" y="1120"/>
                      </a:lnTo>
                      <a:close/>
                      <a:moveTo>
                        <a:pt x="5732" y="1286"/>
                      </a:moveTo>
                      <a:lnTo>
                        <a:pt x="2549" y="189"/>
                      </a:lnTo>
                      <a:lnTo>
                        <a:pt x="2607" y="22"/>
                      </a:lnTo>
                      <a:lnTo>
                        <a:pt x="5790" y="1120"/>
                      </a:lnTo>
                      <a:lnTo>
                        <a:pt x="5732" y="1286"/>
                      </a:lnTo>
                      <a:close/>
                      <a:moveTo>
                        <a:pt x="2503" y="58"/>
                      </a:moveTo>
                      <a:lnTo>
                        <a:pt x="2541" y="0"/>
                      </a:lnTo>
                      <a:lnTo>
                        <a:pt x="2607" y="22"/>
                      </a:lnTo>
                      <a:lnTo>
                        <a:pt x="2577" y="105"/>
                      </a:lnTo>
                      <a:lnTo>
                        <a:pt x="2503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3F531691-0906-7449-BBA0-E4DB93264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35363" y="2252663"/>
                  <a:ext cx="550863" cy="266700"/>
                </a:xfrm>
                <a:custGeom>
                  <a:avLst/>
                  <a:gdLst>
                    <a:gd name="T0" fmla="*/ 1438 w 3823"/>
                    <a:gd name="T1" fmla="*/ 14 h 1847"/>
                    <a:gd name="T2" fmla="*/ 3717 w 3823"/>
                    <a:gd name="T3" fmla="*/ 902 h 1847"/>
                    <a:gd name="T4" fmla="*/ 3653 w 3823"/>
                    <a:gd name="T5" fmla="*/ 1065 h 1847"/>
                    <a:gd name="T6" fmla="*/ 1375 w 3823"/>
                    <a:gd name="T7" fmla="*/ 179 h 1847"/>
                    <a:gd name="T8" fmla="*/ 1438 w 3823"/>
                    <a:gd name="T9" fmla="*/ 14 h 1847"/>
                    <a:gd name="T10" fmla="*/ 3717 w 3823"/>
                    <a:gd name="T11" fmla="*/ 902 h 1847"/>
                    <a:gd name="T12" fmla="*/ 3823 w 3823"/>
                    <a:gd name="T13" fmla="*/ 944 h 1847"/>
                    <a:gd name="T14" fmla="*/ 3755 w 3823"/>
                    <a:gd name="T15" fmla="*/ 1036 h 1847"/>
                    <a:gd name="T16" fmla="*/ 3684 w 3823"/>
                    <a:gd name="T17" fmla="*/ 983 h 1847"/>
                    <a:gd name="T18" fmla="*/ 3717 w 3823"/>
                    <a:gd name="T19" fmla="*/ 902 h 1847"/>
                    <a:gd name="T20" fmla="*/ 3755 w 3823"/>
                    <a:gd name="T21" fmla="*/ 1036 h 1847"/>
                    <a:gd name="T22" fmla="*/ 3197 w 3823"/>
                    <a:gd name="T23" fmla="*/ 1794 h 1847"/>
                    <a:gd name="T24" fmla="*/ 3056 w 3823"/>
                    <a:gd name="T25" fmla="*/ 1690 h 1847"/>
                    <a:gd name="T26" fmla="*/ 3614 w 3823"/>
                    <a:gd name="T27" fmla="*/ 931 h 1847"/>
                    <a:gd name="T28" fmla="*/ 3755 w 3823"/>
                    <a:gd name="T29" fmla="*/ 1036 h 1847"/>
                    <a:gd name="T30" fmla="*/ 3197 w 3823"/>
                    <a:gd name="T31" fmla="*/ 1794 h 1847"/>
                    <a:gd name="T32" fmla="*/ 3158 w 3823"/>
                    <a:gd name="T33" fmla="*/ 1847 h 1847"/>
                    <a:gd name="T34" fmla="*/ 3098 w 3823"/>
                    <a:gd name="T35" fmla="*/ 1826 h 1847"/>
                    <a:gd name="T36" fmla="*/ 3126 w 3823"/>
                    <a:gd name="T37" fmla="*/ 1743 h 1847"/>
                    <a:gd name="T38" fmla="*/ 3197 w 3823"/>
                    <a:gd name="T39" fmla="*/ 1794 h 1847"/>
                    <a:gd name="T40" fmla="*/ 3098 w 3823"/>
                    <a:gd name="T41" fmla="*/ 1826 h 1847"/>
                    <a:gd name="T42" fmla="*/ 189 w 3823"/>
                    <a:gd name="T43" fmla="*/ 820 h 1847"/>
                    <a:gd name="T44" fmla="*/ 246 w 3823"/>
                    <a:gd name="T45" fmla="*/ 653 h 1847"/>
                    <a:gd name="T46" fmla="*/ 3155 w 3823"/>
                    <a:gd name="T47" fmla="*/ 1660 h 1847"/>
                    <a:gd name="T48" fmla="*/ 3098 w 3823"/>
                    <a:gd name="T49" fmla="*/ 1826 h 1847"/>
                    <a:gd name="T50" fmla="*/ 189 w 3823"/>
                    <a:gd name="T51" fmla="*/ 820 h 1847"/>
                    <a:gd name="T52" fmla="*/ 0 w 3823"/>
                    <a:gd name="T53" fmla="*/ 754 h 1847"/>
                    <a:gd name="T54" fmla="*/ 176 w 3823"/>
                    <a:gd name="T55" fmla="*/ 660 h 1847"/>
                    <a:gd name="T56" fmla="*/ 218 w 3823"/>
                    <a:gd name="T57" fmla="*/ 737 h 1847"/>
                    <a:gd name="T58" fmla="*/ 189 w 3823"/>
                    <a:gd name="T59" fmla="*/ 820 h 1847"/>
                    <a:gd name="T60" fmla="*/ 176 w 3823"/>
                    <a:gd name="T61" fmla="*/ 660 h 1847"/>
                    <a:gd name="T62" fmla="*/ 1365 w 3823"/>
                    <a:gd name="T63" fmla="*/ 20 h 1847"/>
                    <a:gd name="T64" fmla="*/ 1449 w 3823"/>
                    <a:gd name="T65" fmla="*/ 174 h 1847"/>
                    <a:gd name="T66" fmla="*/ 259 w 3823"/>
                    <a:gd name="T67" fmla="*/ 814 h 1847"/>
                    <a:gd name="T68" fmla="*/ 176 w 3823"/>
                    <a:gd name="T69" fmla="*/ 660 h 1847"/>
                    <a:gd name="T70" fmla="*/ 1365 w 3823"/>
                    <a:gd name="T71" fmla="*/ 20 h 1847"/>
                    <a:gd name="T72" fmla="*/ 1401 w 3823"/>
                    <a:gd name="T73" fmla="*/ 0 h 1847"/>
                    <a:gd name="T74" fmla="*/ 1438 w 3823"/>
                    <a:gd name="T75" fmla="*/ 14 h 1847"/>
                    <a:gd name="T76" fmla="*/ 1407 w 3823"/>
                    <a:gd name="T77" fmla="*/ 97 h 1847"/>
                    <a:gd name="T78" fmla="*/ 1365 w 3823"/>
                    <a:gd name="T79" fmla="*/ 2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823" h="1847">
                      <a:moveTo>
                        <a:pt x="1438" y="14"/>
                      </a:moveTo>
                      <a:lnTo>
                        <a:pt x="3717" y="902"/>
                      </a:lnTo>
                      <a:lnTo>
                        <a:pt x="3653" y="1065"/>
                      </a:lnTo>
                      <a:lnTo>
                        <a:pt x="1375" y="179"/>
                      </a:lnTo>
                      <a:lnTo>
                        <a:pt x="1438" y="14"/>
                      </a:lnTo>
                      <a:close/>
                      <a:moveTo>
                        <a:pt x="3717" y="902"/>
                      </a:moveTo>
                      <a:lnTo>
                        <a:pt x="3823" y="944"/>
                      </a:lnTo>
                      <a:lnTo>
                        <a:pt x="3755" y="1036"/>
                      </a:lnTo>
                      <a:lnTo>
                        <a:pt x="3684" y="983"/>
                      </a:lnTo>
                      <a:lnTo>
                        <a:pt x="3717" y="902"/>
                      </a:lnTo>
                      <a:close/>
                      <a:moveTo>
                        <a:pt x="3755" y="1036"/>
                      </a:moveTo>
                      <a:lnTo>
                        <a:pt x="3197" y="1794"/>
                      </a:lnTo>
                      <a:lnTo>
                        <a:pt x="3056" y="1690"/>
                      </a:lnTo>
                      <a:lnTo>
                        <a:pt x="3614" y="931"/>
                      </a:lnTo>
                      <a:lnTo>
                        <a:pt x="3755" y="1036"/>
                      </a:lnTo>
                      <a:close/>
                      <a:moveTo>
                        <a:pt x="3197" y="1794"/>
                      </a:moveTo>
                      <a:lnTo>
                        <a:pt x="3158" y="1847"/>
                      </a:lnTo>
                      <a:lnTo>
                        <a:pt x="3098" y="1826"/>
                      </a:lnTo>
                      <a:lnTo>
                        <a:pt x="3126" y="1743"/>
                      </a:lnTo>
                      <a:lnTo>
                        <a:pt x="3197" y="1794"/>
                      </a:lnTo>
                      <a:close/>
                      <a:moveTo>
                        <a:pt x="3098" y="1826"/>
                      </a:moveTo>
                      <a:lnTo>
                        <a:pt x="189" y="820"/>
                      </a:lnTo>
                      <a:lnTo>
                        <a:pt x="246" y="653"/>
                      </a:lnTo>
                      <a:lnTo>
                        <a:pt x="3155" y="1660"/>
                      </a:lnTo>
                      <a:lnTo>
                        <a:pt x="3098" y="1826"/>
                      </a:lnTo>
                      <a:close/>
                      <a:moveTo>
                        <a:pt x="189" y="820"/>
                      </a:moveTo>
                      <a:lnTo>
                        <a:pt x="0" y="754"/>
                      </a:lnTo>
                      <a:lnTo>
                        <a:pt x="176" y="660"/>
                      </a:lnTo>
                      <a:lnTo>
                        <a:pt x="218" y="737"/>
                      </a:lnTo>
                      <a:lnTo>
                        <a:pt x="189" y="820"/>
                      </a:lnTo>
                      <a:close/>
                      <a:moveTo>
                        <a:pt x="176" y="660"/>
                      </a:moveTo>
                      <a:lnTo>
                        <a:pt x="1365" y="20"/>
                      </a:lnTo>
                      <a:lnTo>
                        <a:pt x="1449" y="174"/>
                      </a:lnTo>
                      <a:lnTo>
                        <a:pt x="259" y="814"/>
                      </a:lnTo>
                      <a:lnTo>
                        <a:pt x="176" y="660"/>
                      </a:lnTo>
                      <a:close/>
                      <a:moveTo>
                        <a:pt x="1365" y="20"/>
                      </a:moveTo>
                      <a:lnTo>
                        <a:pt x="1401" y="0"/>
                      </a:lnTo>
                      <a:lnTo>
                        <a:pt x="1438" y="14"/>
                      </a:lnTo>
                      <a:lnTo>
                        <a:pt x="1407" y="97"/>
                      </a:lnTo>
                      <a:lnTo>
                        <a:pt x="1365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BC8DEDFC-B5D0-AB4D-B994-82303208CB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0425" y="2105025"/>
                  <a:ext cx="342900" cy="265112"/>
                </a:xfrm>
                <a:custGeom>
                  <a:avLst/>
                  <a:gdLst>
                    <a:gd name="T0" fmla="*/ 2231 w 2372"/>
                    <a:gd name="T1" fmla="*/ 1143 h 1839"/>
                    <a:gd name="T2" fmla="*/ 1500 w 2372"/>
                    <a:gd name="T3" fmla="*/ 156 h 1839"/>
                    <a:gd name="T4" fmla="*/ 1641 w 2372"/>
                    <a:gd name="T5" fmla="*/ 51 h 1839"/>
                    <a:gd name="T6" fmla="*/ 2372 w 2372"/>
                    <a:gd name="T7" fmla="*/ 1038 h 1839"/>
                    <a:gd name="T8" fmla="*/ 2231 w 2372"/>
                    <a:gd name="T9" fmla="*/ 1143 h 1839"/>
                    <a:gd name="T10" fmla="*/ 1542 w 2372"/>
                    <a:gd name="T11" fmla="*/ 20 h 1839"/>
                    <a:gd name="T12" fmla="*/ 1602 w 2372"/>
                    <a:gd name="T13" fmla="*/ 0 h 1839"/>
                    <a:gd name="T14" fmla="*/ 1641 w 2372"/>
                    <a:gd name="T15" fmla="*/ 51 h 1839"/>
                    <a:gd name="T16" fmla="*/ 1570 w 2372"/>
                    <a:gd name="T17" fmla="*/ 103 h 1839"/>
                    <a:gd name="T18" fmla="*/ 1542 w 2372"/>
                    <a:gd name="T19" fmla="*/ 20 h 1839"/>
                    <a:gd name="T20" fmla="*/ 1598 w 2372"/>
                    <a:gd name="T21" fmla="*/ 187 h 1839"/>
                    <a:gd name="T22" fmla="*/ 170 w 2372"/>
                    <a:gd name="T23" fmla="*/ 662 h 1839"/>
                    <a:gd name="T24" fmla="*/ 116 w 2372"/>
                    <a:gd name="T25" fmla="*/ 496 h 1839"/>
                    <a:gd name="T26" fmla="*/ 1542 w 2372"/>
                    <a:gd name="T27" fmla="*/ 20 h 1839"/>
                    <a:gd name="T28" fmla="*/ 1598 w 2372"/>
                    <a:gd name="T29" fmla="*/ 187 h 1839"/>
                    <a:gd name="T30" fmla="*/ 73 w 2372"/>
                    <a:gd name="T31" fmla="*/ 632 h 1839"/>
                    <a:gd name="T32" fmla="*/ 0 w 2372"/>
                    <a:gd name="T33" fmla="*/ 533 h 1839"/>
                    <a:gd name="T34" fmla="*/ 116 w 2372"/>
                    <a:gd name="T35" fmla="*/ 496 h 1839"/>
                    <a:gd name="T36" fmla="*/ 143 w 2372"/>
                    <a:gd name="T37" fmla="*/ 579 h 1839"/>
                    <a:gd name="T38" fmla="*/ 73 w 2372"/>
                    <a:gd name="T39" fmla="*/ 632 h 1839"/>
                    <a:gd name="T40" fmla="*/ 214 w 2372"/>
                    <a:gd name="T41" fmla="*/ 526 h 1839"/>
                    <a:gd name="T42" fmla="*/ 1110 w 2372"/>
                    <a:gd name="T43" fmla="*/ 1733 h 1839"/>
                    <a:gd name="T44" fmla="*/ 969 w 2372"/>
                    <a:gd name="T45" fmla="*/ 1839 h 1839"/>
                    <a:gd name="T46" fmla="*/ 73 w 2372"/>
                    <a:gd name="T47" fmla="*/ 632 h 1839"/>
                    <a:gd name="T48" fmla="*/ 214 w 2372"/>
                    <a:gd name="T49" fmla="*/ 526 h 1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72" h="1839">
                      <a:moveTo>
                        <a:pt x="2231" y="1143"/>
                      </a:moveTo>
                      <a:lnTo>
                        <a:pt x="1500" y="156"/>
                      </a:lnTo>
                      <a:lnTo>
                        <a:pt x="1641" y="51"/>
                      </a:lnTo>
                      <a:lnTo>
                        <a:pt x="2372" y="1038"/>
                      </a:lnTo>
                      <a:lnTo>
                        <a:pt x="2231" y="1143"/>
                      </a:lnTo>
                      <a:close/>
                      <a:moveTo>
                        <a:pt x="1542" y="20"/>
                      </a:moveTo>
                      <a:lnTo>
                        <a:pt x="1602" y="0"/>
                      </a:lnTo>
                      <a:lnTo>
                        <a:pt x="1641" y="51"/>
                      </a:lnTo>
                      <a:lnTo>
                        <a:pt x="1570" y="103"/>
                      </a:lnTo>
                      <a:lnTo>
                        <a:pt x="1542" y="20"/>
                      </a:lnTo>
                      <a:close/>
                      <a:moveTo>
                        <a:pt x="1598" y="187"/>
                      </a:moveTo>
                      <a:lnTo>
                        <a:pt x="170" y="662"/>
                      </a:lnTo>
                      <a:lnTo>
                        <a:pt x="116" y="496"/>
                      </a:lnTo>
                      <a:lnTo>
                        <a:pt x="1542" y="20"/>
                      </a:lnTo>
                      <a:lnTo>
                        <a:pt x="1598" y="187"/>
                      </a:lnTo>
                      <a:close/>
                      <a:moveTo>
                        <a:pt x="73" y="632"/>
                      </a:moveTo>
                      <a:lnTo>
                        <a:pt x="0" y="533"/>
                      </a:lnTo>
                      <a:lnTo>
                        <a:pt x="116" y="496"/>
                      </a:lnTo>
                      <a:lnTo>
                        <a:pt x="143" y="579"/>
                      </a:lnTo>
                      <a:lnTo>
                        <a:pt x="73" y="632"/>
                      </a:lnTo>
                      <a:close/>
                      <a:moveTo>
                        <a:pt x="214" y="526"/>
                      </a:moveTo>
                      <a:lnTo>
                        <a:pt x="1110" y="1733"/>
                      </a:lnTo>
                      <a:lnTo>
                        <a:pt x="969" y="1839"/>
                      </a:lnTo>
                      <a:lnTo>
                        <a:pt x="73" y="632"/>
                      </a:lnTo>
                      <a:lnTo>
                        <a:pt x="214" y="526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7" name="Rectangle 8">
                  <a:extLst>
                    <a:ext uri="{FF2B5EF4-FFF2-40B4-BE49-F238E27FC236}">
                      <a16:creationId xmlns:a16="http://schemas.microsoft.com/office/drawing/2014/main" id="{16F8CAC4-E0E9-1145-A190-08200889F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2506663"/>
                  <a:ext cx="25400" cy="588962"/>
                </a:xfrm>
                <a:prstGeom prst="rect">
                  <a:avLst/>
                </a:prstGeom>
                <a:grpFill/>
                <a:ln w="3175">
                  <a:solidFill>
                    <a:srgbClr val="6167A3"/>
                  </a:solidFill>
                  <a:miter lim="800000"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EC793BB9-CA53-304C-A405-83C5BED7F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73512" y="2203451"/>
                  <a:ext cx="382589" cy="315912"/>
                </a:xfrm>
                <a:custGeom>
                  <a:avLst/>
                  <a:gdLst>
                    <a:gd name="T0" fmla="*/ 1524 w 2774"/>
                    <a:gd name="T1" fmla="*/ 1600 h 2276"/>
                    <a:gd name="T2" fmla="*/ 2476 w 2774"/>
                    <a:gd name="T3" fmla="*/ 136 h 2276"/>
                    <a:gd name="T4" fmla="*/ 2623 w 2774"/>
                    <a:gd name="T5" fmla="*/ 233 h 2276"/>
                    <a:gd name="T6" fmla="*/ 1671 w 2774"/>
                    <a:gd name="T7" fmla="*/ 1695 h 2276"/>
                    <a:gd name="T8" fmla="*/ 1524 w 2774"/>
                    <a:gd name="T9" fmla="*/ 1600 h 2276"/>
                    <a:gd name="T10" fmla="*/ 2517 w 2774"/>
                    <a:gd name="T11" fmla="*/ 103 h 2276"/>
                    <a:gd name="T12" fmla="*/ 2774 w 2774"/>
                    <a:gd name="T13" fmla="*/ 0 h 2276"/>
                    <a:gd name="T14" fmla="*/ 2623 w 2774"/>
                    <a:gd name="T15" fmla="*/ 233 h 2276"/>
                    <a:gd name="T16" fmla="*/ 2549 w 2774"/>
                    <a:gd name="T17" fmla="*/ 184 h 2276"/>
                    <a:gd name="T18" fmla="*/ 2517 w 2774"/>
                    <a:gd name="T19" fmla="*/ 103 h 2276"/>
                    <a:gd name="T20" fmla="*/ 2583 w 2774"/>
                    <a:gd name="T21" fmla="*/ 266 h 2276"/>
                    <a:gd name="T22" fmla="*/ 1301 w 2774"/>
                    <a:gd name="T23" fmla="*/ 778 h 2276"/>
                    <a:gd name="T24" fmla="*/ 1236 w 2774"/>
                    <a:gd name="T25" fmla="*/ 615 h 2276"/>
                    <a:gd name="T26" fmla="*/ 2517 w 2774"/>
                    <a:gd name="T27" fmla="*/ 103 h 2276"/>
                    <a:gd name="T28" fmla="*/ 2583 w 2774"/>
                    <a:gd name="T29" fmla="*/ 266 h 2276"/>
                    <a:gd name="T30" fmla="*/ 1197 w 2774"/>
                    <a:gd name="T31" fmla="*/ 644 h 2276"/>
                    <a:gd name="T32" fmla="*/ 1213 w 2774"/>
                    <a:gd name="T33" fmla="*/ 624 h 2276"/>
                    <a:gd name="T34" fmla="*/ 1236 w 2774"/>
                    <a:gd name="T35" fmla="*/ 615 h 2276"/>
                    <a:gd name="T36" fmla="*/ 1268 w 2774"/>
                    <a:gd name="T37" fmla="*/ 696 h 2276"/>
                    <a:gd name="T38" fmla="*/ 1197 w 2774"/>
                    <a:gd name="T39" fmla="*/ 644 h 2276"/>
                    <a:gd name="T40" fmla="*/ 1339 w 2774"/>
                    <a:gd name="T41" fmla="*/ 749 h 2276"/>
                    <a:gd name="T42" fmla="*/ 305 w 2774"/>
                    <a:gd name="T43" fmla="*/ 2157 h 2276"/>
                    <a:gd name="T44" fmla="*/ 164 w 2774"/>
                    <a:gd name="T45" fmla="*/ 2052 h 2276"/>
                    <a:gd name="T46" fmla="*/ 1197 w 2774"/>
                    <a:gd name="T47" fmla="*/ 644 h 2276"/>
                    <a:gd name="T48" fmla="*/ 1339 w 2774"/>
                    <a:gd name="T49" fmla="*/ 749 h 2276"/>
                    <a:gd name="T50" fmla="*/ 263 w 2774"/>
                    <a:gd name="T51" fmla="*/ 2188 h 2276"/>
                    <a:gd name="T52" fmla="*/ 0 w 2774"/>
                    <a:gd name="T53" fmla="*/ 2276 h 2276"/>
                    <a:gd name="T54" fmla="*/ 164 w 2774"/>
                    <a:gd name="T55" fmla="*/ 2052 h 2276"/>
                    <a:gd name="T56" fmla="*/ 235 w 2774"/>
                    <a:gd name="T57" fmla="*/ 2105 h 2276"/>
                    <a:gd name="T58" fmla="*/ 263 w 2774"/>
                    <a:gd name="T59" fmla="*/ 2188 h 2276"/>
                    <a:gd name="T60" fmla="*/ 207 w 2774"/>
                    <a:gd name="T61" fmla="*/ 2022 h 2276"/>
                    <a:gd name="T62" fmla="*/ 1570 w 2774"/>
                    <a:gd name="T63" fmla="*/ 1564 h 2276"/>
                    <a:gd name="T64" fmla="*/ 1626 w 2774"/>
                    <a:gd name="T65" fmla="*/ 1731 h 2276"/>
                    <a:gd name="T66" fmla="*/ 263 w 2774"/>
                    <a:gd name="T67" fmla="*/ 2188 h 2276"/>
                    <a:gd name="T68" fmla="*/ 207 w 2774"/>
                    <a:gd name="T69" fmla="*/ 2022 h 2276"/>
                    <a:gd name="T70" fmla="*/ 1671 w 2774"/>
                    <a:gd name="T71" fmla="*/ 1695 h 2276"/>
                    <a:gd name="T72" fmla="*/ 1655 w 2774"/>
                    <a:gd name="T73" fmla="*/ 1721 h 2276"/>
                    <a:gd name="T74" fmla="*/ 1626 w 2774"/>
                    <a:gd name="T75" fmla="*/ 1731 h 2276"/>
                    <a:gd name="T76" fmla="*/ 1598 w 2774"/>
                    <a:gd name="T77" fmla="*/ 1648 h 2276"/>
                    <a:gd name="T78" fmla="*/ 1671 w 2774"/>
                    <a:gd name="T79" fmla="*/ 1695 h 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774" h="2276">
                      <a:moveTo>
                        <a:pt x="1524" y="1600"/>
                      </a:moveTo>
                      <a:lnTo>
                        <a:pt x="2476" y="136"/>
                      </a:lnTo>
                      <a:lnTo>
                        <a:pt x="2623" y="233"/>
                      </a:lnTo>
                      <a:lnTo>
                        <a:pt x="1671" y="1695"/>
                      </a:lnTo>
                      <a:lnTo>
                        <a:pt x="1524" y="1600"/>
                      </a:lnTo>
                      <a:close/>
                      <a:moveTo>
                        <a:pt x="2517" y="103"/>
                      </a:moveTo>
                      <a:lnTo>
                        <a:pt x="2774" y="0"/>
                      </a:lnTo>
                      <a:lnTo>
                        <a:pt x="2623" y="233"/>
                      </a:lnTo>
                      <a:lnTo>
                        <a:pt x="2549" y="184"/>
                      </a:lnTo>
                      <a:lnTo>
                        <a:pt x="2517" y="103"/>
                      </a:lnTo>
                      <a:close/>
                      <a:moveTo>
                        <a:pt x="2583" y="266"/>
                      </a:moveTo>
                      <a:lnTo>
                        <a:pt x="1301" y="778"/>
                      </a:lnTo>
                      <a:lnTo>
                        <a:pt x="1236" y="615"/>
                      </a:lnTo>
                      <a:lnTo>
                        <a:pt x="2517" y="103"/>
                      </a:lnTo>
                      <a:lnTo>
                        <a:pt x="2583" y="266"/>
                      </a:lnTo>
                      <a:close/>
                      <a:moveTo>
                        <a:pt x="1197" y="644"/>
                      </a:moveTo>
                      <a:lnTo>
                        <a:pt x="1213" y="624"/>
                      </a:lnTo>
                      <a:lnTo>
                        <a:pt x="1236" y="615"/>
                      </a:lnTo>
                      <a:lnTo>
                        <a:pt x="1268" y="696"/>
                      </a:lnTo>
                      <a:lnTo>
                        <a:pt x="1197" y="644"/>
                      </a:lnTo>
                      <a:close/>
                      <a:moveTo>
                        <a:pt x="1339" y="749"/>
                      </a:moveTo>
                      <a:lnTo>
                        <a:pt x="305" y="2157"/>
                      </a:lnTo>
                      <a:lnTo>
                        <a:pt x="164" y="2052"/>
                      </a:lnTo>
                      <a:lnTo>
                        <a:pt x="1197" y="644"/>
                      </a:lnTo>
                      <a:lnTo>
                        <a:pt x="1339" y="749"/>
                      </a:lnTo>
                      <a:close/>
                      <a:moveTo>
                        <a:pt x="263" y="2188"/>
                      </a:moveTo>
                      <a:lnTo>
                        <a:pt x="0" y="2276"/>
                      </a:lnTo>
                      <a:lnTo>
                        <a:pt x="164" y="2052"/>
                      </a:lnTo>
                      <a:lnTo>
                        <a:pt x="235" y="2105"/>
                      </a:lnTo>
                      <a:lnTo>
                        <a:pt x="263" y="2188"/>
                      </a:lnTo>
                      <a:close/>
                      <a:moveTo>
                        <a:pt x="207" y="2022"/>
                      </a:moveTo>
                      <a:lnTo>
                        <a:pt x="1570" y="1564"/>
                      </a:lnTo>
                      <a:lnTo>
                        <a:pt x="1626" y="1731"/>
                      </a:lnTo>
                      <a:lnTo>
                        <a:pt x="263" y="2188"/>
                      </a:lnTo>
                      <a:lnTo>
                        <a:pt x="207" y="2022"/>
                      </a:lnTo>
                      <a:close/>
                      <a:moveTo>
                        <a:pt x="1671" y="1695"/>
                      </a:moveTo>
                      <a:lnTo>
                        <a:pt x="1655" y="1721"/>
                      </a:lnTo>
                      <a:lnTo>
                        <a:pt x="1626" y="1731"/>
                      </a:lnTo>
                      <a:lnTo>
                        <a:pt x="1598" y="1648"/>
                      </a:lnTo>
                      <a:lnTo>
                        <a:pt x="1671" y="1695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6167A3"/>
                  </a:solidFill>
                  <a:round/>
                  <a:headEnd/>
                  <a:tailEnd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</p:grp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AB0A5BC4-9293-D24B-8DEE-9023A4848A2B}"/>
              </a:ext>
            </a:extLst>
          </p:cNvPr>
          <p:cNvSpPr txBox="1"/>
          <p:nvPr/>
        </p:nvSpPr>
        <p:spPr>
          <a:xfrm>
            <a:off x="333334" y="884666"/>
            <a:ext cx="1671018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4" dirty="0" err="1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Zowe</a:t>
            </a: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 App Framework</a:t>
            </a:r>
            <a:b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</a:br>
            <a:r>
              <a:rPr lang="en-US" sz="1224" dirty="0"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rPr>
              <a:t>Browser GUI</a:t>
            </a: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1D99902-2936-BB48-B234-1E3D0D33D79A}"/>
              </a:ext>
            </a:extLst>
          </p:cNvPr>
          <p:cNvGrpSpPr/>
          <p:nvPr/>
        </p:nvGrpSpPr>
        <p:grpSpPr>
          <a:xfrm>
            <a:off x="539265" y="1530000"/>
            <a:ext cx="1491883" cy="998123"/>
            <a:chOff x="2447073" y="348152"/>
            <a:chExt cx="7188411" cy="4891693"/>
          </a:xfrm>
        </p:grpSpPr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CA23D6E-CE82-1642-AF07-F73AA1CD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7073" y="348152"/>
              <a:ext cx="7188411" cy="4891693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4EE41EDC-096A-9D45-A76F-BE918BA0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0754" y="676749"/>
              <a:ext cx="2501004" cy="291233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EA911-04C4-6C4B-8B07-178C88EBC497}"/>
              </a:ext>
            </a:extLst>
          </p:cNvPr>
          <p:cNvGrpSpPr/>
          <p:nvPr/>
        </p:nvGrpSpPr>
        <p:grpSpPr>
          <a:xfrm>
            <a:off x="1933863" y="1108480"/>
            <a:ext cx="1671018" cy="1361184"/>
            <a:chOff x="10241039" y="1547336"/>
            <a:chExt cx="2228024" cy="1814912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0AAAB713-3276-D642-B03B-48241A8CB3FC}"/>
                </a:ext>
              </a:extLst>
            </p:cNvPr>
            <p:cNvSpPr txBox="1"/>
            <p:nvPr/>
          </p:nvSpPr>
          <p:spPr>
            <a:xfrm>
              <a:off x="10241039" y="1547336"/>
              <a:ext cx="2228024" cy="589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ea typeface="IBM Plex Sans Medium" charset="0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ea typeface="IBM Plex Sans Medium" charset="0"/>
                  <a:cs typeface="Gill Sans Light" panose="020B0302020104020203" pitchFamily="34" charset="-79"/>
                </a:rPr>
                <a:t> Mobile App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ea typeface="IBM Plex Sans Medium" charset="0"/>
                  <a:cs typeface="Gill Sans Light" panose="020B0302020104020203" pitchFamily="34" charset="-79"/>
                </a:rPr>
              </a:b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ea typeface="IBM Plex Sans Medium" charset="0"/>
                  <a:cs typeface="Gill Sans Light" panose="020B0302020104020203" pitchFamily="34" charset="-79"/>
                </a:rPr>
                <a:t>(Incubation*)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ea typeface="IBM Plex Sans Medium" charset="0"/>
                <a:cs typeface="Gill Sans Light" panose="020B0302020104020203" pitchFamily="34" charset="-79"/>
              </a:endParaRPr>
            </a:p>
          </p:txBody>
        </p:sp>
        <p:pic>
          <p:nvPicPr>
            <p:cNvPr id="286" name="Picture 285">
              <a:extLst>
                <a:ext uri="{FF2B5EF4-FFF2-40B4-BE49-F238E27FC236}">
                  <a16:creationId xmlns:a16="http://schemas.microsoft.com/office/drawing/2014/main" id="{B4E3E431-0457-2846-89CD-F8F3088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26001" y="2308690"/>
              <a:ext cx="1580731" cy="1053558"/>
            </a:xfrm>
            <a:prstGeom prst="rect">
              <a:avLst/>
            </a:prstGeom>
          </p:spPr>
        </p:pic>
      </p:grpSp>
      <p:sp>
        <p:nvSpPr>
          <p:cNvPr id="358" name="Arrow: Down 15">
            <a:extLst>
              <a:ext uri="{FF2B5EF4-FFF2-40B4-BE49-F238E27FC236}">
                <a16:creationId xmlns:a16="http://schemas.microsoft.com/office/drawing/2014/main" id="{4BFFD581-9A3F-3340-AB29-95B91DEC2457}"/>
              </a:ext>
            </a:extLst>
          </p:cNvPr>
          <p:cNvSpPr/>
          <p:nvPr/>
        </p:nvSpPr>
        <p:spPr>
          <a:xfrm rot="10800000">
            <a:off x="4413953" y="3434440"/>
            <a:ext cx="573393" cy="498009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AE3CBA2-0214-6547-8C4D-31C64B09FE1C}"/>
              </a:ext>
            </a:extLst>
          </p:cNvPr>
          <p:cNvGrpSpPr/>
          <p:nvPr/>
        </p:nvGrpSpPr>
        <p:grpSpPr>
          <a:xfrm>
            <a:off x="6818243" y="1058203"/>
            <a:ext cx="2452849" cy="1541600"/>
            <a:chOff x="3632944" y="1243505"/>
            <a:chExt cx="3270465" cy="2055467"/>
          </a:xfrm>
        </p:grpSpPr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0950826F-5BAE-524C-AE0F-9A928EFC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1577" y="2012969"/>
              <a:ext cx="2056171" cy="1270452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F3169FF-5E3C-954D-904E-70E0762AF0DC}"/>
                </a:ext>
              </a:extLst>
            </p:cNvPr>
            <p:cNvSpPr txBox="1"/>
            <p:nvPr/>
          </p:nvSpPr>
          <p:spPr>
            <a:xfrm>
              <a:off x="4043495" y="1243505"/>
              <a:ext cx="2859914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Explorer</a:t>
              </a:r>
            </a:p>
            <a:p>
              <a:pPr algn="ctr"/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Editor Extension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552DA41-6BA1-4048-A615-98BF50859E4C}"/>
                </a:ext>
              </a:extLst>
            </p:cNvPr>
            <p:cNvGrpSpPr/>
            <p:nvPr/>
          </p:nvGrpSpPr>
          <p:grpSpPr>
            <a:xfrm>
              <a:off x="3632944" y="1935191"/>
              <a:ext cx="938353" cy="1363781"/>
              <a:chOff x="3632944" y="1935191"/>
              <a:chExt cx="938353" cy="1363781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C1CA2F6-37B7-FE46-A906-897DA69398CA}"/>
                  </a:ext>
                </a:extLst>
              </p:cNvPr>
              <p:cNvSpPr txBox="1"/>
              <p:nvPr/>
            </p:nvSpPr>
            <p:spPr>
              <a:xfrm>
                <a:off x="3632944" y="1935191"/>
                <a:ext cx="938353" cy="26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>
                    <a:latin typeface="Gill Sans Light" panose="020B0302020104020203" pitchFamily="34" charset="-79"/>
                    <a:ea typeface="IBM Plex Sans Medium" charset="0"/>
                    <a:cs typeface="Gill Sans Light" panose="020B0302020104020203" pitchFamily="34" charset="-79"/>
                  </a:rPr>
                  <a:t>Extensions**</a:t>
                </a:r>
                <a:endPara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0A5606A7-2DBE-AF4B-ACD6-B9E435809F54}"/>
                  </a:ext>
                </a:extLst>
              </p:cNvPr>
              <p:cNvSpPr/>
              <p:nvPr/>
            </p:nvSpPr>
            <p:spPr>
              <a:xfrm>
                <a:off x="4014282" y="2194681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298" name="Freeform 138">
                <a:extLst>
                  <a:ext uri="{FF2B5EF4-FFF2-40B4-BE49-F238E27FC236}">
                    <a16:creationId xmlns:a16="http://schemas.microsoft.com/office/drawing/2014/main" id="{CB8878BA-2280-E248-9843-D3660A198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928D512A-26DA-5848-9470-8EA8F637150D}"/>
                  </a:ext>
                </a:extLst>
              </p:cNvPr>
              <p:cNvSpPr/>
              <p:nvPr/>
            </p:nvSpPr>
            <p:spPr>
              <a:xfrm>
                <a:off x="4017698" y="257626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360" name="Freeform 138">
                <a:extLst>
                  <a:ext uri="{FF2B5EF4-FFF2-40B4-BE49-F238E27FC236}">
                    <a16:creationId xmlns:a16="http://schemas.microsoft.com/office/drawing/2014/main" id="{22B55213-1FCD-794F-BD0E-A94C05E59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3C01E717-1200-5B41-A9FC-52D717CF7D76}"/>
                  </a:ext>
                </a:extLst>
              </p:cNvPr>
              <p:cNvSpPr/>
              <p:nvPr/>
            </p:nvSpPr>
            <p:spPr>
              <a:xfrm>
                <a:off x="4010221" y="296642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362" name="Freeform 138">
                <a:extLst>
                  <a:ext uri="{FF2B5EF4-FFF2-40B4-BE49-F238E27FC236}">
                    <a16:creationId xmlns:a16="http://schemas.microsoft.com/office/drawing/2014/main" id="{D179AB45-9F97-E645-A05C-906015BF4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4C5A515-1674-BA44-BFB4-86AF60B39502}"/>
              </a:ext>
            </a:extLst>
          </p:cNvPr>
          <p:cNvGrpSpPr/>
          <p:nvPr/>
        </p:nvGrpSpPr>
        <p:grpSpPr>
          <a:xfrm>
            <a:off x="0" y="1486823"/>
            <a:ext cx="347323" cy="1017289"/>
            <a:chOff x="3958559" y="1942587"/>
            <a:chExt cx="463097" cy="1356385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F699AE83-D405-A648-9909-48F0EEBC3E3C}"/>
                </a:ext>
              </a:extLst>
            </p:cNvPr>
            <p:cNvSpPr txBox="1"/>
            <p:nvPr/>
          </p:nvSpPr>
          <p:spPr>
            <a:xfrm>
              <a:off x="3958559" y="1942587"/>
              <a:ext cx="463097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Apps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F2F920C1-A401-4E49-B097-AFA28CA60749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66" name="Freeform 138">
              <a:extLst>
                <a:ext uri="{FF2B5EF4-FFF2-40B4-BE49-F238E27FC236}">
                  <a16:creationId xmlns:a16="http://schemas.microsoft.com/office/drawing/2014/main" id="{969E9449-AC46-E04C-921F-1C7E9DD5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250546C-B6BA-4142-9840-E5B8847A685A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68" name="Freeform 138">
              <a:extLst>
                <a:ext uri="{FF2B5EF4-FFF2-40B4-BE49-F238E27FC236}">
                  <a16:creationId xmlns:a16="http://schemas.microsoft.com/office/drawing/2014/main" id="{6720AAE2-A8E5-C748-B069-F630C81DA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59219BFA-8402-F646-BB03-EF2E2CDFAC33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70" name="Freeform 138">
              <a:extLst>
                <a:ext uri="{FF2B5EF4-FFF2-40B4-BE49-F238E27FC236}">
                  <a16:creationId xmlns:a16="http://schemas.microsoft.com/office/drawing/2014/main" id="{35AD250E-5ADE-3A41-9380-78C3D5ADE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702614A-0252-1F4B-981C-1A95F1D8FF52}"/>
              </a:ext>
            </a:extLst>
          </p:cNvPr>
          <p:cNvCxnSpPr>
            <a:cxnSpLocks/>
          </p:cNvCxnSpPr>
          <p:nvPr/>
        </p:nvCxnSpPr>
        <p:spPr>
          <a:xfrm flipH="1" flipV="1">
            <a:off x="2094696" y="1086536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8971DFC-FD04-CF4E-8544-6797B8F568E0}"/>
              </a:ext>
            </a:extLst>
          </p:cNvPr>
          <p:cNvGrpSpPr/>
          <p:nvPr/>
        </p:nvGrpSpPr>
        <p:grpSpPr>
          <a:xfrm>
            <a:off x="4380883" y="1234205"/>
            <a:ext cx="2325531" cy="1538376"/>
            <a:chOff x="6656707" y="1390327"/>
            <a:chExt cx="3100708" cy="2051168"/>
          </a:xfrm>
        </p:grpSpPr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9814F08F-C5F9-B74E-BEB9-C62A00D2998B}"/>
                </a:ext>
              </a:extLst>
            </p:cNvPr>
            <p:cNvSpPr txBox="1"/>
            <p:nvPr/>
          </p:nvSpPr>
          <p:spPr>
            <a:xfrm>
              <a:off x="7790787" y="1390327"/>
              <a:ext cx="1966628" cy="62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CLI  </a:t>
              </a:r>
              <a:b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224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build | deploy | test</a:t>
              </a:r>
            </a:p>
          </p:txBody>
        </p: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3912E2BC-1C9C-234E-B5C8-4E978B9CBF18}"/>
                </a:ext>
              </a:extLst>
            </p:cNvPr>
            <p:cNvGrpSpPr/>
            <p:nvPr/>
          </p:nvGrpSpPr>
          <p:grpSpPr>
            <a:xfrm>
              <a:off x="7460757" y="2014447"/>
              <a:ext cx="2221120" cy="1035740"/>
              <a:chOff x="1947109" y="3173074"/>
              <a:chExt cx="2149906" cy="1019707"/>
            </a:xfrm>
          </p:grpSpPr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2CF7DAE8-C3BE-8144-B72B-97F80FD2751A}"/>
                  </a:ext>
                </a:extLst>
              </p:cNvPr>
              <p:cNvGrpSpPr/>
              <p:nvPr/>
            </p:nvGrpSpPr>
            <p:grpSpPr>
              <a:xfrm>
                <a:off x="1947907" y="3173074"/>
                <a:ext cx="2149108" cy="1019707"/>
                <a:chOff x="0" y="404813"/>
                <a:chExt cx="9144001" cy="4338637"/>
              </a:xfrm>
            </p:grpSpPr>
            <p:sp>
              <p:nvSpPr>
                <p:cNvPr id="317" name="Freeform 5">
                  <a:extLst>
                    <a:ext uri="{FF2B5EF4-FFF2-40B4-BE49-F238E27FC236}">
                      <a16:creationId xmlns:a16="http://schemas.microsoft.com/office/drawing/2014/main" id="{D16B13FD-D950-9E4C-818F-6037E03389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425" y="3378200"/>
                  <a:ext cx="3259138" cy="1328737"/>
                </a:xfrm>
                <a:custGeom>
                  <a:avLst/>
                  <a:gdLst>
                    <a:gd name="T0" fmla="*/ 1582 w 2053"/>
                    <a:gd name="T1" fmla="*/ 131 h 837"/>
                    <a:gd name="T2" fmla="*/ 1573 w 2053"/>
                    <a:gd name="T3" fmla="*/ 137 h 837"/>
                    <a:gd name="T4" fmla="*/ 1516 w 2053"/>
                    <a:gd name="T5" fmla="*/ 176 h 837"/>
                    <a:gd name="T6" fmla="*/ 1480 w 2053"/>
                    <a:gd name="T7" fmla="*/ 198 h 837"/>
                    <a:gd name="T8" fmla="*/ 1449 w 2053"/>
                    <a:gd name="T9" fmla="*/ 217 h 837"/>
                    <a:gd name="T10" fmla="*/ 1404 w 2053"/>
                    <a:gd name="T11" fmla="*/ 239 h 837"/>
                    <a:gd name="T12" fmla="*/ 1357 w 2053"/>
                    <a:gd name="T13" fmla="*/ 257 h 837"/>
                    <a:gd name="T14" fmla="*/ 1256 w 2053"/>
                    <a:gd name="T15" fmla="*/ 290 h 837"/>
                    <a:gd name="T16" fmla="*/ 1224 w 2053"/>
                    <a:gd name="T17" fmla="*/ 298 h 837"/>
                    <a:gd name="T18" fmla="*/ 1159 w 2053"/>
                    <a:gd name="T19" fmla="*/ 310 h 837"/>
                    <a:gd name="T20" fmla="*/ 1094 w 2053"/>
                    <a:gd name="T21" fmla="*/ 315 h 837"/>
                    <a:gd name="T22" fmla="*/ 1030 w 2053"/>
                    <a:gd name="T23" fmla="*/ 315 h 837"/>
                    <a:gd name="T24" fmla="*/ 966 w 2053"/>
                    <a:gd name="T25" fmla="*/ 310 h 837"/>
                    <a:gd name="T26" fmla="*/ 903 w 2053"/>
                    <a:gd name="T27" fmla="*/ 299 h 837"/>
                    <a:gd name="T28" fmla="*/ 841 w 2053"/>
                    <a:gd name="T29" fmla="*/ 284 h 837"/>
                    <a:gd name="T30" fmla="*/ 780 w 2053"/>
                    <a:gd name="T31" fmla="*/ 262 h 837"/>
                    <a:gd name="T32" fmla="*/ 743 w 2053"/>
                    <a:gd name="T33" fmla="*/ 247 h 837"/>
                    <a:gd name="T34" fmla="*/ 717 w 2053"/>
                    <a:gd name="T35" fmla="*/ 236 h 837"/>
                    <a:gd name="T36" fmla="*/ 669 w 2053"/>
                    <a:gd name="T37" fmla="*/ 213 h 837"/>
                    <a:gd name="T38" fmla="*/ 623 w 2053"/>
                    <a:gd name="T39" fmla="*/ 187 h 837"/>
                    <a:gd name="T40" fmla="*/ 580 w 2053"/>
                    <a:gd name="T41" fmla="*/ 159 h 837"/>
                    <a:gd name="T42" fmla="*/ 540 w 2053"/>
                    <a:gd name="T43" fmla="*/ 128 h 837"/>
                    <a:gd name="T44" fmla="*/ 501 w 2053"/>
                    <a:gd name="T45" fmla="*/ 96 h 837"/>
                    <a:gd name="T46" fmla="*/ 465 w 2053"/>
                    <a:gd name="T47" fmla="*/ 60 h 837"/>
                    <a:gd name="T48" fmla="*/ 432 w 2053"/>
                    <a:gd name="T49" fmla="*/ 20 h 837"/>
                    <a:gd name="T50" fmla="*/ 413 w 2053"/>
                    <a:gd name="T51" fmla="*/ 2 h 837"/>
                    <a:gd name="T52" fmla="*/ 3 w 2053"/>
                    <a:gd name="T53" fmla="*/ 321 h 837"/>
                    <a:gd name="T54" fmla="*/ 0 w 2053"/>
                    <a:gd name="T55" fmla="*/ 316 h 837"/>
                    <a:gd name="T56" fmla="*/ 27 w 2053"/>
                    <a:gd name="T57" fmla="*/ 350 h 837"/>
                    <a:gd name="T58" fmla="*/ 83 w 2053"/>
                    <a:gd name="T59" fmla="*/ 414 h 837"/>
                    <a:gd name="T60" fmla="*/ 142 w 2053"/>
                    <a:gd name="T61" fmla="*/ 475 h 837"/>
                    <a:gd name="T62" fmla="*/ 207 w 2053"/>
                    <a:gd name="T63" fmla="*/ 531 h 837"/>
                    <a:gd name="T64" fmla="*/ 275 w 2053"/>
                    <a:gd name="T65" fmla="*/ 583 h 837"/>
                    <a:gd name="T66" fmla="*/ 347 w 2053"/>
                    <a:gd name="T67" fmla="*/ 630 h 837"/>
                    <a:gd name="T68" fmla="*/ 423 w 2053"/>
                    <a:gd name="T69" fmla="*/ 673 h 837"/>
                    <a:gd name="T70" fmla="*/ 503 w 2053"/>
                    <a:gd name="T71" fmla="*/ 711 h 837"/>
                    <a:gd name="T72" fmla="*/ 543 w 2053"/>
                    <a:gd name="T73" fmla="*/ 729 h 837"/>
                    <a:gd name="T74" fmla="*/ 606 w 2053"/>
                    <a:gd name="T75" fmla="*/ 755 h 837"/>
                    <a:gd name="T76" fmla="*/ 669 w 2053"/>
                    <a:gd name="T77" fmla="*/ 777 h 837"/>
                    <a:gd name="T78" fmla="*/ 733 w 2053"/>
                    <a:gd name="T79" fmla="*/ 796 h 837"/>
                    <a:gd name="T80" fmla="*/ 797 w 2053"/>
                    <a:gd name="T81" fmla="*/ 810 h 837"/>
                    <a:gd name="T82" fmla="*/ 863 w 2053"/>
                    <a:gd name="T83" fmla="*/ 823 h 837"/>
                    <a:gd name="T84" fmla="*/ 928 w 2053"/>
                    <a:gd name="T85" fmla="*/ 831 h 837"/>
                    <a:gd name="T86" fmla="*/ 994 w 2053"/>
                    <a:gd name="T87" fmla="*/ 836 h 837"/>
                    <a:gd name="T88" fmla="*/ 1061 w 2053"/>
                    <a:gd name="T89" fmla="*/ 837 h 837"/>
                    <a:gd name="T90" fmla="*/ 1101 w 2053"/>
                    <a:gd name="T91" fmla="*/ 837 h 837"/>
                    <a:gd name="T92" fmla="*/ 1184 w 2053"/>
                    <a:gd name="T93" fmla="*/ 832 h 837"/>
                    <a:gd name="T94" fmla="*/ 1268 w 2053"/>
                    <a:gd name="T95" fmla="*/ 821 h 837"/>
                    <a:gd name="T96" fmla="*/ 1351 w 2053"/>
                    <a:gd name="T97" fmla="*/ 805 h 837"/>
                    <a:gd name="T98" fmla="*/ 1399 w 2053"/>
                    <a:gd name="T99" fmla="*/ 794 h 837"/>
                    <a:gd name="T100" fmla="*/ 1406 w 2053"/>
                    <a:gd name="T101" fmla="*/ 791 h 837"/>
                    <a:gd name="T102" fmla="*/ 1511 w 2053"/>
                    <a:gd name="T103" fmla="*/ 756 h 837"/>
                    <a:gd name="T104" fmla="*/ 1584 w 2053"/>
                    <a:gd name="T105" fmla="*/ 729 h 837"/>
                    <a:gd name="T106" fmla="*/ 1658 w 2053"/>
                    <a:gd name="T107" fmla="*/ 696 h 837"/>
                    <a:gd name="T108" fmla="*/ 1700 w 2053"/>
                    <a:gd name="T109" fmla="*/ 674 h 837"/>
                    <a:gd name="T110" fmla="*/ 1730 w 2053"/>
                    <a:gd name="T111" fmla="*/ 657 h 837"/>
                    <a:gd name="T112" fmla="*/ 1797 w 2053"/>
                    <a:gd name="T113" fmla="*/ 616 h 837"/>
                    <a:gd name="T114" fmla="*/ 1849 w 2053"/>
                    <a:gd name="T115" fmla="*/ 581 h 837"/>
                    <a:gd name="T116" fmla="*/ 1896 w 2053"/>
                    <a:gd name="T117" fmla="*/ 548 h 837"/>
                    <a:gd name="T118" fmla="*/ 2053 w 2053"/>
                    <a:gd name="T119" fmla="*/ 104 h 8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053" h="837">
                      <a:moveTo>
                        <a:pt x="1582" y="131"/>
                      </a:moveTo>
                      <a:lnTo>
                        <a:pt x="1582" y="131"/>
                      </a:lnTo>
                      <a:lnTo>
                        <a:pt x="1573" y="137"/>
                      </a:lnTo>
                      <a:lnTo>
                        <a:pt x="1573" y="137"/>
                      </a:lnTo>
                      <a:lnTo>
                        <a:pt x="1530" y="167"/>
                      </a:lnTo>
                      <a:lnTo>
                        <a:pt x="1516" y="176"/>
                      </a:lnTo>
                      <a:lnTo>
                        <a:pt x="1516" y="176"/>
                      </a:lnTo>
                      <a:lnTo>
                        <a:pt x="1480" y="198"/>
                      </a:lnTo>
                      <a:lnTo>
                        <a:pt x="1449" y="217"/>
                      </a:lnTo>
                      <a:lnTo>
                        <a:pt x="1449" y="217"/>
                      </a:lnTo>
                      <a:lnTo>
                        <a:pt x="1426" y="229"/>
                      </a:lnTo>
                      <a:lnTo>
                        <a:pt x="1404" y="239"/>
                      </a:lnTo>
                      <a:lnTo>
                        <a:pt x="1380" y="248"/>
                      </a:lnTo>
                      <a:lnTo>
                        <a:pt x="1357" y="257"/>
                      </a:lnTo>
                      <a:lnTo>
                        <a:pt x="1308" y="275"/>
                      </a:lnTo>
                      <a:lnTo>
                        <a:pt x="1256" y="290"/>
                      </a:lnTo>
                      <a:lnTo>
                        <a:pt x="1256" y="290"/>
                      </a:lnTo>
                      <a:lnTo>
                        <a:pt x="1224" y="298"/>
                      </a:lnTo>
                      <a:lnTo>
                        <a:pt x="1191" y="304"/>
                      </a:lnTo>
                      <a:lnTo>
                        <a:pt x="1159" y="310"/>
                      </a:lnTo>
                      <a:lnTo>
                        <a:pt x="1126" y="313"/>
                      </a:lnTo>
                      <a:lnTo>
                        <a:pt x="1094" y="315"/>
                      </a:lnTo>
                      <a:lnTo>
                        <a:pt x="1062" y="315"/>
                      </a:lnTo>
                      <a:lnTo>
                        <a:pt x="1030" y="315"/>
                      </a:lnTo>
                      <a:lnTo>
                        <a:pt x="998" y="313"/>
                      </a:lnTo>
                      <a:lnTo>
                        <a:pt x="966" y="310"/>
                      </a:lnTo>
                      <a:lnTo>
                        <a:pt x="935" y="305"/>
                      </a:lnTo>
                      <a:lnTo>
                        <a:pt x="903" y="299"/>
                      </a:lnTo>
                      <a:lnTo>
                        <a:pt x="873" y="293"/>
                      </a:lnTo>
                      <a:lnTo>
                        <a:pt x="841" y="284"/>
                      </a:lnTo>
                      <a:lnTo>
                        <a:pt x="811" y="274"/>
                      </a:lnTo>
                      <a:lnTo>
                        <a:pt x="780" y="262"/>
                      </a:lnTo>
                      <a:lnTo>
                        <a:pt x="750" y="250"/>
                      </a:lnTo>
                      <a:lnTo>
                        <a:pt x="743" y="247"/>
                      </a:lnTo>
                      <a:lnTo>
                        <a:pt x="743" y="247"/>
                      </a:lnTo>
                      <a:lnTo>
                        <a:pt x="717" y="236"/>
                      </a:lnTo>
                      <a:lnTo>
                        <a:pt x="694" y="225"/>
                      </a:lnTo>
                      <a:lnTo>
                        <a:pt x="669" y="213"/>
                      </a:lnTo>
                      <a:lnTo>
                        <a:pt x="647" y="200"/>
                      </a:lnTo>
                      <a:lnTo>
                        <a:pt x="623" y="187"/>
                      </a:lnTo>
                      <a:lnTo>
                        <a:pt x="602" y="173"/>
                      </a:lnTo>
                      <a:lnTo>
                        <a:pt x="580" y="159"/>
                      </a:lnTo>
                      <a:lnTo>
                        <a:pt x="560" y="144"/>
                      </a:lnTo>
                      <a:lnTo>
                        <a:pt x="540" y="128"/>
                      </a:lnTo>
                      <a:lnTo>
                        <a:pt x="519" y="113"/>
                      </a:lnTo>
                      <a:lnTo>
                        <a:pt x="501" y="96"/>
                      </a:lnTo>
                      <a:lnTo>
                        <a:pt x="482" y="78"/>
                      </a:lnTo>
                      <a:lnTo>
                        <a:pt x="465" y="60"/>
                      </a:lnTo>
                      <a:lnTo>
                        <a:pt x="449" y="41"/>
                      </a:lnTo>
                      <a:lnTo>
                        <a:pt x="432" y="20"/>
                      </a:lnTo>
                      <a:lnTo>
                        <a:pt x="416" y="0"/>
                      </a:lnTo>
                      <a:lnTo>
                        <a:pt x="413" y="2"/>
                      </a:lnTo>
                      <a:lnTo>
                        <a:pt x="452" y="466"/>
                      </a:lnTo>
                      <a:lnTo>
                        <a:pt x="3" y="321"/>
                      </a:lnTo>
                      <a:lnTo>
                        <a:pt x="3" y="321"/>
                      </a:lnTo>
                      <a:lnTo>
                        <a:pt x="0" y="316"/>
                      </a:lnTo>
                      <a:lnTo>
                        <a:pt x="0" y="316"/>
                      </a:lnTo>
                      <a:lnTo>
                        <a:pt x="27" y="350"/>
                      </a:lnTo>
                      <a:lnTo>
                        <a:pt x="54" y="383"/>
                      </a:lnTo>
                      <a:lnTo>
                        <a:pt x="83" y="414"/>
                      </a:lnTo>
                      <a:lnTo>
                        <a:pt x="112" y="446"/>
                      </a:lnTo>
                      <a:lnTo>
                        <a:pt x="142" y="475"/>
                      </a:lnTo>
                      <a:lnTo>
                        <a:pt x="174" y="503"/>
                      </a:lnTo>
                      <a:lnTo>
                        <a:pt x="207" y="531"/>
                      </a:lnTo>
                      <a:lnTo>
                        <a:pt x="240" y="557"/>
                      </a:lnTo>
                      <a:lnTo>
                        <a:pt x="275" y="583"/>
                      </a:lnTo>
                      <a:lnTo>
                        <a:pt x="311" y="607"/>
                      </a:lnTo>
                      <a:lnTo>
                        <a:pt x="347" y="630"/>
                      </a:lnTo>
                      <a:lnTo>
                        <a:pt x="384" y="653"/>
                      </a:lnTo>
                      <a:lnTo>
                        <a:pt x="423" y="673"/>
                      </a:lnTo>
                      <a:lnTo>
                        <a:pt x="462" y="693"/>
                      </a:lnTo>
                      <a:lnTo>
                        <a:pt x="503" y="711"/>
                      </a:lnTo>
                      <a:lnTo>
                        <a:pt x="543" y="729"/>
                      </a:lnTo>
                      <a:lnTo>
                        <a:pt x="543" y="729"/>
                      </a:lnTo>
                      <a:lnTo>
                        <a:pt x="575" y="743"/>
                      </a:lnTo>
                      <a:lnTo>
                        <a:pt x="606" y="755"/>
                      </a:lnTo>
                      <a:lnTo>
                        <a:pt x="638" y="767"/>
                      </a:lnTo>
                      <a:lnTo>
                        <a:pt x="669" y="777"/>
                      </a:lnTo>
                      <a:lnTo>
                        <a:pt x="701" y="787"/>
                      </a:lnTo>
                      <a:lnTo>
                        <a:pt x="733" y="796"/>
                      </a:lnTo>
                      <a:lnTo>
                        <a:pt x="765" y="804"/>
                      </a:lnTo>
                      <a:lnTo>
                        <a:pt x="797" y="810"/>
                      </a:lnTo>
                      <a:lnTo>
                        <a:pt x="830" y="817"/>
                      </a:lnTo>
                      <a:lnTo>
                        <a:pt x="863" y="823"/>
                      </a:lnTo>
                      <a:lnTo>
                        <a:pt x="895" y="827"/>
                      </a:lnTo>
                      <a:lnTo>
                        <a:pt x="928" y="831"/>
                      </a:lnTo>
                      <a:lnTo>
                        <a:pt x="960" y="834"/>
                      </a:lnTo>
                      <a:lnTo>
                        <a:pt x="994" y="836"/>
                      </a:lnTo>
                      <a:lnTo>
                        <a:pt x="1027" y="837"/>
                      </a:lnTo>
                      <a:lnTo>
                        <a:pt x="1061" y="837"/>
                      </a:lnTo>
                      <a:lnTo>
                        <a:pt x="1061" y="837"/>
                      </a:lnTo>
                      <a:lnTo>
                        <a:pt x="1101" y="837"/>
                      </a:lnTo>
                      <a:lnTo>
                        <a:pt x="1143" y="835"/>
                      </a:lnTo>
                      <a:lnTo>
                        <a:pt x="1184" y="832"/>
                      </a:lnTo>
                      <a:lnTo>
                        <a:pt x="1226" y="827"/>
                      </a:lnTo>
                      <a:lnTo>
                        <a:pt x="1268" y="821"/>
                      </a:lnTo>
                      <a:lnTo>
                        <a:pt x="1309" y="814"/>
                      </a:lnTo>
                      <a:lnTo>
                        <a:pt x="1351" y="805"/>
                      </a:lnTo>
                      <a:lnTo>
                        <a:pt x="1393" y="796"/>
                      </a:lnTo>
                      <a:lnTo>
                        <a:pt x="1399" y="794"/>
                      </a:lnTo>
                      <a:lnTo>
                        <a:pt x="1406" y="791"/>
                      </a:lnTo>
                      <a:lnTo>
                        <a:pt x="1406" y="791"/>
                      </a:lnTo>
                      <a:lnTo>
                        <a:pt x="1476" y="769"/>
                      </a:lnTo>
                      <a:lnTo>
                        <a:pt x="1511" y="756"/>
                      </a:lnTo>
                      <a:lnTo>
                        <a:pt x="1548" y="744"/>
                      </a:lnTo>
                      <a:lnTo>
                        <a:pt x="1584" y="729"/>
                      </a:lnTo>
                      <a:lnTo>
                        <a:pt x="1621" y="714"/>
                      </a:lnTo>
                      <a:lnTo>
                        <a:pt x="1658" y="696"/>
                      </a:lnTo>
                      <a:lnTo>
                        <a:pt x="1696" y="677"/>
                      </a:lnTo>
                      <a:lnTo>
                        <a:pt x="1700" y="674"/>
                      </a:lnTo>
                      <a:lnTo>
                        <a:pt x="1700" y="674"/>
                      </a:lnTo>
                      <a:lnTo>
                        <a:pt x="1730" y="657"/>
                      </a:lnTo>
                      <a:lnTo>
                        <a:pt x="1763" y="637"/>
                      </a:lnTo>
                      <a:lnTo>
                        <a:pt x="1797" y="616"/>
                      </a:lnTo>
                      <a:lnTo>
                        <a:pt x="1829" y="594"/>
                      </a:lnTo>
                      <a:lnTo>
                        <a:pt x="1849" y="581"/>
                      </a:lnTo>
                      <a:lnTo>
                        <a:pt x="1849" y="581"/>
                      </a:lnTo>
                      <a:lnTo>
                        <a:pt x="1896" y="548"/>
                      </a:lnTo>
                      <a:lnTo>
                        <a:pt x="1905" y="521"/>
                      </a:lnTo>
                      <a:lnTo>
                        <a:pt x="2053" y="104"/>
                      </a:lnTo>
                      <a:lnTo>
                        <a:pt x="1582" y="131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18" name="Freeform 6">
                  <a:extLst>
                    <a:ext uri="{FF2B5EF4-FFF2-40B4-BE49-F238E27FC236}">
                      <a16:creationId xmlns:a16="http://schemas.microsoft.com/office/drawing/2014/main" id="{4F7FE621-AF14-324D-BB47-EBE72FE64B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0850" y="3328988"/>
                  <a:ext cx="3340100" cy="1414462"/>
                </a:xfrm>
                <a:custGeom>
                  <a:avLst/>
                  <a:gdLst>
                    <a:gd name="T0" fmla="*/ 1044 w 2104"/>
                    <a:gd name="T1" fmla="*/ 891 h 891"/>
                    <a:gd name="T2" fmla="*/ 910 w 2104"/>
                    <a:gd name="T3" fmla="*/ 881 h 891"/>
                    <a:gd name="T4" fmla="*/ 777 w 2104"/>
                    <a:gd name="T5" fmla="*/ 856 h 891"/>
                    <a:gd name="T6" fmla="*/ 648 w 2104"/>
                    <a:gd name="T7" fmla="*/ 819 h 891"/>
                    <a:gd name="T8" fmla="*/ 552 w 2104"/>
                    <a:gd name="T9" fmla="*/ 782 h 891"/>
                    <a:gd name="T10" fmla="*/ 391 w 2104"/>
                    <a:gd name="T11" fmla="*/ 703 h 891"/>
                    <a:gd name="T12" fmla="*/ 245 w 2104"/>
                    <a:gd name="T13" fmla="*/ 606 h 891"/>
                    <a:gd name="T14" fmla="*/ 114 w 2104"/>
                    <a:gd name="T15" fmla="*/ 493 h 891"/>
                    <a:gd name="T16" fmla="*/ 0 w 2104"/>
                    <a:gd name="T17" fmla="*/ 361 h 891"/>
                    <a:gd name="T18" fmla="*/ 407 w 2104"/>
                    <a:gd name="T19" fmla="*/ 23 h 891"/>
                    <a:gd name="T20" fmla="*/ 467 w 2104"/>
                    <a:gd name="T21" fmla="*/ 38 h 891"/>
                    <a:gd name="T22" fmla="*/ 534 w 2104"/>
                    <a:gd name="T23" fmla="*/ 110 h 891"/>
                    <a:gd name="T24" fmla="*/ 612 w 2104"/>
                    <a:gd name="T25" fmla="*/ 172 h 891"/>
                    <a:gd name="T26" fmla="*/ 698 w 2104"/>
                    <a:gd name="T27" fmla="*/ 225 h 891"/>
                    <a:gd name="T28" fmla="*/ 777 w 2104"/>
                    <a:gd name="T29" fmla="*/ 260 h 891"/>
                    <a:gd name="T30" fmla="*/ 887 w 2104"/>
                    <a:gd name="T31" fmla="*/ 299 h 891"/>
                    <a:gd name="T32" fmla="*/ 1039 w 2104"/>
                    <a:gd name="T33" fmla="*/ 324 h 891"/>
                    <a:gd name="T34" fmla="*/ 1125 w 2104"/>
                    <a:gd name="T35" fmla="*/ 323 h 891"/>
                    <a:gd name="T36" fmla="*/ 1220 w 2104"/>
                    <a:gd name="T37" fmla="*/ 310 h 891"/>
                    <a:gd name="T38" fmla="*/ 1317 w 2104"/>
                    <a:gd name="T39" fmla="*/ 284 h 891"/>
                    <a:gd name="T40" fmla="*/ 1433 w 2104"/>
                    <a:gd name="T41" fmla="*/ 239 h 891"/>
                    <a:gd name="T42" fmla="*/ 1522 w 2104"/>
                    <a:gd name="T43" fmla="*/ 187 h 891"/>
                    <a:gd name="T44" fmla="*/ 1577 w 2104"/>
                    <a:gd name="T45" fmla="*/ 150 h 891"/>
                    <a:gd name="T46" fmla="*/ 1933 w 2104"/>
                    <a:gd name="T47" fmla="*/ 594 h 891"/>
                    <a:gd name="T48" fmla="*/ 1861 w 2104"/>
                    <a:gd name="T49" fmla="*/ 644 h 891"/>
                    <a:gd name="T50" fmla="*/ 1759 w 2104"/>
                    <a:gd name="T51" fmla="*/ 708 h 891"/>
                    <a:gd name="T52" fmla="*/ 1686 w 2104"/>
                    <a:gd name="T53" fmla="*/ 747 h 891"/>
                    <a:gd name="T54" fmla="*/ 1538 w 2104"/>
                    <a:gd name="T55" fmla="*/ 809 h 891"/>
                    <a:gd name="T56" fmla="*/ 1416 w 2104"/>
                    <a:gd name="T57" fmla="*/ 848 h 891"/>
                    <a:gd name="T58" fmla="*/ 1290 w 2104"/>
                    <a:gd name="T59" fmla="*/ 874 h 891"/>
                    <a:gd name="T60" fmla="*/ 1120 w 2104"/>
                    <a:gd name="T61" fmla="*/ 891 h 891"/>
                    <a:gd name="T62" fmla="*/ 86 w 2104"/>
                    <a:gd name="T63" fmla="*/ 397 h 891"/>
                    <a:gd name="T64" fmla="*/ 190 w 2104"/>
                    <a:gd name="T65" fmla="*/ 502 h 891"/>
                    <a:gd name="T66" fmla="*/ 304 w 2104"/>
                    <a:gd name="T67" fmla="*/ 595 h 891"/>
                    <a:gd name="T68" fmla="*/ 432 w 2104"/>
                    <a:gd name="T69" fmla="*/ 674 h 891"/>
                    <a:gd name="T70" fmla="*/ 570 w 2104"/>
                    <a:gd name="T71" fmla="*/ 740 h 891"/>
                    <a:gd name="T72" fmla="*/ 632 w 2104"/>
                    <a:gd name="T73" fmla="*/ 765 h 891"/>
                    <a:gd name="T74" fmla="*/ 756 w 2104"/>
                    <a:gd name="T75" fmla="*/ 804 h 891"/>
                    <a:gd name="T76" fmla="*/ 883 w 2104"/>
                    <a:gd name="T77" fmla="*/ 831 h 891"/>
                    <a:gd name="T78" fmla="*/ 1012 w 2104"/>
                    <a:gd name="T79" fmla="*/ 845 h 891"/>
                    <a:gd name="T80" fmla="*/ 1119 w 2104"/>
                    <a:gd name="T81" fmla="*/ 846 h 891"/>
                    <a:gd name="T82" fmla="*/ 1282 w 2104"/>
                    <a:gd name="T83" fmla="*/ 830 h 891"/>
                    <a:gd name="T84" fmla="*/ 1411 w 2104"/>
                    <a:gd name="T85" fmla="*/ 803 h 891"/>
                    <a:gd name="T86" fmla="*/ 1521 w 2104"/>
                    <a:gd name="T87" fmla="*/ 767 h 891"/>
                    <a:gd name="T88" fmla="*/ 1666 w 2104"/>
                    <a:gd name="T89" fmla="*/ 706 h 891"/>
                    <a:gd name="T90" fmla="*/ 1736 w 2104"/>
                    <a:gd name="T91" fmla="*/ 669 h 891"/>
                    <a:gd name="T92" fmla="*/ 1855 w 2104"/>
                    <a:gd name="T93" fmla="*/ 594 h 891"/>
                    <a:gd name="T94" fmla="*/ 1607 w 2104"/>
                    <a:gd name="T95" fmla="*/ 184 h 891"/>
                    <a:gd name="T96" fmla="*/ 1560 w 2104"/>
                    <a:gd name="T97" fmla="*/ 216 h 891"/>
                    <a:gd name="T98" fmla="*/ 1477 w 2104"/>
                    <a:gd name="T99" fmla="*/ 267 h 891"/>
                    <a:gd name="T100" fmla="*/ 1430 w 2104"/>
                    <a:gd name="T101" fmla="*/ 290 h 891"/>
                    <a:gd name="T102" fmla="*/ 1281 w 2104"/>
                    <a:gd name="T103" fmla="*/ 343 h 891"/>
                    <a:gd name="T104" fmla="*/ 1229 w 2104"/>
                    <a:gd name="T105" fmla="*/ 355 h 891"/>
                    <a:gd name="T106" fmla="*/ 1127 w 2104"/>
                    <a:gd name="T107" fmla="*/ 368 h 891"/>
                    <a:gd name="T108" fmla="*/ 1037 w 2104"/>
                    <a:gd name="T109" fmla="*/ 368 h 891"/>
                    <a:gd name="T110" fmla="*/ 876 w 2104"/>
                    <a:gd name="T111" fmla="*/ 343 h 891"/>
                    <a:gd name="T112" fmla="*/ 752 w 2104"/>
                    <a:gd name="T113" fmla="*/ 299 h 891"/>
                    <a:gd name="T114" fmla="*/ 629 w 2104"/>
                    <a:gd name="T115" fmla="*/ 237 h 891"/>
                    <a:gd name="T116" fmla="*/ 489 w 2104"/>
                    <a:gd name="T117" fmla="*/ 129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104" h="891">
                      <a:moveTo>
                        <a:pt x="1079" y="891"/>
                      </a:moveTo>
                      <a:lnTo>
                        <a:pt x="1079" y="891"/>
                      </a:lnTo>
                      <a:lnTo>
                        <a:pt x="1079" y="891"/>
                      </a:lnTo>
                      <a:lnTo>
                        <a:pt x="1044" y="891"/>
                      </a:lnTo>
                      <a:lnTo>
                        <a:pt x="1010" y="890"/>
                      </a:lnTo>
                      <a:lnTo>
                        <a:pt x="976" y="888"/>
                      </a:lnTo>
                      <a:lnTo>
                        <a:pt x="944" y="884"/>
                      </a:lnTo>
                      <a:lnTo>
                        <a:pt x="910" y="881"/>
                      </a:lnTo>
                      <a:lnTo>
                        <a:pt x="876" y="875"/>
                      </a:lnTo>
                      <a:lnTo>
                        <a:pt x="843" y="870"/>
                      </a:lnTo>
                      <a:lnTo>
                        <a:pt x="810" y="864"/>
                      </a:lnTo>
                      <a:lnTo>
                        <a:pt x="777" y="856"/>
                      </a:lnTo>
                      <a:lnTo>
                        <a:pt x="744" y="848"/>
                      </a:lnTo>
                      <a:lnTo>
                        <a:pt x="712" y="839"/>
                      </a:lnTo>
                      <a:lnTo>
                        <a:pt x="680" y="829"/>
                      </a:lnTo>
                      <a:lnTo>
                        <a:pt x="648" y="819"/>
                      </a:lnTo>
                      <a:lnTo>
                        <a:pt x="616" y="807"/>
                      </a:lnTo>
                      <a:lnTo>
                        <a:pt x="584" y="794"/>
                      </a:lnTo>
                      <a:lnTo>
                        <a:pt x="552" y="782"/>
                      </a:lnTo>
                      <a:lnTo>
                        <a:pt x="552" y="782"/>
                      </a:lnTo>
                      <a:lnTo>
                        <a:pt x="510" y="764"/>
                      </a:lnTo>
                      <a:lnTo>
                        <a:pt x="470" y="745"/>
                      </a:lnTo>
                      <a:lnTo>
                        <a:pt x="431" y="724"/>
                      </a:lnTo>
                      <a:lnTo>
                        <a:pt x="391" y="703"/>
                      </a:lnTo>
                      <a:lnTo>
                        <a:pt x="353" y="681"/>
                      </a:lnTo>
                      <a:lnTo>
                        <a:pt x="316" y="657"/>
                      </a:lnTo>
                      <a:lnTo>
                        <a:pt x="280" y="632"/>
                      </a:lnTo>
                      <a:lnTo>
                        <a:pt x="245" y="606"/>
                      </a:lnTo>
                      <a:lnTo>
                        <a:pt x="211" y="579"/>
                      </a:lnTo>
                      <a:lnTo>
                        <a:pt x="177" y="551"/>
                      </a:lnTo>
                      <a:lnTo>
                        <a:pt x="146" y="523"/>
                      </a:lnTo>
                      <a:lnTo>
                        <a:pt x="114" y="493"/>
                      </a:lnTo>
                      <a:lnTo>
                        <a:pt x="84" y="461"/>
                      </a:lnTo>
                      <a:lnTo>
                        <a:pt x="55" y="428"/>
                      </a:lnTo>
                      <a:lnTo>
                        <a:pt x="27" y="395"/>
                      </a:lnTo>
                      <a:lnTo>
                        <a:pt x="0" y="361"/>
                      </a:lnTo>
                      <a:lnTo>
                        <a:pt x="24" y="342"/>
                      </a:lnTo>
                      <a:lnTo>
                        <a:pt x="28" y="330"/>
                      </a:lnTo>
                      <a:lnTo>
                        <a:pt x="445" y="466"/>
                      </a:lnTo>
                      <a:lnTo>
                        <a:pt x="407" y="23"/>
                      </a:lnTo>
                      <a:lnTo>
                        <a:pt x="437" y="0"/>
                      </a:lnTo>
                      <a:lnTo>
                        <a:pt x="452" y="18"/>
                      </a:lnTo>
                      <a:lnTo>
                        <a:pt x="452" y="18"/>
                      </a:lnTo>
                      <a:lnTo>
                        <a:pt x="467" y="38"/>
                      </a:lnTo>
                      <a:lnTo>
                        <a:pt x="483" y="57"/>
                      </a:lnTo>
                      <a:lnTo>
                        <a:pt x="499" y="75"/>
                      </a:lnTo>
                      <a:lnTo>
                        <a:pt x="517" y="93"/>
                      </a:lnTo>
                      <a:lnTo>
                        <a:pt x="534" y="110"/>
                      </a:lnTo>
                      <a:lnTo>
                        <a:pt x="553" y="127"/>
                      </a:lnTo>
                      <a:lnTo>
                        <a:pt x="571" y="142"/>
                      </a:lnTo>
                      <a:lnTo>
                        <a:pt x="591" y="157"/>
                      </a:lnTo>
                      <a:lnTo>
                        <a:pt x="612" y="172"/>
                      </a:lnTo>
                      <a:lnTo>
                        <a:pt x="632" y="186"/>
                      </a:lnTo>
                      <a:lnTo>
                        <a:pt x="653" y="199"/>
                      </a:lnTo>
                      <a:lnTo>
                        <a:pt x="676" y="212"/>
                      </a:lnTo>
                      <a:lnTo>
                        <a:pt x="698" y="225"/>
                      </a:lnTo>
                      <a:lnTo>
                        <a:pt x="721" y="236"/>
                      </a:lnTo>
                      <a:lnTo>
                        <a:pt x="746" y="247"/>
                      </a:lnTo>
                      <a:lnTo>
                        <a:pt x="769" y="257"/>
                      </a:lnTo>
                      <a:lnTo>
                        <a:pt x="777" y="260"/>
                      </a:lnTo>
                      <a:lnTo>
                        <a:pt x="777" y="260"/>
                      </a:lnTo>
                      <a:lnTo>
                        <a:pt x="813" y="275"/>
                      </a:lnTo>
                      <a:lnTo>
                        <a:pt x="850" y="288"/>
                      </a:lnTo>
                      <a:lnTo>
                        <a:pt x="887" y="299"/>
                      </a:lnTo>
                      <a:lnTo>
                        <a:pt x="924" y="308"/>
                      </a:lnTo>
                      <a:lnTo>
                        <a:pt x="963" y="315"/>
                      </a:lnTo>
                      <a:lnTo>
                        <a:pt x="1001" y="320"/>
                      </a:lnTo>
                      <a:lnTo>
                        <a:pt x="1039" y="324"/>
                      </a:lnTo>
                      <a:lnTo>
                        <a:pt x="1078" y="324"/>
                      </a:lnTo>
                      <a:lnTo>
                        <a:pt x="1078" y="324"/>
                      </a:lnTo>
                      <a:lnTo>
                        <a:pt x="1101" y="324"/>
                      </a:lnTo>
                      <a:lnTo>
                        <a:pt x="1125" y="323"/>
                      </a:lnTo>
                      <a:lnTo>
                        <a:pt x="1148" y="320"/>
                      </a:lnTo>
                      <a:lnTo>
                        <a:pt x="1172" y="318"/>
                      </a:lnTo>
                      <a:lnTo>
                        <a:pt x="1197" y="315"/>
                      </a:lnTo>
                      <a:lnTo>
                        <a:pt x="1220" y="310"/>
                      </a:lnTo>
                      <a:lnTo>
                        <a:pt x="1245" y="306"/>
                      </a:lnTo>
                      <a:lnTo>
                        <a:pt x="1269" y="300"/>
                      </a:lnTo>
                      <a:lnTo>
                        <a:pt x="1269" y="300"/>
                      </a:lnTo>
                      <a:lnTo>
                        <a:pt x="1317" y="284"/>
                      </a:lnTo>
                      <a:lnTo>
                        <a:pt x="1366" y="267"/>
                      </a:lnTo>
                      <a:lnTo>
                        <a:pt x="1388" y="258"/>
                      </a:lnTo>
                      <a:lnTo>
                        <a:pt x="1412" y="249"/>
                      </a:lnTo>
                      <a:lnTo>
                        <a:pt x="1433" y="239"/>
                      </a:lnTo>
                      <a:lnTo>
                        <a:pt x="1456" y="228"/>
                      </a:lnTo>
                      <a:lnTo>
                        <a:pt x="1456" y="228"/>
                      </a:lnTo>
                      <a:lnTo>
                        <a:pt x="1486" y="210"/>
                      </a:lnTo>
                      <a:lnTo>
                        <a:pt x="1522" y="187"/>
                      </a:lnTo>
                      <a:lnTo>
                        <a:pt x="1535" y="178"/>
                      </a:lnTo>
                      <a:lnTo>
                        <a:pt x="1535" y="178"/>
                      </a:lnTo>
                      <a:lnTo>
                        <a:pt x="1577" y="150"/>
                      </a:lnTo>
                      <a:lnTo>
                        <a:pt x="1577" y="150"/>
                      </a:lnTo>
                      <a:lnTo>
                        <a:pt x="1586" y="144"/>
                      </a:lnTo>
                      <a:lnTo>
                        <a:pt x="1592" y="139"/>
                      </a:lnTo>
                      <a:lnTo>
                        <a:pt x="2104" y="110"/>
                      </a:lnTo>
                      <a:lnTo>
                        <a:pt x="1933" y="594"/>
                      </a:lnTo>
                      <a:lnTo>
                        <a:pt x="1927" y="597"/>
                      </a:lnTo>
                      <a:lnTo>
                        <a:pt x="1927" y="597"/>
                      </a:lnTo>
                      <a:lnTo>
                        <a:pt x="1880" y="631"/>
                      </a:lnTo>
                      <a:lnTo>
                        <a:pt x="1861" y="644"/>
                      </a:lnTo>
                      <a:lnTo>
                        <a:pt x="1861" y="644"/>
                      </a:lnTo>
                      <a:lnTo>
                        <a:pt x="1826" y="667"/>
                      </a:lnTo>
                      <a:lnTo>
                        <a:pt x="1792" y="688"/>
                      </a:lnTo>
                      <a:lnTo>
                        <a:pt x="1759" y="708"/>
                      </a:lnTo>
                      <a:lnTo>
                        <a:pt x="1729" y="726"/>
                      </a:lnTo>
                      <a:lnTo>
                        <a:pt x="1725" y="728"/>
                      </a:lnTo>
                      <a:lnTo>
                        <a:pt x="1725" y="728"/>
                      </a:lnTo>
                      <a:lnTo>
                        <a:pt x="1686" y="747"/>
                      </a:lnTo>
                      <a:lnTo>
                        <a:pt x="1648" y="765"/>
                      </a:lnTo>
                      <a:lnTo>
                        <a:pt x="1611" y="781"/>
                      </a:lnTo>
                      <a:lnTo>
                        <a:pt x="1574" y="795"/>
                      </a:lnTo>
                      <a:lnTo>
                        <a:pt x="1538" y="809"/>
                      </a:lnTo>
                      <a:lnTo>
                        <a:pt x="1501" y="821"/>
                      </a:lnTo>
                      <a:lnTo>
                        <a:pt x="1431" y="844"/>
                      </a:lnTo>
                      <a:lnTo>
                        <a:pt x="1423" y="846"/>
                      </a:lnTo>
                      <a:lnTo>
                        <a:pt x="1416" y="848"/>
                      </a:lnTo>
                      <a:lnTo>
                        <a:pt x="1416" y="848"/>
                      </a:lnTo>
                      <a:lnTo>
                        <a:pt x="1375" y="858"/>
                      </a:lnTo>
                      <a:lnTo>
                        <a:pt x="1332" y="867"/>
                      </a:lnTo>
                      <a:lnTo>
                        <a:pt x="1290" y="874"/>
                      </a:lnTo>
                      <a:lnTo>
                        <a:pt x="1247" y="881"/>
                      </a:lnTo>
                      <a:lnTo>
                        <a:pt x="1205" y="885"/>
                      </a:lnTo>
                      <a:lnTo>
                        <a:pt x="1163" y="889"/>
                      </a:lnTo>
                      <a:lnTo>
                        <a:pt x="1120" y="891"/>
                      </a:lnTo>
                      <a:lnTo>
                        <a:pt x="1079" y="891"/>
                      </a:lnTo>
                      <a:lnTo>
                        <a:pt x="1079" y="891"/>
                      </a:lnTo>
                      <a:close/>
                      <a:moveTo>
                        <a:pt x="86" y="397"/>
                      </a:moveTo>
                      <a:lnTo>
                        <a:pt x="86" y="397"/>
                      </a:lnTo>
                      <a:lnTo>
                        <a:pt x="111" y="424"/>
                      </a:lnTo>
                      <a:lnTo>
                        <a:pt x="137" y="451"/>
                      </a:lnTo>
                      <a:lnTo>
                        <a:pt x="163" y="477"/>
                      </a:lnTo>
                      <a:lnTo>
                        <a:pt x="190" y="502"/>
                      </a:lnTo>
                      <a:lnTo>
                        <a:pt x="218" y="526"/>
                      </a:lnTo>
                      <a:lnTo>
                        <a:pt x="246" y="550"/>
                      </a:lnTo>
                      <a:lnTo>
                        <a:pt x="275" y="572"/>
                      </a:lnTo>
                      <a:lnTo>
                        <a:pt x="304" y="595"/>
                      </a:lnTo>
                      <a:lnTo>
                        <a:pt x="336" y="616"/>
                      </a:lnTo>
                      <a:lnTo>
                        <a:pt x="366" y="637"/>
                      </a:lnTo>
                      <a:lnTo>
                        <a:pt x="399" y="656"/>
                      </a:lnTo>
                      <a:lnTo>
                        <a:pt x="432" y="674"/>
                      </a:lnTo>
                      <a:lnTo>
                        <a:pt x="465" y="692"/>
                      </a:lnTo>
                      <a:lnTo>
                        <a:pt x="499" y="709"/>
                      </a:lnTo>
                      <a:lnTo>
                        <a:pt x="534" y="724"/>
                      </a:lnTo>
                      <a:lnTo>
                        <a:pt x="570" y="740"/>
                      </a:lnTo>
                      <a:lnTo>
                        <a:pt x="570" y="740"/>
                      </a:lnTo>
                      <a:lnTo>
                        <a:pt x="570" y="740"/>
                      </a:lnTo>
                      <a:lnTo>
                        <a:pt x="600" y="753"/>
                      </a:lnTo>
                      <a:lnTo>
                        <a:pt x="632" y="765"/>
                      </a:lnTo>
                      <a:lnTo>
                        <a:pt x="662" y="776"/>
                      </a:lnTo>
                      <a:lnTo>
                        <a:pt x="694" y="786"/>
                      </a:lnTo>
                      <a:lnTo>
                        <a:pt x="724" y="795"/>
                      </a:lnTo>
                      <a:lnTo>
                        <a:pt x="756" y="804"/>
                      </a:lnTo>
                      <a:lnTo>
                        <a:pt x="787" y="812"/>
                      </a:lnTo>
                      <a:lnTo>
                        <a:pt x="819" y="819"/>
                      </a:lnTo>
                      <a:lnTo>
                        <a:pt x="851" y="826"/>
                      </a:lnTo>
                      <a:lnTo>
                        <a:pt x="883" y="831"/>
                      </a:lnTo>
                      <a:lnTo>
                        <a:pt x="915" y="836"/>
                      </a:lnTo>
                      <a:lnTo>
                        <a:pt x="948" y="839"/>
                      </a:lnTo>
                      <a:lnTo>
                        <a:pt x="980" y="843"/>
                      </a:lnTo>
                      <a:lnTo>
                        <a:pt x="1012" y="845"/>
                      </a:lnTo>
                      <a:lnTo>
                        <a:pt x="1045" y="846"/>
                      </a:lnTo>
                      <a:lnTo>
                        <a:pt x="1079" y="846"/>
                      </a:lnTo>
                      <a:lnTo>
                        <a:pt x="1079" y="846"/>
                      </a:lnTo>
                      <a:lnTo>
                        <a:pt x="1119" y="846"/>
                      </a:lnTo>
                      <a:lnTo>
                        <a:pt x="1160" y="844"/>
                      </a:lnTo>
                      <a:lnTo>
                        <a:pt x="1201" y="840"/>
                      </a:lnTo>
                      <a:lnTo>
                        <a:pt x="1242" y="836"/>
                      </a:lnTo>
                      <a:lnTo>
                        <a:pt x="1282" y="830"/>
                      </a:lnTo>
                      <a:lnTo>
                        <a:pt x="1324" y="822"/>
                      </a:lnTo>
                      <a:lnTo>
                        <a:pt x="1364" y="814"/>
                      </a:lnTo>
                      <a:lnTo>
                        <a:pt x="1405" y="804"/>
                      </a:lnTo>
                      <a:lnTo>
                        <a:pt x="1411" y="803"/>
                      </a:lnTo>
                      <a:lnTo>
                        <a:pt x="1417" y="801"/>
                      </a:lnTo>
                      <a:lnTo>
                        <a:pt x="1417" y="801"/>
                      </a:lnTo>
                      <a:lnTo>
                        <a:pt x="1486" y="778"/>
                      </a:lnTo>
                      <a:lnTo>
                        <a:pt x="1521" y="767"/>
                      </a:lnTo>
                      <a:lnTo>
                        <a:pt x="1557" y="754"/>
                      </a:lnTo>
                      <a:lnTo>
                        <a:pt x="1593" y="739"/>
                      </a:lnTo>
                      <a:lnTo>
                        <a:pt x="1630" y="723"/>
                      </a:lnTo>
                      <a:lnTo>
                        <a:pt x="1666" y="706"/>
                      </a:lnTo>
                      <a:lnTo>
                        <a:pt x="1703" y="687"/>
                      </a:lnTo>
                      <a:lnTo>
                        <a:pt x="1708" y="686"/>
                      </a:lnTo>
                      <a:lnTo>
                        <a:pt x="1708" y="686"/>
                      </a:lnTo>
                      <a:lnTo>
                        <a:pt x="1736" y="669"/>
                      </a:lnTo>
                      <a:lnTo>
                        <a:pt x="1768" y="650"/>
                      </a:lnTo>
                      <a:lnTo>
                        <a:pt x="1802" y="629"/>
                      </a:lnTo>
                      <a:lnTo>
                        <a:pt x="1835" y="606"/>
                      </a:lnTo>
                      <a:lnTo>
                        <a:pt x="1855" y="594"/>
                      </a:lnTo>
                      <a:lnTo>
                        <a:pt x="1855" y="594"/>
                      </a:lnTo>
                      <a:lnTo>
                        <a:pt x="1894" y="566"/>
                      </a:lnTo>
                      <a:lnTo>
                        <a:pt x="2038" y="159"/>
                      </a:lnTo>
                      <a:lnTo>
                        <a:pt x="1607" y="184"/>
                      </a:lnTo>
                      <a:lnTo>
                        <a:pt x="1607" y="184"/>
                      </a:lnTo>
                      <a:lnTo>
                        <a:pt x="1603" y="186"/>
                      </a:lnTo>
                      <a:lnTo>
                        <a:pt x="1603" y="186"/>
                      </a:lnTo>
                      <a:lnTo>
                        <a:pt x="1560" y="216"/>
                      </a:lnTo>
                      <a:lnTo>
                        <a:pt x="1546" y="226"/>
                      </a:lnTo>
                      <a:lnTo>
                        <a:pt x="1546" y="226"/>
                      </a:lnTo>
                      <a:lnTo>
                        <a:pt x="1508" y="249"/>
                      </a:lnTo>
                      <a:lnTo>
                        <a:pt x="1477" y="267"/>
                      </a:lnTo>
                      <a:lnTo>
                        <a:pt x="1477" y="267"/>
                      </a:lnTo>
                      <a:lnTo>
                        <a:pt x="1477" y="267"/>
                      </a:lnTo>
                      <a:lnTo>
                        <a:pt x="1453" y="280"/>
                      </a:lnTo>
                      <a:lnTo>
                        <a:pt x="1430" y="290"/>
                      </a:lnTo>
                      <a:lnTo>
                        <a:pt x="1406" y="300"/>
                      </a:lnTo>
                      <a:lnTo>
                        <a:pt x="1381" y="310"/>
                      </a:lnTo>
                      <a:lnTo>
                        <a:pt x="1332" y="327"/>
                      </a:lnTo>
                      <a:lnTo>
                        <a:pt x="1281" y="343"/>
                      </a:lnTo>
                      <a:lnTo>
                        <a:pt x="1280" y="344"/>
                      </a:lnTo>
                      <a:lnTo>
                        <a:pt x="1280" y="344"/>
                      </a:lnTo>
                      <a:lnTo>
                        <a:pt x="1254" y="350"/>
                      </a:lnTo>
                      <a:lnTo>
                        <a:pt x="1229" y="355"/>
                      </a:lnTo>
                      <a:lnTo>
                        <a:pt x="1204" y="360"/>
                      </a:lnTo>
                      <a:lnTo>
                        <a:pt x="1179" y="363"/>
                      </a:lnTo>
                      <a:lnTo>
                        <a:pt x="1153" y="365"/>
                      </a:lnTo>
                      <a:lnTo>
                        <a:pt x="1127" y="368"/>
                      </a:lnTo>
                      <a:lnTo>
                        <a:pt x="1102" y="369"/>
                      </a:lnTo>
                      <a:lnTo>
                        <a:pt x="1078" y="369"/>
                      </a:lnTo>
                      <a:lnTo>
                        <a:pt x="1078" y="369"/>
                      </a:lnTo>
                      <a:lnTo>
                        <a:pt x="1037" y="368"/>
                      </a:lnTo>
                      <a:lnTo>
                        <a:pt x="997" y="365"/>
                      </a:lnTo>
                      <a:lnTo>
                        <a:pt x="956" y="360"/>
                      </a:lnTo>
                      <a:lnTo>
                        <a:pt x="915" y="352"/>
                      </a:lnTo>
                      <a:lnTo>
                        <a:pt x="876" y="343"/>
                      </a:lnTo>
                      <a:lnTo>
                        <a:pt x="837" y="330"/>
                      </a:lnTo>
                      <a:lnTo>
                        <a:pt x="797" y="317"/>
                      </a:lnTo>
                      <a:lnTo>
                        <a:pt x="759" y="301"/>
                      </a:lnTo>
                      <a:lnTo>
                        <a:pt x="752" y="299"/>
                      </a:lnTo>
                      <a:lnTo>
                        <a:pt x="752" y="299"/>
                      </a:lnTo>
                      <a:lnTo>
                        <a:pt x="710" y="280"/>
                      </a:lnTo>
                      <a:lnTo>
                        <a:pt x="668" y="260"/>
                      </a:lnTo>
                      <a:lnTo>
                        <a:pt x="629" y="237"/>
                      </a:lnTo>
                      <a:lnTo>
                        <a:pt x="591" y="212"/>
                      </a:lnTo>
                      <a:lnTo>
                        <a:pt x="555" y="186"/>
                      </a:lnTo>
                      <a:lnTo>
                        <a:pt x="522" y="158"/>
                      </a:lnTo>
                      <a:lnTo>
                        <a:pt x="489" y="129"/>
                      </a:lnTo>
                      <a:lnTo>
                        <a:pt x="459" y="96"/>
                      </a:lnTo>
                      <a:lnTo>
                        <a:pt x="496" y="530"/>
                      </a:lnTo>
                      <a:lnTo>
                        <a:pt x="86" y="3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19" name="Freeform 7">
                  <a:extLst>
                    <a:ext uri="{FF2B5EF4-FFF2-40B4-BE49-F238E27FC236}">
                      <a16:creationId xmlns:a16="http://schemas.microsoft.com/office/drawing/2014/main" id="{1CD2BE57-ADE4-D142-906C-28C077EEF5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13" y="785813"/>
                  <a:ext cx="1431925" cy="3332162"/>
                </a:xfrm>
                <a:custGeom>
                  <a:avLst/>
                  <a:gdLst>
                    <a:gd name="T0" fmla="*/ 524 w 902"/>
                    <a:gd name="T1" fmla="*/ 1041 h 2099"/>
                    <a:gd name="T2" fmla="*/ 529 w 902"/>
                    <a:gd name="T3" fmla="*/ 989 h 2099"/>
                    <a:gd name="T4" fmla="*/ 541 w 902"/>
                    <a:gd name="T5" fmla="*/ 934 h 2099"/>
                    <a:gd name="T6" fmla="*/ 559 w 902"/>
                    <a:gd name="T7" fmla="*/ 874 h 2099"/>
                    <a:gd name="T8" fmla="*/ 583 w 902"/>
                    <a:gd name="T9" fmla="*/ 807 h 2099"/>
                    <a:gd name="T10" fmla="*/ 596 w 902"/>
                    <a:gd name="T11" fmla="*/ 780 h 2099"/>
                    <a:gd name="T12" fmla="*/ 624 w 902"/>
                    <a:gd name="T13" fmla="*/ 726 h 2099"/>
                    <a:gd name="T14" fmla="*/ 656 w 902"/>
                    <a:gd name="T15" fmla="*/ 675 h 2099"/>
                    <a:gd name="T16" fmla="*/ 692 w 902"/>
                    <a:gd name="T17" fmla="*/ 626 h 2099"/>
                    <a:gd name="T18" fmla="*/ 731 w 902"/>
                    <a:gd name="T19" fmla="*/ 579 h 2099"/>
                    <a:gd name="T20" fmla="*/ 775 w 902"/>
                    <a:gd name="T21" fmla="*/ 536 h 2099"/>
                    <a:gd name="T22" fmla="*/ 822 w 902"/>
                    <a:gd name="T23" fmla="*/ 494 h 2099"/>
                    <a:gd name="T24" fmla="*/ 875 w 902"/>
                    <a:gd name="T25" fmla="*/ 453 h 2099"/>
                    <a:gd name="T26" fmla="*/ 902 w 902"/>
                    <a:gd name="T27" fmla="*/ 434 h 2099"/>
                    <a:gd name="T28" fmla="*/ 429 w 902"/>
                    <a:gd name="T29" fmla="*/ 432 h 2099"/>
                    <a:gd name="T30" fmla="*/ 614 w 902"/>
                    <a:gd name="T31" fmla="*/ 0 h 2099"/>
                    <a:gd name="T32" fmla="*/ 570 w 902"/>
                    <a:gd name="T33" fmla="*/ 29 h 2099"/>
                    <a:gd name="T34" fmla="*/ 488 w 902"/>
                    <a:gd name="T35" fmla="*/ 93 h 2099"/>
                    <a:gd name="T36" fmla="*/ 411 w 902"/>
                    <a:gd name="T37" fmla="*/ 161 h 2099"/>
                    <a:gd name="T38" fmla="*/ 340 w 902"/>
                    <a:gd name="T39" fmla="*/ 233 h 2099"/>
                    <a:gd name="T40" fmla="*/ 276 w 902"/>
                    <a:gd name="T41" fmla="*/ 309 h 2099"/>
                    <a:gd name="T42" fmla="*/ 219 w 902"/>
                    <a:gd name="T43" fmla="*/ 389 h 2099"/>
                    <a:gd name="T44" fmla="*/ 167 w 902"/>
                    <a:gd name="T45" fmla="*/ 473 h 2099"/>
                    <a:gd name="T46" fmla="*/ 122 w 902"/>
                    <a:gd name="T47" fmla="*/ 561 h 2099"/>
                    <a:gd name="T48" fmla="*/ 100 w 902"/>
                    <a:gd name="T49" fmla="*/ 611 h 2099"/>
                    <a:gd name="T50" fmla="*/ 85 w 902"/>
                    <a:gd name="T51" fmla="*/ 649 h 2099"/>
                    <a:gd name="T52" fmla="*/ 55 w 902"/>
                    <a:gd name="T53" fmla="*/ 739 h 2099"/>
                    <a:gd name="T54" fmla="*/ 27 w 902"/>
                    <a:gd name="T55" fmla="*/ 843 h 2099"/>
                    <a:gd name="T56" fmla="*/ 15 w 902"/>
                    <a:gd name="T57" fmla="*/ 900 h 2099"/>
                    <a:gd name="T58" fmla="*/ 6 w 902"/>
                    <a:gd name="T59" fmla="*/ 959 h 2099"/>
                    <a:gd name="T60" fmla="*/ 2 w 902"/>
                    <a:gd name="T61" fmla="*/ 1021 h 2099"/>
                    <a:gd name="T62" fmla="*/ 2 w 902"/>
                    <a:gd name="T63" fmla="*/ 1033 h 2099"/>
                    <a:gd name="T64" fmla="*/ 1 w 902"/>
                    <a:gd name="T65" fmla="*/ 1089 h 2099"/>
                    <a:gd name="T66" fmla="*/ 0 w 902"/>
                    <a:gd name="T67" fmla="*/ 1140 h 2099"/>
                    <a:gd name="T68" fmla="*/ 2 w 902"/>
                    <a:gd name="T69" fmla="*/ 1221 h 2099"/>
                    <a:gd name="T70" fmla="*/ 5 w 902"/>
                    <a:gd name="T71" fmla="*/ 1278 h 2099"/>
                    <a:gd name="T72" fmla="*/ 10 w 902"/>
                    <a:gd name="T73" fmla="*/ 1309 h 2099"/>
                    <a:gd name="T74" fmla="*/ 15 w 902"/>
                    <a:gd name="T75" fmla="*/ 1349 h 2099"/>
                    <a:gd name="T76" fmla="*/ 31 w 902"/>
                    <a:gd name="T77" fmla="*/ 1429 h 2099"/>
                    <a:gd name="T78" fmla="*/ 50 w 902"/>
                    <a:gd name="T79" fmla="*/ 1506 h 2099"/>
                    <a:gd name="T80" fmla="*/ 74 w 902"/>
                    <a:gd name="T81" fmla="*/ 1580 h 2099"/>
                    <a:gd name="T82" fmla="*/ 102 w 902"/>
                    <a:gd name="T83" fmla="*/ 1652 h 2099"/>
                    <a:gd name="T84" fmla="*/ 135 w 902"/>
                    <a:gd name="T85" fmla="*/ 1722 h 2099"/>
                    <a:gd name="T86" fmla="*/ 171 w 902"/>
                    <a:gd name="T87" fmla="*/ 1791 h 2099"/>
                    <a:gd name="T88" fmla="*/ 212 w 902"/>
                    <a:gd name="T89" fmla="*/ 1857 h 2099"/>
                    <a:gd name="T90" fmla="*/ 248 w 902"/>
                    <a:gd name="T91" fmla="*/ 1908 h 2099"/>
                    <a:gd name="T92" fmla="*/ 279 w 902"/>
                    <a:gd name="T93" fmla="*/ 1949 h 2099"/>
                    <a:gd name="T94" fmla="*/ 282 w 902"/>
                    <a:gd name="T95" fmla="*/ 1954 h 2099"/>
                    <a:gd name="T96" fmla="*/ 692 w 902"/>
                    <a:gd name="T97" fmla="*/ 1635 h 2099"/>
                    <a:gd name="T98" fmla="*/ 692 w 902"/>
                    <a:gd name="T99" fmla="*/ 1629 h 2099"/>
                    <a:gd name="T100" fmla="*/ 654 w 902"/>
                    <a:gd name="T101" fmla="*/ 1578 h 2099"/>
                    <a:gd name="T102" fmla="*/ 644 w 902"/>
                    <a:gd name="T103" fmla="*/ 1563 h 2099"/>
                    <a:gd name="T104" fmla="*/ 601 w 902"/>
                    <a:gd name="T105" fmla="*/ 1489 h 2099"/>
                    <a:gd name="T106" fmla="*/ 569 w 902"/>
                    <a:gd name="T107" fmla="*/ 1411 h 2099"/>
                    <a:gd name="T108" fmla="*/ 543 w 902"/>
                    <a:gd name="T109" fmla="*/ 1328 h 2099"/>
                    <a:gd name="T110" fmla="*/ 526 w 902"/>
                    <a:gd name="T111" fmla="*/ 1238 h 2099"/>
                    <a:gd name="T112" fmla="*/ 524 w 902"/>
                    <a:gd name="T113" fmla="*/ 1206 h 2099"/>
                    <a:gd name="T114" fmla="*/ 523 w 902"/>
                    <a:gd name="T115" fmla="*/ 1136 h 2099"/>
                    <a:gd name="T116" fmla="*/ 523 w 902"/>
                    <a:gd name="T117" fmla="*/ 1097 h 2099"/>
                    <a:gd name="T118" fmla="*/ 524 w 902"/>
                    <a:gd name="T119" fmla="*/ 1041 h 2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02" h="2099">
                      <a:moveTo>
                        <a:pt x="524" y="1041"/>
                      </a:moveTo>
                      <a:lnTo>
                        <a:pt x="524" y="1041"/>
                      </a:lnTo>
                      <a:lnTo>
                        <a:pt x="526" y="1015"/>
                      </a:lnTo>
                      <a:lnTo>
                        <a:pt x="529" y="989"/>
                      </a:lnTo>
                      <a:lnTo>
                        <a:pt x="534" y="962"/>
                      </a:lnTo>
                      <a:lnTo>
                        <a:pt x="541" y="934"/>
                      </a:lnTo>
                      <a:lnTo>
                        <a:pt x="550" y="905"/>
                      </a:lnTo>
                      <a:lnTo>
                        <a:pt x="559" y="874"/>
                      </a:lnTo>
                      <a:lnTo>
                        <a:pt x="571" y="842"/>
                      </a:lnTo>
                      <a:lnTo>
                        <a:pt x="583" y="807"/>
                      </a:lnTo>
                      <a:lnTo>
                        <a:pt x="583" y="807"/>
                      </a:lnTo>
                      <a:lnTo>
                        <a:pt x="596" y="780"/>
                      </a:lnTo>
                      <a:lnTo>
                        <a:pt x="609" y="752"/>
                      </a:lnTo>
                      <a:lnTo>
                        <a:pt x="624" y="726"/>
                      </a:lnTo>
                      <a:lnTo>
                        <a:pt x="640" y="700"/>
                      </a:lnTo>
                      <a:lnTo>
                        <a:pt x="656" y="675"/>
                      </a:lnTo>
                      <a:lnTo>
                        <a:pt x="672" y="650"/>
                      </a:lnTo>
                      <a:lnTo>
                        <a:pt x="692" y="626"/>
                      </a:lnTo>
                      <a:lnTo>
                        <a:pt x="711" y="603"/>
                      </a:lnTo>
                      <a:lnTo>
                        <a:pt x="731" y="579"/>
                      </a:lnTo>
                      <a:lnTo>
                        <a:pt x="752" y="557"/>
                      </a:lnTo>
                      <a:lnTo>
                        <a:pt x="775" y="536"/>
                      </a:lnTo>
                      <a:lnTo>
                        <a:pt x="798" y="514"/>
                      </a:lnTo>
                      <a:lnTo>
                        <a:pt x="822" y="494"/>
                      </a:lnTo>
                      <a:lnTo>
                        <a:pt x="848" y="474"/>
                      </a:lnTo>
                      <a:lnTo>
                        <a:pt x="875" y="453"/>
                      </a:lnTo>
                      <a:lnTo>
                        <a:pt x="902" y="434"/>
                      </a:lnTo>
                      <a:lnTo>
                        <a:pt x="902" y="434"/>
                      </a:lnTo>
                      <a:lnTo>
                        <a:pt x="901" y="435"/>
                      </a:lnTo>
                      <a:lnTo>
                        <a:pt x="429" y="432"/>
                      </a:lnTo>
                      <a:lnTo>
                        <a:pt x="615" y="1"/>
                      </a:lnTo>
                      <a:lnTo>
                        <a:pt x="614" y="0"/>
                      </a:lnTo>
                      <a:lnTo>
                        <a:pt x="614" y="0"/>
                      </a:lnTo>
                      <a:lnTo>
                        <a:pt x="570" y="29"/>
                      </a:lnTo>
                      <a:lnTo>
                        <a:pt x="528" y="61"/>
                      </a:lnTo>
                      <a:lnTo>
                        <a:pt x="488" y="93"/>
                      </a:lnTo>
                      <a:lnTo>
                        <a:pt x="448" y="127"/>
                      </a:lnTo>
                      <a:lnTo>
                        <a:pt x="411" y="161"/>
                      </a:lnTo>
                      <a:lnTo>
                        <a:pt x="375" y="197"/>
                      </a:lnTo>
                      <a:lnTo>
                        <a:pt x="340" y="233"/>
                      </a:lnTo>
                      <a:lnTo>
                        <a:pt x="308" y="270"/>
                      </a:lnTo>
                      <a:lnTo>
                        <a:pt x="276" y="309"/>
                      </a:lnTo>
                      <a:lnTo>
                        <a:pt x="247" y="349"/>
                      </a:lnTo>
                      <a:lnTo>
                        <a:pt x="219" y="389"/>
                      </a:lnTo>
                      <a:lnTo>
                        <a:pt x="192" y="431"/>
                      </a:lnTo>
                      <a:lnTo>
                        <a:pt x="167" y="473"/>
                      </a:lnTo>
                      <a:lnTo>
                        <a:pt x="144" y="516"/>
                      </a:lnTo>
                      <a:lnTo>
                        <a:pt x="122" y="561"/>
                      </a:lnTo>
                      <a:lnTo>
                        <a:pt x="102" y="606"/>
                      </a:lnTo>
                      <a:lnTo>
                        <a:pt x="100" y="611"/>
                      </a:lnTo>
                      <a:lnTo>
                        <a:pt x="100" y="611"/>
                      </a:lnTo>
                      <a:lnTo>
                        <a:pt x="85" y="649"/>
                      </a:lnTo>
                      <a:lnTo>
                        <a:pt x="69" y="692"/>
                      </a:lnTo>
                      <a:lnTo>
                        <a:pt x="55" y="739"/>
                      </a:lnTo>
                      <a:lnTo>
                        <a:pt x="39" y="789"/>
                      </a:lnTo>
                      <a:lnTo>
                        <a:pt x="27" y="843"/>
                      </a:lnTo>
                      <a:lnTo>
                        <a:pt x="20" y="871"/>
                      </a:lnTo>
                      <a:lnTo>
                        <a:pt x="15" y="900"/>
                      </a:lnTo>
                      <a:lnTo>
                        <a:pt x="11" y="930"/>
                      </a:lnTo>
                      <a:lnTo>
                        <a:pt x="6" y="959"/>
                      </a:lnTo>
                      <a:lnTo>
                        <a:pt x="4" y="990"/>
                      </a:lnTo>
                      <a:lnTo>
                        <a:pt x="2" y="1021"/>
                      </a:lnTo>
                      <a:lnTo>
                        <a:pt x="2" y="1027"/>
                      </a:lnTo>
                      <a:lnTo>
                        <a:pt x="2" y="1033"/>
                      </a:lnTo>
                      <a:lnTo>
                        <a:pt x="2" y="1033"/>
                      </a:lnTo>
                      <a:lnTo>
                        <a:pt x="1" y="1089"/>
                      </a:lnTo>
                      <a:lnTo>
                        <a:pt x="1" y="1089"/>
                      </a:lnTo>
                      <a:lnTo>
                        <a:pt x="0" y="1140"/>
                      </a:lnTo>
                      <a:lnTo>
                        <a:pt x="1" y="1193"/>
                      </a:lnTo>
                      <a:lnTo>
                        <a:pt x="2" y="1221"/>
                      </a:lnTo>
                      <a:lnTo>
                        <a:pt x="3" y="1249"/>
                      </a:lnTo>
                      <a:lnTo>
                        <a:pt x="5" y="1278"/>
                      </a:lnTo>
                      <a:lnTo>
                        <a:pt x="9" y="1308"/>
                      </a:lnTo>
                      <a:lnTo>
                        <a:pt x="10" y="1309"/>
                      </a:lnTo>
                      <a:lnTo>
                        <a:pt x="10" y="1309"/>
                      </a:lnTo>
                      <a:lnTo>
                        <a:pt x="15" y="1349"/>
                      </a:lnTo>
                      <a:lnTo>
                        <a:pt x="22" y="1390"/>
                      </a:lnTo>
                      <a:lnTo>
                        <a:pt x="31" y="1429"/>
                      </a:lnTo>
                      <a:lnTo>
                        <a:pt x="40" y="1468"/>
                      </a:lnTo>
                      <a:lnTo>
                        <a:pt x="50" y="1506"/>
                      </a:lnTo>
                      <a:lnTo>
                        <a:pt x="61" y="1543"/>
                      </a:lnTo>
                      <a:lnTo>
                        <a:pt x="74" y="1580"/>
                      </a:lnTo>
                      <a:lnTo>
                        <a:pt x="87" y="1616"/>
                      </a:lnTo>
                      <a:lnTo>
                        <a:pt x="102" y="1652"/>
                      </a:lnTo>
                      <a:lnTo>
                        <a:pt x="118" y="1687"/>
                      </a:lnTo>
                      <a:lnTo>
                        <a:pt x="135" y="1722"/>
                      </a:lnTo>
                      <a:lnTo>
                        <a:pt x="153" y="1757"/>
                      </a:lnTo>
                      <a:lnTo>
                        <a:pt x="171" y="1791"/>
                      </a:lnTo>
                      <a:lnTo>
                        <a:pt x="191" y="1823"/>
                      </a:lnTo>
                      <a:lnTo>
                        <a:pt x="212" y="1857"/>
                      </a:lnTo>
                      <a:lnTo>
                        <a:pt x="234" y="1890"/>
                      </a:lnTo>
                      <a:lnTo>
                        <a:pt x="248" y="1908"/>
                      </a:lnTo>
                      <a:lnTo>
                        <a:pt x="248" y="1908"/>
                      </a:lnTo>
                      <a:lnTo>
                        <a:pt x="279" y="1949"/>
                      </a:lnTo>
                      <a:lnTo>
                        <a:pt x="279" y="1949"/>
                      </a:lnTo>
                      <a:lnTo>
                        <a:pt x="282" y="1954"/>
                      </a:lnTo>
                      <a:lnTo>
                        <a:pt x="731" y="2099"/>
                      </a:lnTo>
                      <a:lnTo>
                        <a:pt x="692" y="1635"/>
                      </a:lnTo>
                      <a:lnTo>
                        <a:pt x="692" y="1629"/>
                      </a:lnTo>
                      <a:lnTo>
                        <a:pt x="692" y="1629"/>
                      </a:lnTo>
                      <a:lnTo>
                        <a:pt x="672" y="1604"/>
                      </a:lnTo>
                      <a:lnTo>
                        <a:pt x="654" y="1578"/>
                      </a:lnTo>
                      <a:lnTo>
                        <a:pt x="644" y="1563"/>
                      </a:lnTo>
                      <a:lnTo>
                        <a:pt x="644" y="1563"/>
                      </a:lnTo>
                      <a:lnTo>
                        <a:pt x="622" y="1527"/>
                      </a:lnTo>
                      <a:lnTo>
                        <a:pt x="601" y="1489"/>
                      </a:lnTo>
                      <a:lnTo>
                        <a:pt x="583" y="1451"/>
                      </a:lnTo>
                      <a:lnTo>
                        <a:pt x="569" y="1411"/>
                      </a:lnTo>
                      <a:lnTo>
                        <a:pt x="554" y="1370"/>
                      </a:lnTo>
                      <a:lnTo>
                        <a:pt x="543" y="1328"/>
                      </a:lnTo>
                      <a:lnTo>
                        <a:pt x="534" y="1284"/>
                      </a:lnTo>
                      <a:lnTo>
                        <a:pt x="526" y="1238"/>
                      </a:lnTo>
                      <a:lnTo>
                        <a:pt x="526" y="1238"/>
                      </a:lnTo>
                      <a:lnTo>
                        <a:pt x="524" y="1206"/>
                      </a:lnTo>
                      <a:lnTo>
                        <a:pt x="523" y="1172"/>
                      </a:lnTo>
                      <a:lnTo>
                        <a:pt x="523" y="1136"/>
                      </a:lnTo>
                      <a:lnTo>
                        <a:pt x="523" y="1097"/>
                      </a:lnTo>
                      <a:lnTo>
                        <a:pt x="523" y="1097"/>
                      </a:lnTo>
                      <a:lnTo>
                        <a:pt x="524" y="1041"/>
                      </a:lnTo>
                      <a:lnTo>
                        <a:pt x="524" y="1041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20" name="Freeform 8">
                  <a:extLst>
                    <a:ext uri="{FF2B5EF4-FFF2-40B4-BE49-F238E27FC236}">
                      <a16:creationId xmlns:a16="http://schemas.microsoft.com/office/drawing/2014/main" id="{3AA06A0C-F13E-1F42-9C93-9A71ABEBA5A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735013"/>
                  <a:ext cx="1487488" cy="3435350"/>
                </a:xfrm>
                <a:custGeom>
                  <a:avLst/>
                  <a:gdLst>
                    <a:gd name="T0" fmla="*/ 287 w 937"/>
                    <a:gd name="T1" fmla="*/ 1999 h 2164"/>
                    <a:gd name="T2" fmla="*/ 252 w 937"/>
                    <a:gd name="T3" fmla="*/ 1953 h 2164"/>
                    <a:gd name="T4" fmla="*/ 195 w 937"/>
                    <a:gd name="T5" fmla="*/ 1868 h 2164"/>
                    <a:gd name="T6" fmla="*/ 120 w 937"/>
                    <a:gd name="T7" fmla="*/ 1729 h 2164"/>
                    <a:gd name="T8" fmla="*/ 63 w 937"/>
                    <a:gd name="T9" fmla="*/ 1582 h 2164"/>
                    <a:gd name="T10" fmla="*/ 24 w 937"/>
                    <a:gd name="T11" fmla="*/ 1426 h 2164"/>
                    <a:gd name="T12" fmla="*/ 10 w 937"/>
                    <a:gd name="T13" fmla="*/ 1343 h 2164"/>
                    <a:gd name="T14" fmla="*/ 1 w 937"/>
                    <a:gd name="T15" fmla="*/ 1226 h 2164"/>
                    <a:gd name="T16" fmla="*/ 2 w 937"/>
                    <a:gd name="T17" fmla="*/ 1065 h 2164"/>
                    <a:gd name="T18" fmla="*/ 5 w 937"/>
                    <a:gd name="T19" fmla="*/ 1020 h 2164"/>
                    <a:gd name="T20" fmla="*/ 21 w 937"/>
                    <a:gd name="T21" fmla="*/ 900 h 2164"/>
                    <a:gd name="T22" fmla="*/ 71 w 937"/>
                    <a:gd name="T23" fmla="*/ 717 h 2164"/>
                    <a:gd name="T24" fmla="*/ 104 w 937"/>
                    <a:gd name="T25" fmla="*/ 629 h 2164"/>
                    <a:gd name="T26" fmla="*/ 196 w 937"/>
                    <a:gd name="T27" fmla="*/ 450 h 2164"/>
                    <a:gd name="T28" fmla="*/ 313 w 937"/>
                    <a:gd name="T29" fmla="*/ 288 h 2164"/>
                    <a:gd name="T30" fmla="*/ 457 w 937"/>
                    <a:gd name="T31" fmla="*/ 142 h 2164"/>
                    <a:gd name="T32" fmla="*/ 624 w 937"/>
                    <a:gd name="T33" fmla="*/ 13 h 2164"/>
                    <a:gd name="T34" fmla="*/ 925 w 937"/>
                    <a:gd name="T35" fmla="*/ 445 h 2164"/>
                    <a:gd name="T36" fmla="*/ 910 w 937"/>
                    <a:gd name="T37" fmla="*/ 505 h 2164"/>
                    <a:gd name="T38" fmla="*/ 814 w 937"/>
                    <a:gd name="T39" fmla="*/ 583 h 2164"/>
                    <a:gd name="T40" fmla="*/ 733 w 937"/>
                    <a:gd name="T41" fmla="*/ 671 h 2164"/>
                    <a:gd name="T42" fmla="*/ 667 w 937"/>
                    <a:gd name="T43" fmla="*/ 769 h 2164"/>
                    <a:gd name="T44" fmla="*/ 628 w 937"/>
                    <a:gd name="T45" fmla="*/ 848 h 2164"/>
                    <a:gd name="T46" fmla="*/ 586 w 937"/>
                    <a:gd name="T47" fmla="*/ 972 h 2164"/>
                    <a:gd name="T48" fmla="*/ 569 w 937"/>
                    <a:gd name="T49" fmla="*/ 1073 h 2164"/>
                    <a:gd name="T50" fmla="*/ 568 w 937"/>
                    <a:gd name="T51" fmla="*/ 1168 h 2164"/>
                    <a:gd name="T52" fmla="*/ 572 w 937"/>
                    <a:gd name="T53" fmla="*/ 1268 h 2164"/>
                    <a:gd name="T54" fmla="*/ 612 w 937"/>
                    <a:gd name="T55" fmla="*/ 1435 h 2164"/>
                    <a:gd name="T56" fmla="*/ 686 w 937"/>
                    <a:gd name="T57" fmla="*/ 1584 h 2164"/>
                    <a:gd name="T58" fmla="*/ 731 w 937"/>
                    <a:gd name="T59" fmla="*/ 1647 h 2164"/>
                    <a:gd name="T60" fmla="*/ 729 w 937"/>
                    <a:gd name="T61" fmla="*/ 2100 h 2164"/>
                    <a:gd name="T62" fmla="*/ 658 w 937"/>
                    <a:gd name="T63" fmla="*/ 1622 h 2164"/>
                    <a:gd name="T64" fmla="*/ 605 w 937"/>
                    <a:gd name="T65" fmla="*/ 1532 h 2164"/>
                    <a:gd name="T66" fmla="*/ 545 w 937"/>
                    <a:gd name="T67" fmla="*/ 1366 h 2164"/>
                    <a:gd name="T68" fmla="*/ 524 w 937"/>
                    <a:gd name="T69" fmla="*/ 1241 h 2164"/>
                    <a:gd name="T70" fmla="*/ 523 w 937"/>
                    <a:gd name="T71" fmla="*/ 1129 h 2164"/>
                    <a:gd name="T72" fmla="*/ 527 w 937"/>
                    <a:gd name="T73" fmla="*/ 1045 h 2164"/>
                    <a:gd name="T74" fmla="*/ 550 w 937"/>
                    <a:gd name="T75" fmla="*/ 931 h 2164"/>
                    <a:gd name="T76" fmla="*/ 586 w 937"/>
                    <a:gd name="T77" fmla="*/ 830 h 2164"/>
                    <a:gd name="T78" fmla="*/ 621 w 937"/>
                    <a:gd name="T79" fmla="*/ 757 h 2164"/>
                    <a:gd name="T80" fmla="*/ 680 w 937"/>
                    <a:gd name="T81" fmla="*/ 667 h 2164"/>
                    <a:gd name="T82" fmla="*/ 749 w 937"/>
                    <a:gd name="T83" fmla="*/ 583 h 2164"/>
                    <a:gd name="T84" fmla="*/ 833 w 937"/>
                    <a:gd name="T85" fmla="*/ 508 h 2164"/>
                    <a:gd name="T86" fmla="*/ 587 w 937"/>
                    <a:gd name="T87" fmla="*/ 94 h 2164"/>
                    <a:gd name="T88" fmla="*/ 446 w 937"/>
                    <a:gd name="T89" fmla="*/ 212 h 2164"/>
                    <a:gd name="T90" fmla="*/ 325 w 937"/>
                    <a:gd name="T91" fmla="*/ 345 h 2164"/>
                    <a:gd name="T92" fmla="*/ 225 w 937"/>
                    <a:gd name="T93" fmla="*/ 489 h 2164"/>
                    <a:gd name="T94" fmla="*/ 145 w 937"/>
                    <a:gd name="T95" fmla="*/ 647 h 2164"/>
                    <a:gd name="T96" fmla="*/ 114 w 937"/>
                    <a:gd name="T97" fmla="*/ 731 h 2164"/>
                    <a:gd name="T98" fmla="*/ 65 w 937"/>
                    <a:gd name="T99" fmla="*/ 907 h 2164"/>
                    <a:gd name="T100" fmla="*/ 50 w 937"/>
                    <a:gd name="T101" fmla="*/ 1023 h 2164"/>
                    <a:gd name="T102" fmla="*/ 47 w 937"/>
                    <a:gd name="T103" fmla="*/ 1065 h 2164"/>
                    <a:gd name="T104" fmla="*/ 46 w 937"/>
                    <a:gd name="T105" fmla="*/ 1224 h 2164"/>
                    <a:gd name="T106" fmla="*/ 54 w 937"/>
                    <a:gd name="T107" fmla="*/ 1337 h 2164"/>
                    <a:gd name="T108" fmla="*/ 68 w 937"/>
                    <a:gd name="T109" fmla="*/ 1417 h 2164"/>
                    <a:gd name="T110" fmla="*/ 106 w 937"/>
                    <a:gd name="T111" fmla="*/ 1568 h 2164"/>
                    <a:gd name="T112" fmla="*/ 161 w 937"/>
                    <a:gd name="T113" fmla="*/ 1710 h 2164"/>
                    <a:gd name="T114" fmla="*/ 233 w 937"/>
                    <a:gd name="T115" fmla="*/ 1844 h 2164"/>
                    <a:gd name="T116" fmla="*/ 289 w 937"/>
                    <a:gd name="T117" fmla="*/ 1927 h 2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937" h="2164">
                      <a:moveTo>
                        <a:pt x="780" y="2164"/>
                      </a:moveTo>
                      <a:lnTo>
                        <a:pt x="291" y="2005"/>
                      </a:lnTo>
                      <a:lnTo>
                        <a:pt x="287" y="1999"/>
                      </a:lnTo>
                      <a:lnTo>
                        <a:pt x="287" y="1999"/>
                      </a:lnTo>
                      <a:lnTo>
                        <a:pt x="285" y="1997"/>
                      </a:lnTo>
                      <a:lnTo>
                        <a:pt x="284" y="1995"/>
                      </a:lnTo>
                      <a:lnTo>
                        <a:pt x="284" y="1995"/>
                      </a:lnTo>
                      <a:lnTo>
                        <a:pt x="252" y="1953"/>
                      </a:lnTo>
                      <a:lnTo>
                        <a:pt x="239" y="1934"/>
                      </a:lnTo>
                      <a:lnTo>
                        <a:pt x="239" y="1934"/>
                      </a:lnTo>
                      <a:lnTo>
                        <a:pt x="216" y="1901"/>
                      </a:lnTo>
                      <a:lnTo>
                        <a:pt x="195" y="1868"/>
                      </a:lnTo>
                      <a:lnTo>
                        <a:pt x="174" y="1834"/>
                      </a:lnTo>
                      <a:lnTo>
                        <a:pt x="155" y="1799"/>
                      </a:lnTo>
                      <a:lnTo>
                        <a:pt x="137" y="1764"/>
                      </a:lnTo>
                      <a:lnTo>
                        <a:pt x="120" y="1729"/>
                      </a:lnTo>
                      <a:lnTo>
                        <a:pt x="105" y="1693"/>
                      </a:lnTo>
                      <a:lnTo>
                        <a:pt x="90" y="1657"/>
                      </a:lnTo>
                      <a:lnTo>
                        <a:pt x="75" y="1620"/>
                      </a:lnTo>
                      <a:lnTo>
                        <a:pt x="63" y="1582"/>
                      </a:lnTo>
                      <a:lnTo>
                        <a:pt x="52" y="1545"/>
                      </a:lnTo>
                      <a:lnTo>
                        <a:pt x="42" y="1505"/>
                      </a:lnTo>
                      <a:lnTo>
                        <a:pt x="32" y="1466"/>
                      </a:lnTo>
                      <a:lnTo>
                        <a:pt x="24" y="1426"/>
                      </a:lnTo>
                      <a:lnTo>
                        <a:pt x="16" y="1386"/>
                      </a:lnTo>
                      <a:lnTo>
                        <a:pt x="10" y="1344"/>
                      </a:lnTo>
                      <a:lnTo>
                        <a:pt x="10" y="1343"/>
                      </a:lnTo>
                      <a:lnTo>
                        <a:pt x="10" y="1343"/>
                      </a:lnTo>
                      <a:lnTo>
                        <a:pt x="6" y="1313"/>
                      </a:lnTo>
                      <a:lnTo>
                        <a:pt x="3" y="1283"/>
                      </a:lnTo>
                      <a:lnTo>
                        <a:pt x="2" y="1254"/>
                      </a:lnTo>
                      <a:lnTo>
                        <a:pt x="1" y="1226"/>
                      </a:lnTo>
                      <a:lnTo>
                        <a:pt x="0" y="1172"/>
                      </a:lnTo>
                      <a:lnTo>
                        <a:pt x="1" y="1120"/>
                      </a:lnTo>
                      <a:lnTo>
                        <a:pt x="1" y="1120"/>
                      </a:lnTo>
                      <a:lnTo>
                        <a:pt x="2" y="1065"/>
                      </a:lnTo>
                      <a:lnTo>
                        <a:pt x="2" y="1058"/>
                      </a:lnTo>
                      <a:lnTo>
                        <a:pt x="2" y="1052"/>
                      </a:lnTo>
                      <a:lnTo>
                        <a:pt x="2" y="1052"/>
                      </a:lnTo>
                      <a:lnTo>
                        <a:pt x="5" y="1020"/>
                      </a:lnTo>
                      <a:lnTo>
                        <a:pt x="7" y="989"/>
                      </a:lnTo>
                      <a:lnTo>
                        <a:pt x="11" y="958"/>
                      </a:lnTo>
                      <a:lnTo>
                        <a:pt x="16" y="929"/>
                      </a:lnTo>
                      <a:lnTo>
                        <a:pt x="21" y="900"/>
                      </a:lnTo>
                      <a:lnTo>
                        <a:pt x="27" y="870"/>
                      </a:lnTo>
                      <a:lnTo>
                        <a:pt x="41" y="816"/>
                      </a:lnTo>
                      <a:lnTo>
                        <a:pt x="55" y="765"/>
                      </a:lnTo>
                      <a:lnTo>
                        <a:pt x="71" y="717"/>
                      </a:lnTo>
                      <a:lnTo>
                        <a:pt x="87" y="673"/>
                      </a:lnTo>
                      <a:lnTo>
                        <a:pt x="102" y="634"/>
                      </a:lnTo>
                      <a:lnTo>
                        <a:pt x="104" y="629"/>
                      </a:lnTo>
                      <a:lnTo>
                        <a:pt x="104" y="629"/>
                      </a:lnTo>
                      <a:lnTo>
                        <a:pt x="125" y="583"/>
                      </a:lnTo>
                      <a:lnTo>
                        <a:pt x="146" y="538"/>
                      </a:lnTo>
                      <a:lnTo>
                        <a:pt x="170" y="494"/>
                      </a:lnTo>
                      <a:lnTo>
                        <a:pt x="196" y="450"/>
                      </a:lnTo>
                      <a:lnTo>
                        <a:pt x="223" y="409"/>
                      </a:lnTo>
                      <a:lnTo>
                        <a:pt x="251" y="367"/>
                      </a:lnTo>
                      <a:lnTo>
                        <a:pt x="281" y="327"/>
                      </a:lnTo>
                      <a:lnTo>
                        <a:pt x="313" y="288"/>
                      </a:lnTo>
                      <a:lnTo>
                        <a:pt x="347" y="250"/>
                      </a:lnTo>
                      <a:lnTo>
                        <a:pt x="381" y="213"/>
                      </a:lnTo>
                      <a:lnTo>
                        <a:pt x="419" y="177"/>
                      </a:lnTo>
                      <a:lnTo>
                        <a:pt x="457" y="142"/>
                      </a:lnTo>
                      <a:lnTo>
                        <a:pt x="496" y="108"/>
                      </a:lnTo>
                      <a:lnTo>
                        <a:pt x="537" y="75"/>
                      </a:lnTo>
                      <a:lnTo>
                        <a:pt x="579" y="43"/>
                      </a:lnTo>
                      <a:lnTo>
                        <a:pt x="624" y="13"/>
                      </a:lnTo>
                      <a:lnTo>
                        <a:pt x="643" y="0"/>
                      </a:lnTo>
                      <a:lnTo>
                        <a:pt x="663" y="31"/>
                      </a:lnTo>
                      <a:lnTo>
                        <a:pt x="486" y="441"/>
                      </a:lnTo>
                      <a:lnTo>
                        <a:pt x="925" y="445"/>
                      </a:lnTo>
                      <a:lnTo>
                        <a:pt x="924" y="465"/>
                      </a:lnTo>
                      <a:lnTo>
                        <a:pt x="937" y="485"/>
                      </a:lnTo>
                      <a:lnTo>
                        <a:pt x="937" y="485"/>
                      </a:lnTo>
                      <a:lnTo>
                        <a:pt x="910" y="505"/>
                      </a:lnTo>
                      <a:lnTo>
                        <a:pt x="884" y="524"/>
                      </a:lnTo>
                      <a:lnTo>
                        <a:pt x="860" y="543"/>
                      </a:lnTo>
                      <a:lnTo>
                        <a:pt x="836" y="563"/>
                      </a:lnTo>
                      <a:lnTo>
                        <a:pt x="814" y="583"/>
                      </a:lnTo>
                      <a:lnTo>
                        <a:pt x="791" y="605"/>
                      </a:lnTo>
                      <a:lnTo>
                        <a:pt x="771" y="626"/>
                      </a:lnTo>
                      <a:lnTo>
                        <a:pt x="751" y="649"/>
                      </a:lnTo>
                      <a:lnTo>
                        <a:pt x="733" y="671"/>
                      </a:lnTo>
                      <a:lnTo>
                        <a:pt x="715" y="695"/>
                      </a:lnTo>
                      <a:lnTo>
                        <a:pt x="698" y="718"/>
                      </a:lnTo>
                      <a:lnTo>
                        <a:pt x="682" y="743"/>
                      </a:lnTo>
                      <a:lnTo>
                        <a:pt x="667" y="769"/>
                      </a:lnTo>
                      <a:lnTo>
                        <a:pt x="653" y="794"/>
                      </a:lnTo>
                      <a:lnTo>
                        <a:pt x="640" y="821"/>
                      </a:lnTo>
                      <a:lnTo>
                        <a:pt x="628" y="848"/>
                      </a:lnTo>
                      <a:lnTo>
                        <a:pt x="628" y="848"/>
                      </a:lnTo>
                      <a:lnTo>
                        <a:pt x="614" y="882"/>
                      </a:lnTo>
                      <a:lnTo>
                        <a:pt x="603" y="913"/>
                      </a:lnTo>
                      <a:lnTo>
                        <a:pt x="594" y="942"/>
                      </a:lnTo>
                      <a:lnTo>
                        <a:pt x="586" y="972"/>
                      </a:lnTo>
                      <a:lnTo>
                        <a:pt x="579" y="999"/>
                      </a:lnTo>
                      <a:lnTo>
                        <a:pt x="575" y="1025"/>
                      </a:lnTo>
                      <a:lnTo>
                        <a:pt x="572" y="1049"/>
                      </a:lnTo>
                      <a:lnTo>
                        <a:pt x="569" y="1073"/>
                      </a:lnTo>
                      <a:lnTo>
                        <a:pt x="569" y="1073"/>
                      </a:lnTo>
                      <a:lnTo>
                        <a:pt x="568" y="1129"/>
                      </a:lnTo>
                      <a:lnTo>
                        <a:pt x="568" y="1129"/>
                      </a:lnTo>
                      <a:lnTo>
                        <a:pt x="568" y="1168"/>
                      </a:lnTo>
                      <a:lnTo>
                        <a:pt x="568" y="1204"/>
                      </a:lnTo>
                      <a:lnTo>
                        <a:pt x="569" y="1236"/>
                      </a:lnTo>
                      <a:lnTo>
                        <a:pt x="572" y="1268"/>
                      </a:lnTo>
                      <a:lnTo>
                        <a:pt x="572" y="1268"/>
                      </a:lnTo>
                      <a:lnTo>
                        <a:pt x="579" y="1312"/>
                      </a:lnTo>
                      <a:lnTo>
                        <a:pt x="588" y="1354"/>
                      </a:lnTo>
                      <a:lnTo>
                        <a:pt x="600" y="1395"/>
                      </a:lnTo>
                      <a:lnTo>
                        <a:pt x="612" y="1435"/>
                      </a:lnTo>
                      <a:lnTo>
                        <a:pt x="628" y="1474"/>
                      </a:lnTo>
                      <a:lnTo>
                        <a:pt x="645" y="1512"/>
                      </a:lnTo>
                      <a:lnTo>
                        <a:pt x="665" y="1548"/>
                      </a:lnTo>
                      <a:lnTo>
                        <a:pt x="686" y="1584"/>
                      </a:lnTo>
                      <a:lnTo>
                        <a:pt x="695" y="1597"/>
                      </a:lnTo>
                      <a:lnTo>
                        <a:pt x="695" y="1597"/>
                      </a:lnTo>
                      <a:lnTo>
                        <a:pt x="713" y="1622"/>
                      </a:lnTo>
                      <a:lnTo>
                        <a:pt x="731" y="1647"/>
                      </a:lnTo>
                      <a:lnTo>
                        <a:pt x="736" y="1653"/>
                      </a:lnTo>
                      <a:lnTo>
                        <a:pt x="780" y="2164"/>
                      </a:lnTo>
                      <a:close/>
                      <a:moveTo>
                        <a:pt x="318" y="1966"/>
                      </a:moveTo>
                      <a:lnTo>
                        <a:pt x="729" y="2100"/>
                      </a:lnTo>
                      <a:lnTo>
                        <a:pt x="692" y="1670"/>
                      </a:lnTo>
                      <a:lnTo>
                        <a:pt x="692" y="1670"/>
                      </a:lnTo>
                      <a:lnTo>
                        <a:pt x="675" y="1647"/>
                      </a:lnTo>
                      <a:lnTo>
                        <a:pt x="658" y="1622"/>
                      </a:lnTo>
                      <a:lnTo>
                        <a:pt x="648" y="1609"/>
                      </a:lnTo>
                      <a:lnTo>
                        <a:pt x="648" y="1609"/>
                      </a:lnTo>
                      <a:lnTo>
                        <a:pt x="626" y="1570"/>
                      </a:lnTo>
                      <a:lnTo>
                        <a:pt x="605" y="1532"/>
                      </a:lnTo>
                      <a:lnTo>
                        <a:pt x="586" y="1492"/>
                      </a:lnTo>
                      <a:lnTo>
                        <a:pt x="570" y="1451"/>
                      </a:lnTo>
                      <a:lnTo>
                        <a:pt x="557" y="1408"/>
                      </a:lnTo>
                      <a:lnTo>
                        <a:pt x="545" y="1366"/>
                      </a:lnTo>
                      <a:lnTo>
                        <a:pt x="534" y="1319"/>
                      </a:lnTo>
                      <a:lnTo>
                        <a:pt x="528" y="1273"/>
                      </a:lnTo>
                      <a:lnTo>
                        <a:pt x="528" y="1273"/>
                      </a:lnTo>
                      <a:lnTo>
                        <a:pt x="524" y="1241"/>
                      </a:lnTo>
                      <a:lnTo>
                        <a:pt x="523" y="1205"/>
                      </a:lnTo>
                      <a:lnTo>
                        <a:pt x="523" y="1168"/>
                      </a:lnTo>
                      <a:lnTo>
                        <a:pt x="523" y="1129"/>
                      </a:lnTo>
                      <a:lnTo>
                        <a:pt x="523" y="1129"/>
                      </a:lnTo>
                      <a:lnTo>
                        <a:pt x="524" y="1072"/>
                      </a:lnTo>
                      <a:lnTo>
                        <a:pt x="524" y="1071"/>
                      </a:lnTo>
                      <a:lnTo>
                        <a:pt x="524" y="1071"/>
                      </a:lnTo>
                      <a:lnTo>
                        <a:pt x="527" y="1045"/>
                      </a:lnTo>
                      <a:lnTo>
                        <a:pt x="530" y="1018"/>
                      </a:lnTo>
                      <a:lnTo>
                        <a:pt x="536" y="991"/>
                      </a:lnTo>
                      <a:lnTo>
                        <a:pt x="542" y="962"/>
                      </a:lnTo>
                      <a:lnTo>
                        <a:pt x="550" y="931"/>
                      </a:lnTo>
                      <a:lnTo>
                        <a:pt x="560" y="900"/>
                      </a:lnTo>
                      <a:lnTo>
                        <a:pt x="573" y="866"/>
                      </a:lnTo>
                      <a:lnTo>
                        <a:pt x="586" y="831"/>
                      </a:lnTo>
                      <a:lnTo>
                        <a:pt x="586" y="830"/>
                      </a:lnTo>
                      <a:lnTo>
                        <a:pt x="586" y="830"/>
                      </a:lnTo>
                      <a:lnTo>
                        <a:pt x="597" y="805"/>
                      </a:lnTo>
                      <a:lnTo>
                        <a:pt x="609" y="781"/>
                      </a:lnTo>
                      <a:lnTo>
                        <a:pt x="621" y="757"/>
                      </a:lnTo>
                      <a:lnTo>
                        <a:pt x="635" y="734"/>
                      </a:lnTo>
                      <a:lnTo>
                        <a:pt x="649" y="711"/>
                      </a:lnTo>
                      <a:lnTo>
                        <a:pt x="664" y="689"/>
                      </a:lnTo>
                      <a:lnTo>
                        <a:pt x="680" y="667"/>
                      </a:lnTo>
                      <a:lnTo>
                        <a:pt x="695" y="645"/>
                      </a:lnTo>
                      <a:lnTo>
                        <a:pt x="712" y="624"/>
                      </a:lnTo>
                      <a:lnTo>
                        <a:pt x="730" y="604"/>
                      </a:lnTo>
                      <a:lnTo>
                        <a:pt x="749" y="583"/>
                      </a:lnTo>
                      <a:lnTo>
                        <a:pt x="769" y="564"/>
                      </a:lnTo>
                      <a:lnTo>
                        <a:pt x="789" y="545"/>
                      </a:lnTo>
                      <a:lnTo>
                        <a:pt x="810" y="526"/>
                      </a:lnTo>
                      <a:lnTo>
                        <a:pt x="833" y="508"/>
                      </a:lnTo>
                      <a:lnTo>
                        <a:pt x="855" y="490"/>
                      </a:lnTo>
                      <a:lnTo>
                        <a:pt x="417" y="487"/>
                      </a:lnTo>
                      <a:lnTo>
                        <a:pt x="587" y="94"/>
                      </a:lnTo>
                      <a:lnTo>
                        <a:pt x="587" y="94"/>
                      </a:lnTo>
                      <a:lnTo>
                        <a:pt x="550" y="122"/>
                      </a:lnTo>
                      <a:lnTo>
                        <a:pt x="514" y="151"/>
                      </a:lnTo>
                      <a:lnTo>
                        <a:pt x="479" y="181"/>
                      </a:lnTo>
                      <a:lnTo>
                        <a:pt x="446" y="212"/>
                      </a:lnTo>
                      <a:lnTo>
                        <a:pt x="414" y="244"/>
                      </a:lnTo>
                      <a:lnTo>
                        <a:pt x="384" y="277"/>
                      </a:lnTo>
                      <a:lnTo>
                        <a:pt x="353" y="310"/>
                      </a:lnTo>
                      <a:lnTo>
                        <a:pt x="325" y="345"/>
                      </a:lnTo>
                      <a:lnTo>
                        <a:pt x="298" y="380"/>
                      </a:lnTo>
                      <a:lnTo>
                        <a:pt x="272" y="416"/>
                      </a:lnTo>
                      <a:lnTo>
                        <a:pt x="249" y="452"/>
                      </a:lnTo>
                      <a:lnTo>
                        <a:pt x="225" y="489"/>
                      </a:lnTo>
                      <a:lnTo>
                        <a:pt x="204" y="527"/>
                      </a:lnTo>
                      <a:lnTo>
                        <a:pt x="182" y="566"/>
                      </a:lnTo>
                      <a:lnTo>
                        <a:pt x="163" y="607"/>
                      </a:lnTo>
                      <a:lnTo>
                        <a:pt x="145" y="647"/>
                      </a:lnTo>
                      <a:lnTo>
                        <a:pt x="144" y="651"/>
                      </a:lnTo>
                      <a:lnTo>
                        <a:pt x="144" y="651"/>
                      </a:lnTo>
                      <a:lnTo>
                        <a:pt x="129" y="689"/>
                      </a:lnTo>
                      <a:lnTo>
                        <a:pt x="114" y="731"/>
                      </a:lnTo>
                      <a:lnTo>
                        <a:pt x="99" y="777"/>
                      </a:lnTo>
                      <a:lnTo>
                        <a:pt x="84" y="826"/>
                      </a:lnTo>
                      <a:lnTo>
                        <a:pt x="71" y="879"/>
                      </a:lnTo>
                      <a:lnTo>
                        <a:pt x="65" y="907"/>
                      </a:lnTo>
                      <a:lnTo>
                        <a:pt x="61" y="936"/>
                      </a:lnTo>
                      <a:lnTo>
                        <a:pt x="56" y="964"/>
                      </a:lnTo>
                      <a:lnTo>
                        <a:pt x="52" y="993"/>
                      </a:lnTo>
                      <a:lnTo>
                        <a:pt x="50" y="1023"/>
                      </a:lnTo>
                      <a:lnTo>
                        <a:pt x="47" y="1054"/>
                      </a:lnTo>
                      <a:lnTo>
                        <a:pt x="47" y="1059"/>
                      </a:lnTo>
                      <a:lnTo>
                        <a:pt x="47" y="1065"/>
                      </a:lnTo>
                      <a:lnTo>
                        <a:pt x="47" y="1065"/>
                      </a:lnTo>
                      <a:lnTo>
                        <a:pt x="46" y="1121"/>
                      </a:lnTo>
                      <a:lnTo>
                        <a:pt x="46" y="1121"/>
                      </a:lnTo>
                      <a:lnTo>
                        <a:pt x="46" y="1171"/>
                      </a:lnTo>
                      <a:lnTo>
                        <a:pt x="46" y="1224"/>
                      </a:lnTo>
                      <a:lnTo>
                        <a:pt x="47" y="1252"/>
                      </a:lnTo>
                      <a:lnTo>
                        <a:pt x="48" y="1280"/>
                      </a:lnTo>
                      <a:lnTo>
                        <a:pt x="51" y="1308"/>
                      </a:lnTo>
                      <a:lnTo>
                        <a:pt x="54" y="1337"/>
                      </a:lnTo>
                      <a:lnTo>
                        <a:pt x="54" y="1339"/>
                      </a:lnTo>
                      <a:lnTo>
                        <a:pt x="54" y="1339"/>
                      </a:lnTo>
                      <a:lnTo>
                        <a:pt x="61" y="1378"/>
                      </a:lnTo>
                      <a:lnTo>
                        <a:pt x="68" y="1417"/>
                      </a:lnTo>
                      <a:lnTo>
                        <a:pt x="75" y="1456"/>
                      </a:lnTo>
                      <a:lnTo>
                        <a:pt x="84" y="1494"/>
                      </a:lnTo>
                      <a:lnTo>
                        <a:pt x="95" y="1531"/>
                      </a:lnTo>
                      <a:lnTo>
                        <a:pt x="106" y="1568"/>
                      </a:lnTo>
                      <a:lnTo>
                        <a:pt x="118" y="1604"/>
                      </a:lnTo>
                      <a:lnTo>
                        <a:pt x="132" y="1640"/>
                      </a:lnTo>
                      <a:lnTo>
                        <a:pt x="146" y="1675"/>
                      </a:lnTo>
                      <a:lnTo>
                        <a:pt x="161" y="1710"/>
                      </a:lnTo>
                      <a:lnTo>
                        <a:pt x="178" y="1744"/>
                      </a:lnTo>
                      <a:lnTo>
                        <a:pt x="195" y="1778"/>
                      </a:lnTo>
                      <a:lnTo>
                        <a:pt x="214" y="1811"/>
                      </a:lnTo>
                      <a:lnTo>
                        <a:pt x="233" y="1844"/>
                      </a:lnTo>
                      <a:lnTo>
                        <a:pt x="253" y="1877"/>
                      </a:lnTo>
                      <a:lnTo>
                        <a:pt x="276" y="1908"/>
                      </a:lnTo>
                      <a:lnTo>
                        <a:pt x="289" y="1927"/>
                      </a:lnTo>
                      <a:lnTo>
                        <a:pt x="289" y="1927"/>
                      </a:lnTo>
                      <a:lnTo>
                        <a:pt x="318" y="1966"/>
                      </a:lnTo>
                      <a:lnTo>
                        <a:pt x="318" y="19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21" name="Freeform 9">
                  <a:extLst>
                    <a:ext uri="{FF2B5EF4-FFF2-40B4-BE49-F238E27FC236}">
                      <a16:creationId xmlns:a16="http://schemas.microsoft.com/office/drawing/2014/main" id="{5E594BB5-6DA0-E84A-BAF7-2BDF384E5E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7550" y="441325"/>
                  <a:ext cx="3009900" cy="1289050"/>
                </a:xfrm>
                <a:custGeom>
                  <a:avLst/>
                  <a:gdLst>
                    <a:gd name="T0" fmla="*/ 1896 w 1896"/>
                    <a:gd name="T1" fmla="*/ 422 h 812"/>
                    <a:gd name="T2" fmla="*/ 1843 w 1896"/>
                    <a:gd name="T3" fmla="*/ 377 h 812"/>
                    <a:gd name="T4" fmla="*/ 1770 w 1896"/>
                    <a:gd name="T5" fmla="*/ 319 h 812"/>
                    <a:gd name="T6" fmla="*/ 1719 w 1896"/>
                    <a:gd name="T7" fmla="*/ 276 h 812"/>
                    <a:gd name="T8" fmla="*/ 1713 w 1896"/>
                    <a:gd name="T9" fmla="*/ 273 h 812"/>
                    <a:gd name="T10" fmla="*/ 1631 w 1896"/>
                    <a:gd name="T11" fmla="*/ 216 h 812"/>
                    <a:gd name="T12" fmla="*/ 1544 w 1896"/>
                    <a:gd name="T13" fmla="*/ 164 h 812"/>
                    <a:gd name="T14" fmla="*/ 1456 w 1896"/>
                    <a:gd name="T15" fmla="*/ 120 h 812"/>
                    <a:gd name="T16" fmla="*/ 1366 w 1896"/>
                    <a:gd name="T17" fmla="*/ 83 h 812"/>
                    <a:gd name="T18" fmla="*/ 1275 w 1896"/>
                    <a:gd name="T19" fmla="*/ 52 h 812"/>
                    <a:gd name="T20" fmla="*/ 1182 w 1896"/>
                    <a:gd name="T21" fmla="*/ 29 h 812"/>
                    <a:gd name="T22" fmla="*/ 1088 w 1896"/>
                    <a:gd name="T23" fmla="*/ 12 h 812"/>
                    <a:gd name="T24" fmla="*/ 994 w 1896"/>
                    <a:gd name="T25" fmla="*/ 2 h 812"/>
                    <a:gd name="T26" fmla="*/ 898 w 1896"/>
                    <a:gd name="T27" fmla="*/ 0 h 812"/>
                    <a:gd name="T28" fmla="*/ 804 w 1896"/>
                    <a:gd name="T29" fmla="*/ 3 h 812"/>
                    <a:gd name="T30" fmla="*/ 709 w 1896"/>
                    <a:gd name="T31" fmla="*/ 14 h 812"/>
                    <a:gd name="T32" fmla="*/ 616 w 1896"/>
                    <a:gd name="T33" fmla="*/ 32 h 812"/>
                    <a:gd name="T34" fmla="*/ 524 w 1896"/>
                    <a:gd name="T35" fmla="*/ 57 h 812"/>
                    <a:gd name="T36" fmla="*/ 431 w 1896"/>
                    <a:gd name="T37" fmla="*/ 88 h 812"/>
                    <a:gd name="T38" fmla="*/ 342 w 1896"/>
                    <a:gd name="T39" fmla="*/ 128 h 812"/>
                    <a:gd name="T40" fmla="*/ 255 w 1896"/>
                    <a:gd name="T41" fmla="*/ 173 h 812"/>
                    <a:gd name="T42" fmla="*/ 234 w 1896"/>
                    <a:gd name="T43" fmla="*/ 185 h 812"/>
                    <a:gd name="T44" fmla="*/ 186 w 1896"/>
                    <a:gd name="T45" fmla="*/ 218 h 812"/>
                    <a:gd name="T46" fmla="*/ 472 w 1896"/>
                    <a:gd name="T47" fmla="*/ 652 h 812"/>
                    <a:gd name="T48" fmla="*/ 473 w 1896"/>
                    <a:gd name="T49" fmla="*/ 651 h 812"/>
                    <a:gd name="T50" fmla="*/ 500 w 1896"/>
                    <a:gd name="T51" fmla="*/ 635 h 812"/>
                    <a:gd name="T52" fmla="*/ 542 w 1896"/>
                    <a:gd name="T53" fmla="*/ 612 h 812"/>
                    <a:gd name="T54" fmla="*/ 567 w 1896"/>
                    <a:gd name="T55" fmla="*/ 599 h 812"/>
                    <a:gd name="T56" fmla="*/ 619 w 1896"/>
                    <a:gd name="T57" fmla="*/ 577 h 812"/>
                    <a:gd name="T58" fmla="*/ 672 w 1896"/>
                    <a:gd name="T59" fmla="*/ 558 h 812"/>
                    <a:gd name="T60" fmla="*/ 726 w 1896"/>
                    <a:gd name="T61" fmla="*/ 543 h 812"/>
                    <a:gd name="T62" fmla="*/ 780 w 1896"/>
                    <a:gd name="T63" fmla="*/ 533 h 812"/>
                    <a:gd name="T64" fmla="*/ 835 w 1896"/>
                    <a:gd name="T65" fmla="*/ 526 h 812"/>
                    <a:gd name="T66" fmla="*/ 892 w 1896"/>
                    <a:gd name="T67" fmla="*/ 523 h 812"/>
                    <a:gd name="T68" fmla="*/ 947 w 1896"/>
                    <a:gd name="T69" fmla="*/ 524 h 812"/>
                    <a:gd name="T70" fmla="*/ 1002 w 1896"/>
                    <a:gd name="T71" fmla="*/ 529 h 812"/>
                    <a:gd name="T72" fmla="*/ 1057 w 1896"/>
                    <a:gd name="T73" fmla="*/ 538 h 812"/>
                    <a:gd name="T74" fmla="*/ 1111 w 1896"/>
                    <a:gd name="T75" fmla="*/ 550 h 812"/>
                    <a:gd name="T76" fmla="*/ 1165 w 1896"/>
                    <a:gd name="T77" fmla="*/ 566 h 812"/>
                    <a:gd name="T78" fmla="*/ 1219 w 1896"/>
                    <a:gd name="T79" fmla="*/ 586 h 812"/>
                    <a:gd name="T80" fmla="*/ 1271 w 1896"/>
                    <a:gd name="T81" fmla="*/ 611 h 812"/>
                    <a:gd name="T82" fmla="*/ 1321 w 1896"/>
                    <a:gd name="T83" fmla="*/ 639 h 812"/>
                    <a:gd name="T84" fmla="*/ 1371 w 1896"/>
                    <a:gd name="T85" fmla="*/ 670 h 812"/>
                    <a:gd name="T86" fmla="*/ 1396 w 1896"/>
                    <a:gd name="T87" fmla="*/ 687 h 812"/>
                    <a:gd name="T88" fmla="*/ 1445 w 1896"/>
                    <a:gd name="T89" fmla="*/ 728 h 812"/>
                    <a:gd name="T90" fmla="*/ 1530 w 1896"/>
                    <a:gd name="T91" fmla="*/ 795 h 812"/>
                    <a:gd name="T92" fmla="*/ 1549 w 1896"/>
                    <a:gd name="T93" fmla="*/ 812 h 812"/>
                    <a:gd name="T94" fmla="*/ 1546 w 1896"/>
                    <a:gd name="T95" fmla="*/ 809 h 812"/>
                    <a:gd name="T96" fmla="*/ 1896 w 1896"/>
                    <a:gd name="T97" fmla="*/ 422 h 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96" h="812">
                      <a:moveTo>
                        <a:pt x="1896" y="422"/>
                      </a:moveTo>
                      <a:lnTo>
                        <a:pt x="1896" y="422"/>
                      </a:lnTo>
                      <a:lnTo>
                        <a:pt x="1873" y="401"/>
                      </a:lnTo>
                      <a:lnTo>
                        <a:pt x="1843" y="377"/>
                      </a:lnTo>
                      <a:lnTo>
                        <a:pt x="1770" y="319"/>
                      </a:lnTo>
                      <a:lnTo>
                        <a:pt x="1770" y="319"/>
                      </a:lnTo>
                      <a:lnTo>
                        <a:pt x="1724" y="281"/>
                      </a:lnTo>
                      <a:lnTo>
                        <a:pt x="1719" y="276"/>
                      </a:lnTo>
                      <a:lnTo>
                        <a:pt x="1713" y="273"/>
                      </a:lnTo>
                      <a:lnTo>
                        <a:pt x="1713" y="273"/>
                      </a:lnTo>
                      <a:lnTo>
                        <a:pt x="1672" y="243"/>
                      </a:lnTo>
                      <a:lnTo>
                        <a:pt x="1631" y="216"/>
                      </a:lnTo>
                      <a:lnTo>
                        <a:pt x="1588" y="189"/>
                      </a:lnTo>
                      <a:lnTo>
                        <a:pt x="1544" y="164"/>
                      </a:lnTo>
                      <a:lnTo>
                        <a:pt x="1501" y="141"/>
                      </a:lnTo>
                      <a:lnTo>
                        <a:pt x="1456" y="120"/>
                      </a:lnTo>
                      <a:lnTo>
                        <a:pt x="1411" y="101"/>
                      </a:lnTo>
                      <a:lnTo>
                        <a:pt x="1366" y="83"/>
                      </a:lnTo>
                      <a:lnTo>
                        <a:pt x="1321" y="67"/>
                      </a:lnTo>
                      <a:lnTo>
                        <a:pt x="1275" y="52"/>
                      </a:lnTo>
                      <a:lnTo>
                        <a:pt x="1229" y="40"/>
                      </a:lnTo>
                      <a:lnTo>
                        <a:pt x="1182" y="29"/>
                      </a:lnTo>
                      <a:lnTo>
                        <a:pt x="1135" y="20"/>
                      </a:lnTo>
                      <a:lnTo>
                        <a:pt x="1088" y="12"/>
                      </a:lnTo>
                      <a:lnTo>
                        <a:pt x="1041" y="6"/>
                      </a:lnTo>
                      <a:lnTo>
                        <a:pt x="994" y="2"/>
                      </a:lnTo>
                      <a:lnTo>
                        <a:pt x="946" y="0"/>
                      </a:lnTo>
                      <a:lnTo>
                        <a:pt x="898" y="0"/>
                      </a:lnTo>
                      <a:lnTo>
                        <a:pt x="851" y="1"/>
                      </a:lnTo>
                      <a:lnTo>
                        <a:pt x="804" y="3"/>
                      </a:lnTo>
                      <a:lnTo>
                        <a:pt x="756" y="7"/>
                      </a:lnTo>
                      <a:lnTo>
                        <a:pt x="709" y="14"/>
                      </a:lnTo>
                      <a:lnTo>
                        <a:pt x="662" y="22"/>
                      </a:lnTo>
                      <a:lnTo>
                        <a:pt x="616" y="32"/>
                      </a:lnTo>
                      <a:lnTo>
                        <a:pt x="570" y="43"/>
                      </a:lnTo>
                      <a:lnTo>
                        <a:pt x="524" y="57"/>
                      </a:lnTo>
                      <a:lnTo>
                        <a:pt x="477" y="72"/>
                      </a:lnTo>
                      <a:lnTo>
                        <a:pt x="431" y="88"/>
                      </a:lnTo>
                      <a:lnTo>
                        <a:pt x="387" y="108"/>
                      </a:lnTo>
                      <a:lnTo>
                        <a:pt x="342" y="128"/>
                      </a:lnTo>
                      <a:lnTo>
                        <a:pt x="299" y="149"/>
                      </a:lnTo>
                      <a:lnTo>
                        <a:pt x="255" y="173"/>
                      </a:lnTo>
                      <a:lnTo>
                        <a:pt x="234" y="185"/>
                      </a:lnTo>
                      <a:lnTo>
                        <a:pt x="234" y="185"/>
                      </a:lnTo>
                      <a:lnTo>
                        <a:pt x="187" y="215"/>
                      </a:lnTo>
                      <a:lnTo>
                        <a:pt x="186" y="218"/>
                      </a:lnTo>
                      <a:lnTo>
                        <a:pt x="0" y="649"/>
                      </a:lnTo>
                      <a:lnTo>
                        <a:pt x="472" y="652"/>
                      </a:lnTo>
                      <a:lnTo>
                        <a:pt x="472" y="652"/>
                      </a:lnTo>
                      <a:lnTo>
                        <a:pt x="473" y="651"/>
                      </a:lnTo>
                      <a:lnTo>
                        <a:pt x="473" y="651"/>
                      </a:lnTo>
                      <a:lnTo>
                        <a:pt x="500" y="635"/>
                      </a:lnTo>
                      <a:lnTo>
                        <a:pt x="526" y="620"/>
                      </a:lnTo>
                      <a:lnTo>
                        <a:pt x="542" y="612"/>
                      </a:lnTo>
                      <a:lnTo>
                        <a:pt x="542" y="612"/>
                      </a:lnTo>
                      <a:lnTo>
                        <a:pt x="567" y="599"/>
                      </a:lnTo>
                      <a:lnTo>
                        <a:pt x="593" y="587"/>
                      </a:lnTo>
                      <a:lnTo>
                        <a:pt x="619" y="577"/>
                      </a:lnTo>
                      <a:lnTo>
                        <a:pt x="645" y="567"/>
                      </a:lnTo>
                      <a:lnTo>
                        <a:pt x="672" y="558"/>
                      </a:lnTo>
                      <a:lnTo>
                        <a:pt x="699" y="550"/>
                      </a:lnTo>
                      <a:lnTo>
                        <a:pt x="726" y="543"/>
                      </a:lnTo>
                      <a:lnTo>
                        <a:pt x="753" y="538"/>
                      </a:lnTo>
                      <a:lnTo>
                        <a:pt x="780" y="533"/>
                      </a:lnTo>
                      <a:lnTo>
                        <a:pt x="808" y="529"/>
                      </a:lnTo>
                      <a:lnTo>
                        <a:pt x="835" y="526"/>
                      </a:lnTo>
                      <a:lnTo>
                        <a:pt x="863" y="524"/>
                      </a:lnTo>
                      <a:lnTo>
                        <a:pt x="892" y="523"/>
                      </a:lnTo>
                      <a:lnTo>
                        <a:pt x="919" y="523"/>
                      </a:lnTo>
                      <a:lnTo>
                        <a:pt x="947" y="524"/>
                      </a:lnTo>
                      <a:lnTo>
                        <a:pt x="974" y="525"/>
                      </a:lnTo>
                      <a:lnTo>
                        <a:pt x="1002" y="529"/>
                      </a:lnTo>
                      <a:lnTo>
                        <a:pt x="1029" y="532"/>
                      </a:lnTo>
                      <a:lnTo>
                        <a:pt x="1057" y="538"/>
                      </a:lnTo>
                      <a:lnTo>
                        <a:pt x="1084" y="543"/>
                      </a:lnTo>
                      <a:lnTo>
                        <a:pt x="1111" y="550"/>
                      </a:lnTo>
                      <a:lnTo>
                        <a:pt x="1138" y="558"/>
                      </a:lnTo>
                      <a:lnTo>
                        <a:pt x="1165" y="566"/>
                      </a:lnTo>
                      <a:lnTo>
                        <a:pt x="1192" y="576"/>
                      </a:lnTo>
                      <a:lnTo>
                        <a:pt x="1219" y="586"/>
                      </a:lnTo>
                      <a:lnTo>
                        <a:pt x="1245" y="598"/>
                      </a:lnTo>
                      <a:lnTo>
                        <a:pt x="1271" y="611"/>
                      </a:lnTo>
                      <a:lnTo>
                        <a:pt x="1297" y="624"/>
                      </a:lnTo>
                      <a:lnTo>
                        <a:pt x="1321" y="639"/>
                      </a:lnTo>
                      <a:lnTo>
                        <a:pt x="1346" y="653"/>
                      </a:lnTo>
                      <a:lnTo>
                        <a:pt x="1371" y="670"/>
                      </a:lnTo>
                      <a:lnTo>
                        <a:pt x="1396" y="687"/>
                      </a:lnTo>
                      <a:lnTo>
                        <a:pt x="1396" y="687"/>
                      </a:lnTo>
                      <a:lnTo>
                        <a:pt x="1445" y="728"/>
                      </a:lnTo>
                      <a:lnTo>
                        <a:pt x="1445" y="728"/>
                      </a:lnTo>
                      <a:lnTo>
                        <a:pt x="1503" y="773"/>
                      </a:lnTo>
                      <a:lnTo>
                        <a:pt x="1530" y="795"/>
                      </a:lnTo>
                      <a:lnTo>
                        <a:pt x="1549" y="812"/>
                      </a:lnTo>
                      <a:lnTo>
                        <a:pt x="1549" y="812"/>
                      </a:lnTo>
                      <a:lnTo>
                        <a:pt x="1549" y="812"/>
                      </a:lnTo>
                      <a:lnTo>
                        <a:pt x="1546" y="809"/>
                      </a:lnTo>
                      <a:lnTo>
                        <a:pt x="1415" y="343"/>
                      </a:lnTo>
                      <a:lnTo>
                        <a:pt x="1896" y="422"/>
                      </a:lnTo>
                      <a:lnTo>
                        <a:pt x="1896" y="422"/>
                      </a:lnTo>
                      <a:close/>
                    </a:path>
                  </a:pathLst>
                </a:custGeom>
                <a:solidFill>
                  <a:srgbClr val="488EFF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22" name="Freeform 10">
                  <a:extLst>
                    <a:ext uri="{FF2B5EF4-FFF2-40B4-BE49-F238E27FC236}">
                      <a16:creationId xmlns:a16="http://schemas.microsoft.com/office/drawing/2014/main" id="{37AF440D-30AE-9343-909A-AD896966E1F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61988" y="404813"/>
                  <a:ext cx="3116263" cy="1374775"/>
                </a:xfrm>
                <a:custGeom>
                  <a:avLst/>
                  <a:gdLst>
                    <a:gd name="T0" fmla="*/ 1523 w 1963"/>
                    <a:gd name="T1" fmla="*/ 814 h 866"/>
                    <a:gd name="T2" fmla="*/ 1417 w 1963"/>
                    <a:gd name="T3" fmla="*/ 728 h 866"/>
                    <a:gd name="T4" fmla="*/ 1335 w 1963"/>
                    <a:gd name="T5" fmla="*/ 674 h 866"/>
                    <a:gd name="T6" fmla="*/ 1219 w 1963"/>
                    <a:gd name="T7" fmla="*/ 620 h 866"/>
                    <a:gd name="T8" fmla="*/ 1098 w 1963"/>
                    <a:gd name="T9" fmla="*/ 584 h 866"/>
                    <a:gd name="T10" fmla="*/ 973 w 1963"/>
                    <a:gd name="T11" fmla="*/ 568 h 866"/>
                    <a:gd name="T12" fmla="*/ 895 w 1963"/>
                    <a:gd name="T13" fmla="*/ 570 h 866"/>
                    <a:gd name="T14" fmla="*/ 804 w 1963"/>
                    <a:gd name="T15" fmla="*/ 581 h 866"/>
                    <a:gd name="T16" fmla="*/ 715 w 1963"/>
                    <a:gd name="T17" fmla="*/ 602 h 866"/>
                    <a:gd name="T18" fmla="*/ 628 w 1963"/>
                    <a:gd name="T19" fmla="*/ 635 h 866"/>
                    <a:gd name="T20" fmla="*/ 572 w 1963"/>
                    <a:gd name="T21" fmla="*/ 663 h 866"/>
                    <a:gd name="T22" fmla="*/ 507 w 1963"/>
                    <a:gd name="T23" fmla="*/ 698 h 866"/>
                    <a:gd name="T24" fmla="*/ 210 w 1963"/>
                    <a:gd name="T25" fmla="*/ 219 h 866"/>
                    <a:gd name="T26" fmla="*/ 317 w 1963"/>
                    <a:gd name="T27" fmla="*/ 155 h 866"/>
                    <a:gd name="T28" fmla="*/ 475 w 1963"/>
                    <a:gd name="T29" fmla="*/ 84 h 866"/>
                    <a:gd name="T30" fmla="*/ 642 w 1963"/>
                    <a:gd name="T31" fmla="*/ 35 h 866"/>
                    <a:gd name="T32" fmla="*/ 812 w 1963"/>
                    <a:gd name="T33" fmla="*/ 7 h 866"/>
                    <a:gd name="T34" fmla="*/ 941 w 1963"/>
                    <a:gd name="T35" fmla="*/ 0 h 866"/>
                    <a:gd name="T36" fmla="*/ 1159 w 1963"/>
                    <a:gd name="T37" fmla="*/ 18 h 866"/>
                    <a:gd name="T38" fmla="*/ 1371 w 1963"/>
                    <a:gd name="T39" fmla="*/ 71 h 866"/>
                    <a:gd name="T40" fmla="*/ 1572 w 1963"/>
                    <a:gd name="T41" fmla="*/ 158 h 866"/>
                    <a:gd name="T42" fmla="*/ 1761 w 1963"/>
                    <a:gd name="T43" fmla="*/ 278 h 866"/>
                    <a:gd name="T44" fmla="*/ 1819 w 1963"/>
                    <a:gd name="T45" fmla="*/ 323 h 866"/>
                    <a:gd name="T46" fmla="*/ 1922 w 1963"/>
                    <a:gd name="T47" fmla="*/ 407 h 866"/>
                    <a:gd name="T48" fmla="*/ 1928 w 1963"/>
                    <a:gd name="T49" fmla="*/ 467 h 866"/>
                    <a:gd name="T50" fmla="*/ 1585 w 1963"/>
                    <a:gd name="T51" fmla="*/ 866 h 866"/>
                    <a:gd name="T52" fmla="*/ 1008 w 1963"/>
                    <a:gd name="T53" fmla="*/ 526 h 866"/>
                    <a:gd name="T54" fmla="*/ 1139 w 1963"/>
                    <a:gd name="T55" fmla="*/ 547 h 866"/>
                    <a:gd name="T56" fmla="*/ 1266 w 1963"/>
                    <a:gd name="T57" fmla="*/ 590 h 866"/>
                    <a:gd name="T58" fmla="*/ 1387 w 1963"/>
                    <a:gd name="T59" fmla="*/ 653 h 866"/>
                    <a:gd name="T60" fmla="*/ 1444 w 1963"/>
                    <a:gd name="T61" fmla="*/ 693 h 866"/>
                    <a:gd name="T62" fmla="*/ 1540 w 1963"/>
                    <a:gd name="T63" fmla="*/ 770 h 866"/>
                    <a:gd name="T64" fmla="*/ 1792 w 1963"/>
                    <a:gd name="T65" fmla="*/ 359 h 866"/>
                    <a:gd name="T66" fmla="*/ 1740 w 1963"/>
                    <a:gd name="T67" fmla="*/ 317 h 866"/>
                    <a:gd name="T68" fmla="*/ 1644 w 1963"/>
                    <a:gd name="T69" fmla="*/ 252 h 866"/>
                    <a:gd name="T70" fmla="*/ 1455 w 1963"/>
                    <a:gd name="T71" fmla="*/ 152 h 866"/>
                    <a:gd name="T72" fmla="*/ 1255 w 1963"/>
                    <a:gd name="T73" fmla="*/ 83 h 866"/>
                    <a:gd name="T74" fmla="*/ 1047 w 1963"/>
                    <a:gd name="T75" fmla="*/ 50 h 866"/>
                    <a:gd name="T76" fmla="*/ 900 w 1963"/>
                    <a:gd name="T77" fmla="*/ 45 h 866"/>
                    <a:gd name="T78" fmla="*/ 733 w 1963"/>
                    <a:gd name="T79" fmla="*/ 62 h 866"/>
                    <a:gd name="T80" fmla="*/ 571 w 1963"/>
                    <a:gd name="T81" fmla="*/ 100 h 866"/>
                    <a:gd name="T82" fmla="*/ 413 w 1963"/>
                    <a:gd name="T83" fmla="*/ 159 h 866"/>
                    <a:gd name="T84" fmla="*/ 282 w 1963"/>
                    <a:gd name="T85" fmla="*/ 227 h 866"/>
                    <a:gd name="T86" fmla="*/ 501 w 1963"/>
                    <a:gd name="T87" fmla="*/ 653 h 866"/>
                    <a:gd name="T88" fmla="*/ 565 w 1963"/>
                    <a:gd name="T89" fmla="*/ 616 h 866"/>
                    <a:gd name="T90" fmla="*/ 633 w 1963"/>
                    <a:gd name="T91" fmla="*/ 584 h 866"/>
                    <a:gd name="T92" fmla="*/ 724 w 1963"/>
                    <a:gd name="T93" fmla="*/ 553 h 866"/>
                    <a:gd name="T94" fmla="*/ 820 w 1963"/>
                    <a:gd name="T95" fmla="*/ 532 h 866"/>
                    <a:gd name="T96" fmla="*/ 916 w 1963"/>
                    <a:gd name="T97" fmla="*/ 523 h 8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63" h="866">
                      <a:moveTo>
                        <a:pt x="1585" y="866"/>
                      </a:moveTo>
                      <a:lnTo>
                        <a:pt x="1569" y="851"/>
                      </a:lnTo>
                      <a:lnTo>
                        <a:pt x="1569" y="851"/>
                      </a:lnTo>
                      <a:lnTo>
                        <a:pt x="1523" y="814"/>
                      </a:lnTo>
                      <a:lnTo>
                        <a:pt x="1467" y="768"/>
                      </a:lnTo>
                      <a:lnTo>
                        <a:pt x="1465" y="768"/>
                      </a:lnTo>
                      <a:lnTo>
                        <a:pt x="1465" y="768"/>
                      </a:lnTo>
                      <a:lnTo>
                        <a:pt x="1417" y="728"/>
                      </a:lnTo>
                      <a:lnTo>
                        <a:pt x="1417" y="728"/>
                      </a:lnTo>
                      <a:lnTo>
                        <a:pt x="1390" y="709"/>
                      </a:lnTo>
                      <a:lnTo>
                        <a:pt x="1362" y="691"/>
                      </a:lnTo>
                      <a:lnTo>
                        <a:pt x="1335" y="674"/>
                      </a:lnTo>
                      <a:lnTo>
                        <a:pt x="1307" y="658"/>
                      </a:lnTo>
                      <a:lnTo>
                        <a:pt x="1278" y="645"/>
                      </a:lnTo>
                      <a:lnTo>
                        <a:pt x="1248" y="631"/>
                      </a:lnTo>
                      <a:lnTo>
                        <a:pt x="1219" y="620"/>
                      </a:lnTo>
                      <a:lnTo>
                        <a:pt x="1190" y="609"/>
                      </a:lnTo>
                      <a:lnTo>
                        <a:pt x="1159" y="600"/>
                      </a:lnTo>
                      <a:lnTo>
                        <a:pt x="1129" y="591"/>
                      </a:lnTo>
                      <a:lnTo>
                        <a:pt x="1098" y="584"/>
                      </a:lnTo>
                      <a:lnTo>
                        <a:pt x="1067" y="579"/>
                      </a:lnTo>
                      <a:lnTo>
                        <a:pt x="1036" y="574"/>
                      </a:lnTo>
                      <a:lnTo>
                        <a:pt x="1004" y="571"/>
                      </a:lnTo>
                      <a:lnTo>
                        <a:pt x="973" y="568"/>
                      </a:lnTo>
                      <a:lnTo>
                        <a:pt x="941" y="568"/>
                      </a:lnTo>
                      <a:lnTo>
                        <a:pt x="941" y="568"/>
                      </a:lnTo>
                      <a:lnTo>
                        <a:pt x="918" y="568"/>
                      </a:lnTo>
                      <a:lnTo>
                        <a:pt x="895" y="570"/>
                      </a:lnTo>
                      <a:lnTo>
                        <a:pt x="871" y="572"/>
                      </a:lnTo>
                      <a:lnTo>
                        <a:pt x="849" y="574"/>
                      </a:lnTo>
                      <a:lnTo>
                        <a:pt x="826" y="577"/>
                      </a:lnTo>
                      <a:lnTo>
                        <a:pt x="804" y="581"/>
                      </a:lnTo>
                      <a:lnTo>
                        <a:pt x="781" y="585"/>
                      </a:lnTo>
                      <a:lnTo>
                        <a:pt x="759" y="590"/>
                      </a:lnTo>
                      <a:lnTo>
                        <a:pt x="736" y="597"/>
                      </a:lnTo>
                      <a:lnTo>
                        <a:pt x="715" y="602"/>
                      </a:lnTo>
                      <a:lnTo>
                        <a:pt x="692" y="610"/>
                      </a:lnTo>
                      <a:lnTo>
                        <a:pt x="671" y="618"/>
                      </a:lnTo>
                      <a:lnTo>
                        <a:pt x="650" y="626"/>
                      </a:lnTo>
                      <a:lnTo>
                        <a:pt x="628" y="635"/>
                      </a:lnTo>
                      <a:lnTo>
                        <a:pt x="607" y="645"/>
                      </a:lnTo>
                      <a:lnTo>
                        <a:pt x="587" y="655"/>
                      </a:lnTo>
                      <a:lnTo>
                        <a:pt x="572" y="663"/>
                      </a:lnTo>
                      <a:lnTo>
                        <a:pt x="572" y="663"/>
                      </a:lnTo>
                      <a:lnTo>
                        <a:pt x="546" y="678"/>
                      </a:lnTo>
                      <a:lnTo>
                        <a:pt x="520" y="693"/>
                      </a:lnTo>
                      <a:lnTo>
                        <a:pt x="514" y="698"/>
                      </a:lnTo>
                      <a:lnTo>
                        <a:pt x="507" y="698"/>
                      </a:lnTo>
                      <a:lnTo>
                        <a:pt x="0" y="695"/>
                      </a:lnTo>
                      <a:lnTo>
                        <a:pt x="204" y="223"/>
                      </a:lnTo>
                      <a:lnTo>
                        <a:pt x="210" y="219"/>
                      </a:lnTo>
                      <a:lnTo>
                        <a:pt x="210" y="219"/>
                      </a:lnTo>
                      <a:lnTo>
                        <a:pt x="258" y="189"/>
                      </a:lnTo>
                      <a:lnTo>
                        <a:pt x="278" y="177"/>
                      </a:lnTo>
                      <a:lnTo>
                        <a:pt x="278" y="177"/>
                      </a:lnTo>
                      <a:lnTo>
                        <a:pt x="317" y="155"/>
                      </a:lnTo>
                      <a:lnTo>
                        <a:pt x="356" y="136"/>
                      </a:lnTo>
                      <a:lnTo>
                        <a:pt x="395" y="117"/>
                      </a:lnTo>
                      <a:lnTo>
                        <a:pt x="435" y="100"/>
                      </a:lnTo>
                      <a:lnTo>
                        <a:pt x="475" y="84"/>
                      </a:lnTo>
                      <a:lnTo>
                        <a:pt x="517" y="70"/>
                      </a:lnTo>
                      <a:lnTo>
                        <a:pt x="557" y="56"/>
                      </a:lnTo>
                      <a:lnTo>
                        <a:pt x="599" y="45"/>
                      </a:lnTo>
                      <a:lnTo>
                        <a:pt x="642" y="35"/>
                      </a:lnTo>
                      <a:lnTo>
                        <a:pt x="683" y="25"/>
                      </a:lnTo>
                      <a:lnTo>
                        <a:pt x="726" y="18"/>
                      </a:lnTo>
                      <a:lnTo>
                        <a:pt x="769" y="11"/>
                      </a:lnTo>
                      <a:lnTo>
                        <a:pt x="812" y="7"/>
                      </a:lnTo>
                      <a:lnTo>
                        <a:pt x="854" y="2"/>
                      </a:lnTo>
                      <a:lnTo>
                        <a:pt x="897" y="0"/>
                      </a:lnTo>
                      <a:lnTo>
                        <a:pt x="941" y="0"/>
                      </a:lnTo>
                      <a:lnTo>
                        <a:pt x="941" y="0"/>
                      </a:lnTo>
                      <a:lnTo>
                        <a:pt x="996" y="1"/>
                      </a:lnTo>
                      <a:lnTo>
                        <a:pt x="1051" y="5"/>
                      </a:lnTo>
                      <a:lnTo>
                        <a:pt x="1105" y="10"/>
                      </a:lnTo>
                      <a:lnTo>
                        <a:pt x="1159" y="18"/>
                      </a:lnTo>
                      <a:lnTo>
                        <a:pt x="1213" y="28"/>
                      </a:lnTo>
                      <a:lnTo>
                        <a:pt x="1266" y="39"/>
                      </a:lnTo>
                      <a:lnTo>
                        <a:pt x="1319" y="54"/>
                      </a:lnTo>
                      <a:lnTo>
                        <a:pt x="1371" y="71"/>
                      </a:lnTo>
                      <a:lnTo>
                        <a:pt x="1423" y="89"/>
                      </a:lnTo>
                      <a:lnTo>
                        <a:pt x="1473" y="110"/>
                      </a:lnTo>
                      <a:lnTo>
                        <a:pt x="1523" y="133"/>
                      </a:lnTo>
                      <a:lnTo>
                        <a:pt x="1572" y="158"/>
                      </a:lnTo>
                      <a:lnTo>
                        <a:pt x="1621" y="185"/>
                      </a:lnTo>
                      <a:lnTo>
                        <a:pt x="1669" y="214"/>
                      </a:lnTo>
                      <a:lnTo>
                        <a:pt x="1715" y="244"/>
                      </a:lnTo>
                      <a:lnTo>
                        <a:pt x="1761" y="278"/>
                      </a:lnTo>
                      <a:lnTo>
                        <a:pt x="1768" y="283"/>
                      </a:lnTo>
                      <a:lnTo>
                        <a:pt x="1773" y="287"/>
                      </a:lnTo>
                      <a:lnTo>
                        <a:pt x="1773" y="287"/>
                      </a:lnTo>
                      <a:lnTo>
                        <a:pt x="1819" y="323"/>
                      </a:lnTo>
                      <a:lnTo>
                        <a:pt x="1820" y="324"/>
                      </a:lnTo>
                      <a:lnTo>
                        <a:pt x="1820" y="324"/>
                      </a:lnTo>
                      <a:lnTo>
                        <a:pt x="1893" y="383"/>
                      </a:lnTo>
                      <a:lnTo>
                        <a:pt x="1922" y="407"/>
                      </a:lnTo>
                      <a:lnTo>
                        <a:pt x="1946" y="428"/>
                      </a:lnTo>
                      <a:lnTo>
                        <a:pt x="1963" y="442"/>
                      </a:lnTo>
                      <a:lnTo>
                        <a:pt x="1940" y="469"/>
                      </a:lnTo>
                      <a:lnTo>
                        <a:pt x="1928" y="467"/>
                      </a:lnTo>
                      <a:lnTo>
                        <a:pt x="1481" y="393"/>
                      </a:lnTo>
                      <a:lnTo>
                        <a:pt x="1602" y="821"/>
                      </a:lnTo>
                      <a:lnTo>
                        <a:pt x="1616" y="835"/>
                      </a:lnTo>
                      <a:lnTo>
                        <a:pt x="1585" y="866"/>
                      </a:lnTo>
                      <a:close/>
                      <a:moveTo>
                        <a:pt x="941" y="523"/>
                      </a:moveTo>
                      <a:lnTo>
                        <a:pt x="941" y="523"/>
                      </a:lnTo>
                      <a:lnTo>
                        <a:pt x="974" y="523"/>
                      </a:lnTo>
                      <a:lnTo>
                        <a:pt x="1008" y="526"/>
                      </a:lnTo>
                      <a:lnTo>
                        <a:pt x="1041" y="529"/>
                      </a:lnTo>
                      <a:lnTo>
                        <a:pt x="1074" y="534"/>
                      </a:lnTo>
                      <a:lnTo>
                        <a:pt x="1107" y="540"/>
                      </a:lnTo>
                      <a:lnTo>
                        <a:pt x="1139" y="547"/>
                      </a:lnTo>
                      <a:lnTo>
                        <a:pt x="1172" y="556"/>
                      </a:lnTo>
                      <a:lnTo>
                        <a:pt x="1203" y="566"/>
                      </a:lnTo>
                      <a:lnTo>
                        <a:pt x="1235" y="577"/>
                      </a:lnTo>
                      <a:lnTo>
                        <a:pt x="1266" y="590"/>
                      </a:lnTo>
                      <a:lnTo>
                        <a:pt x="1297" y="604"/>
                      </a:lnTo>
                      <a:lnTo>
                        <a:pt x="1327" y="619"/>
                      </a:lnTo>
                      <a:lnTo>
                        <a:pt x="1357" y="636"/>
                      </a:lnTo>
                      <a:lnTo>
                        <a:pt x="1387" y="653"/>
                      </a:lnTo>
                      <a:lnTo>
                        <a:pt x="1416" y="672"/>
                      </a:lnTo>
                      <a:lnTo>
                        <a:pt x="1444" y="692"/>
                      </a:lnTo>
                      <a:lnTo>
                        <a:pt x="1444" y="693"/>
                      </a:lnTo>
                      <a:lnTo>
                        <a:pt x="1444" y="693"/>
                      </a:lnTo>
                      <a:lnTo>
                        <a:pt x="1494" y="733"/>
                      </a:lnTo>
                      <a:lnTo>
                        <a:pt x="1495" y="733"/>
                      </a:lnTo>
                      <a:lnTo>
                        <a:pt x="1495" y="733"/>
                      </a:lnTo>
                      <a:lnTo>
                        <a:pt x="1540" y="770"/>
                      </a:lnTo>
                      <a:lnTo>
                        <a:pt x="1418" y="338"/>
                      </a:lnTo>
                      <a:lnTo>
                        <a:pt x="1854" y="409"/>
                      </a:lnTo>
                      <a:lnTo>
                        <a:pt x="1854" y="409"/>
                      </a:lnTo>
                      <a:lnTo>
                        <a:pt x="1792" y="359"/>
                      </a:lnTo>
                      <a:lnTo>
                        <a:pt x="1791" y="359"/>
                      </a:lnTo>
                      <a:lnTo>
                        <a:pt x="1791" y="359"/>
                      </a:lnTo>
                      <a:lnTo>
                        <a:pt x="1745" y="322"/>
                      </a:lnTo>
                      <a:lnTo>
                        <a:pt x="1740" y="317"/>
                      </a:lnTo>
                      <a:lnTo>
                        <a:pt x="1734" y="314"/>
                      </a:lnTo>
                      <a:lnTo>
                        <a:pt x="1734" y="314"/>
                      </a:lnTo>
                      <a:lnTo>
                        <a:pt x="1691" y="281"/>
                      </a:lnTo>
                      <a:lnTo>
                        <a:pt x="1644" y="252"/>
                      </a:lnTo>
                      <a:lnTo>
                        <a:pt x="1598" y="224"/>
                      </a:lnTo>
                      <a:lnTo>
                        <a:pt x="1552" y="198"/>
                      </a:lnTo>
                      <a:lnTo>
                        <a:pt x="1504" y="173"/>
                      </a:lnTo>
                      <a:lnTo>
                        <a:pt x="1455" y="152"/>
                      </a:lnTo>
                      <a:lnTo>
                        <a:pt x="1406" y="132"/>
                      </a:lnTo>
                      <a:lnTo>
                        <a:pt x="1356" y="114"/>
                      </a:lnTo>
                      <a:lnTo>
                        <a:pt x="1307" y="98"/>
                      </a:lnTo>
                      <a:lnTo>
                        <a:pt x="1255" y="83"/>
                      </a:lnTo>
                      <a:lnTo>
                        <a:pt x="1204" y="72"/>
                      </a:lnTo>
                      <a:lnTo>
                        <a:pt x="1153" y="62"/>
                      </a:lnTo>
                      <a:lnTo>
                        <a:pt x="1100" y="54"/>
                      </a:lnTo>
                      <a:lnTo>
                        <a:pt x="1047" y="50"/>
                      </a:lnTo>
                      <a:lnTo>
                        <a:pt x="994" y="46"/>
                      </a:lnTo>
                      <a:lnTo>
                        <a:pt x="941" y="45"/>
                      </a:lnTo>
                      <a:lnTo>
                        <a:pt x="941" y="45"/>
                      </a:lnTo>
                      <a:lnTo>
                        <a:pt x="900" y="45"/>
                      </a:lnTo>
                      <a:lnTo>
                        <a:pt x="858" y="47"/>
                      </a:lnTo>
                      <a:lnTo>
                        <a:pt x="816" y="51"/>
                      </a:lnTo>
                      <a:lnTo>
                        <a:pt x="775" y="56"/>
                      </a:lnTo>
                      <a:lnTo>
                        <a:pt x="733" y="62"/>
                      </a:lnTo>
                      <a:lnTo>
                        <a:pt x="692" y="70"/>
                      </a:lnTo>
                      <a:lnTo>
                        <a:pt x="652" y="79"/>
                      </a:lnTo>
                      <a:lnTo>
                        <a:pt x="611" y="89"/>
                      </a:lnTo>
                      <a:lnTo>
                        <a:pt x="571" y="100"/>
                      </a:lnTo>
                      <a:lnTo>
                        <a:pt x="530" y="113"/>
                      </a:lnTo>
                      <a:lnTo>
                        <a:pt x="491" y="126"/>
                      </a:lnTo>
                      <a:lnTo>
                        <a:pt x="453" y="142"/>
                      </a:lnTo>
                      <a:lnTo>
                        <a:pt x="413" y="159"/>
                      </a:lnTo>
                      <a:lnTo>
                        <a:pt x="376" y="177"/>
                      </a:lnTo>
                      <a:lnTo>
                        <a:pt x="338" y="196"/>
                      </a:lnTo>
                      <a:lnTo>
                        <a:pt x="301" y="216"/>
                      </a:lnTo>
                      <a:lnTo>
                        <a:pt x="282" y="227"/>
                      </a:lnTo>
                      <a:lnTo>
                        <a:pt x="282" y="227"/>
                      </a:lnTo>
                      <a:lnTo>
                        <a:pt x="240" y="253"/>
                      </a:lnTo>
                      <a:lnTo>
                        <a:pt x="69" y="649"/>
                      </a:lnTo>
                      <a:lnTo>
                        <a:pt x="501" y="653"/>
                      </a:lnTo>
                      <a:lnTo>
                        <a:pt x="501" y="653"/>
                      </a:lnTo>
                      <a:lnTo>
                        <a:pt x="526" y="637"/>
                      </a:lnTo>
                      <a:lnTo>
                        <a:pt x="551" y="624"/>
                      </a:lnTo>
                      <a:lnTo>
                        <a:pt x="565" y="616"/>
                      </a:lnTo>
                      <a:lnTo>
                        <a:pt x="565" y="616"/>
                      </a:lnTo>
                      <a:lnTo>
                        <a:pt x="588" y="604"/>
                      </a:lnTo>
                      <a:lnTo>
                        <a:pt x="610" y="594"/>
                      </a:lnTo>
                      <a:lnTo>
                        <a:pt x="633" y="584"/>
                      </a:lnTo>
                      <a:lnTo>
                        <a:pt x="655" y="575"/>
                      </a:lnTo>
                      <a:lnTo>
                        <a:pt x="678" y="567"/>
                      </a:lnTo>
                      <a:lnTo>
                        <a:pt x="701" y="559"/>
                      </a:lnTo>
                      <a:lnTo>
                        <a:pt x="724" y="553"/>
                      </a:lnTo>
                      <a:lnTo>
                        <a:pt x="748" y="547"/>
                      </a:lnTo>
                      <a:lnTo>
                        <a:pt x="771" y="541"/>
                      </a:lnTo>
                      <a:lnTo>
                        <a:pt x="796" y="537"/>
                      </a:lnTo>
                      <a:lnTo>
                        <a:pt x="820" y="532"/>
                      </a:lnTo>
                      <a:lnTo>
                        <a:pt x="843" y="529"/>
                      </a:lnTo>
                      <a:lnTo>
                        <a:pt x="868" y="527"/>
                      </a:lnTo>
                      <a:lnTo>
                        <a:pt x="892" y="525"/>
                      </a:lnTo>
                      <a:lnTo>
                        <a:pt x="916" y="523"/>
                      </a:lnTo>
                      <a:lnTo>
                        <a:pt x="941" y="523"/>
                      </a:lnTo>
                      <a:lnTo>
                        <a:pt x="941" y="5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23" name="Freeform 11">
                  <a:extLst>
                    <a:ext uri="{FF2B5EF4-FFF2-40B4-BE49-F238E27FC236}">
                      <a16:creationId xmlns:a16="http://schemas.microsoft.com/office/drawing/2014/main" id="{52878DA5-1525-8846-A77B-7F081EB159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3863" y="985838"/>
                  <a:ext cx="3203575" cy="3236912"/>
                </a:xfrm>
                <a:custGeom>
                  <a:avLst/>
                  <a:gdLst>
                    <a:gd name="T0" fmla="*/ 2018 w 2018"/>
                    <a:gd name="T1" fmla="*/ 1644 h 2039"/>
                    <a:gd name="T2" fmla="*/ 2018 w 2018"/>
                    <a:gd name="T3" fmla="*/ 1644 h 2039"/>
                    <a:gd name="T4" fmla="*/ 1955 w 2018"/>
                    <a:gd name="T5" fmla="*/ 1586 h 2039"/>
                    <a:gd name="T6" fmla="*/ 1893 w 2018"/>
                    <a:gd name="T7" fmla="*/ 1526 h 2039"/>
                    <a:gd name="T8" fmla="*/ 1834 w 2018"/>
                    <a:gd name="T9" fmla="*/ 1468 h 2039"/>
                    <a:gd name="T10" fmla="*/ 1774 w 2018"/>
                    <a:gd name="T11" fmla="*/ 1408 h 2039"/>
                    <a:gd name="T12" fmla="*/ 1657 w 2018"/>
                    <a:gd name="T13" fmla="*/ 1289 h 2039"/>
                    <a:gd name="T14" fmla="*/ 1541 w 2018"/>
                    <a:gd name="T15" fmla="*/ 1168 h 2039"/>
                    <a:gd name="T16" fmla="*/ 1541 w 2018"/>
                    <a:gd name="T17" fmla="*/ 1168 h 2039"/>
                    <a:gd name="T18" fmla="*/ 1377 w 2018"/>
                    <a:gd name="T19" fmla="*/ 998 h 2039"/>
                    <a:gd name="T20" fmla="*/ 1293 w 2018"/>
                    <a:gd name="T21" fmla="*/ 913 h 2039"/>
                    <a:gd name="T22" fmla="*/ 1205 w 2018"/>
                    <a:gd name="T23" fmla="*/ 826 h 2039"/>
                    <a:gd name="T24" fmla="*/ 1200 w 2018"/>
                    <a:gd name="T25" fmla="*/ 820 h 2039"/>
                    <a:gd name="T26" fmla="*/ 1200 w 2018"/>
                    <a:gd name="T27" fmla="*/ 820 h 2039"/>
                    <a:gd name="T28" fmla="*/ 1053 w 2018"/>
                    <a:gd name="T29" fmla="*/ 668 h 2039"/>
                    <a:gd name="T30" fmla="*/ 918 w 2018"/>
                    <a:gd name="T31" fmla="*/ 528 h 2039"/>
                    <a:gd name="T32" fmla="*/ 918 w 2018"/>
                    <a:gd name="T33" fmla="*/ 528 h 2039"/>
                    <a:gd name="T34" fmla="*/ 738 w 2018"/>
                    <a:gd name="T35" fmla="*/ 340 h 2039"/>
                    <a:gd name="T36" fmla="*/ 541 w 2018"/>
                    <a:gd name="T37" fmla="*/ 138 h 2039"/>
                    <a:gd name="T38" fmla="*/ 508 w 2018"/>
                    <a:gd name="T39" fmla="*/ 105 h 2039"/>
                    <a:gd name="T40" fmla="*/ 508 w 2018"/>
                    <a:gd name="T41" fmla="*/ 105 h 2039"/>
                    <a:gd name="T42" fmla="*/ 504 w 2018"/>
                    <a:gd name="T43" fmla="*/ 100 h 2039"/>
                    <a:gd name="T44" fmla="*/ 503 w 2018"/>
                    <a:gd name="T45" fmla="*/ 98 h 2039"/>
                    <a:gd name="T46" fmla="*/ 503 w 2018"/>
                    <a:gd name="T47" fmla="*/ 98 h 2039"/>
                    <a:gd name="T48" fmla="*/ 481 w 2018"/>
                    <a:gd name="T49" fmla="*/ 79 h 2039"/>
                    <a:gd name="T50" fmla="*/ 481 w 2018"/>
                    <a:gd name="T51" fmla="*/ 79 h 2039"/>
                    <a:gd name="T52" fmla="*/ 0 w 2018"/>
                    <a:gd name="T53" fmla="*/ 0 h 2039"/>
                    <a:gd name="T54" fmla="*/ 131 w 2018"/>
                    <a:gd name="T55" fmla="*/ 466 h 2039"/>
                    <a:gd name="T56" fmla="*/ 131 w 2018"/>
                    <a:gd name="T57" fmla="*/ 466 h 2039"/>
                    <a:gd name="T58" fmla="*/ 134 w 2018"/>
                    <a:gd name="T59" fmla="*/ 469 h 2039"/>
                    <a:gd name="T60" fmla="*/ 134 w 2018"/>
                    <a:gd name="T61" fmla="*/ 469 h 2039"/>
                    <a:gd name="T62" fmla="*/ 135 w 2018"/>
                    <a:gd name="T63" fmla="*/ 469 h 2039"/>
                    <a:gd name="T64" fmla="*/ 135 w 2018"/>
                    <a:gd name="T65" fmla="*/ 469 h 2039"/>
                    <a:gd name="T66" fmla="*/ 166 w 2018"/>
                    <a:gd name="T67" fmla="*/ 501 h 2039"/>
                    <a:gd name="T68" fmla="*/ 193 w 2018"/>
                    <a:gd name="T69" fmla="*/ 529 h 2039"/>
                    <a:gd name="T70" fmla="*/ 193 w 2018"/>
                    <a:gd name="T71" fmla="*/ 529 h 2039"/>
                    <a:gd name="T72" fmla="*/ 399 w 2018"/>
                    <a:gd name="T73" fmla="*/ 742 h 2039"/>
                    <a:gd name="T74" fmla="*/ 827 w 2018"/>
                    <a:gd name="T75" fmla="*/ 1185 h 2039"/>
                    <a:gd name="T76" fmla="*/ 831 w 2018"/>
                    <a:gd name="T77" fmla="*/ 1191 h 2039"/>
                    <a:gd name="T78" fmla="*/ 831 w 2018"/>
                    <a:gd name="T79" fmla="*/ 1191 h 2039"/>
                    <a:gd name="T80" fmla="*/ 917 w 2018"/>
                    <a:gd name="T81" fmla="*/ 1275 h 2039"/>
                    <a:gd name="T82" fmla="*/ 1001 w 2018"/>
                    <a:gd name="T83" fmla="*/ 1361 h 2039"/>
                    <a:gd name="T84" fmla="*/ 1164 w 2018"/>
                    <a:gd name="T85" fmla="*/ 1530 h 2039"/>
                    <a:gd name="T86" fmla="*/ 1164 w 2018"/>
                    <a:gd name="T87" fmla="*/ 1530 h 2039"/>
                    <a:gd name="T88" fmla="*/ 1285 w 2018"/>
                    <a:gd name="T89" fmla="*/ 1654 h 2039"/>
                    <a:gd name="T90" fmla="*/ 1409 w 2018"/>
                    <a:gd name="T91" fmla="*/ 1782 h 2039"/>
                    <a:gd name="T92" fmla="*/ 1474 w 2018"/>
                    <a:gd name="T93" fmla="*/ 1846 h 2039"/>
                    <a:gd name="T94" fmla="*/ 1539 w 2018"/>
                    <a:gd name="T95" fmla="*/ 1910 h 2039"/>
                    <a:gd name="T96" fmla="*/ 1607 w 2018"/>
                    <a:gd name="T97" fmla="*/ 1974 h 2039"/>
                    <a:gd name="T98" fmla="*/ 1676 w 2018"/>
                    <a:gd name="T99" fmla="*/ 2039 h 2039"/>
                    <a:gd name="T100" fmla="*/ 1686 w 2018"/>
                    <a:gd name="T101" fmla="*/ 2028 h 2039"/>
                    <a:gd name="T102" fmla="*/ 1538 w 2018"/>
                    <a:gd name="T103" fmla="*/ 1611 h 2039"/>
                    <a:gd name="T104" fmla="*/ 2009 w 2018"/>
                    <a:gd name="T105" fmla="*/ 1638 h 2039"/>
                    <a:gd name="T106" fmla="*/ 2009 w 2018"/>
                    <a:gd name="T107" fmla="*/ 1638 h 2039"/>
                    <a:gd name="T108" fmla="*/ 2018 w 2018"/>
                    <a:gd name="T109" fmla="*/ 1644 h 2039"/>
                    <a:gd name="T110" fmla="*/ 2018 w 2018"/>
                    <a:gd name="T111" fmla="*/ 1644 h 20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18" h="2039">
                      <a:moveTo>
                        <a:pt x="2018" y="1644"/>
                      </a:moveTo>
                      <a:lnTo>
                        <a:pt x="2018" y="1644"/>
                      </a:lnTo>
                      <a:lnTo>
                        <a:pt x="1955" y="1586"/>
                      </a:lnTo>
                      <a:lnTo>
                        <a:pt x="1893" y="1526"/>
                      </a:lnTo>
                      <a:lnTo>
                        <a:pt x="1834" y="1468"/>
                      </a:lnTo>
                      <a:lnTo>
                        <a:pt x="1774" y="1408"/>
                      </a:lnTo>
                      <a:lnTo>
                        <a:pt x="1657" y="1289"/>
                      </a:lnTo>
                      <a:lnTo>
                        <a:pt x="1541" y="1168"/>
                      </a:lnTo>
                      <a:lnTo>
                        <a:pt x="1541" y="1168"/>
                      </a:lnTo>
                      <a:lnTo>
                        <a:pt x="1377" y="998"/>
                      </a:lnTo>
                      <a:lnTo>
                        <a:pt x="1293" y="913"/>
                      </a:lnTo>
                      <a:lnTo>
                        <a:pt x="1205" y="826"/>
                      </a:lnTo>
                      <a:lnTo>
                        <a:pt x="1200" y="820"/>
                      </a:lnTo>
                      <a:lnTo>
                        <a:pt x="1200" y="820"/>
                      </a:lnTo>
                      <a:lnTo>
                        <a:pt x="1053" y="668"/>
                      </a:lnTo>
                      <a:lnTo>
                        <a:pt x="918" y="528"/>
                      </a:lnTo>
                      <a:lnTo>
                        <a:pt x="918" y="528"/>
                      </a:lnTo>
                      <a:lnTo>
                        <a:pt x="738" y="340"/>
                      </a:lnTo>
                      <a:lnTo>
                        <a:pt x="541" y="138"/>
                      </a:lnTo>
                      <a:lnTo>
                        <a:pt x="508" y="105"/>
                      </a:lnTo>
                      <a:lnTo>
                        <a:pt x="508" y="105"/>
                      </a:lnTo>
                      <a:lnTo>
                        <a:pt x="504" y="100"/>
                      </a:lnTo>
                      <a:lnTo>
                        <a:pt x="503" y="98"/>
                      </a:lnTo>
                      <a:lnTo>
                        <a:pt x="503" y="98"/>
                      </a:lnTo>
                      <a:lnTo>
                        <a:pt x="481" y="79"/>
                      </a:lnTo>
                      <a:lnTo>
                        <a:pt x="481" y="79"/>
                      </a:lnTo>
                      <a:lnTo>
                        <a:pt x="0" y="0"/>
                      </a:lnTo>
                      <a:lnTo>
                        <a:pt x="131" y="466"/>
                      </a:lnTo>
                      <a:lnTo>
                        <a:pt x="131" y="466"/>
                      </a:lnTo>
                      <a:lnTo>
                        <a:pt x="134" y="469"/>
                      </a:lnTo>
                      <a:lnTo>
                        <a:pt x="134" y="469"/>
                      </a:lnTo>
                      <a:lnTo>
                        <a:pt x="135" y="469"/>
                      </a:lnTo>
                      <a:lnTo>
                        <a:pt x="135" y="469"/>
                      </a:lnTo>
                      <a:lnTo>
                        <a:pt x="166" y="501"/>
                      </a:lnTo>
                      <a:lnTo>
                        <a:pt x="193" y="529"/>
                      </a:lnTo>
                      <a:lnTo>
                        <a:pt x="193" y="529"/>
                      </a:lnTo>
                      <a:lnTo>
                        <a:pt x="399" y="742"/>
                      </a:lnTo>
                      <a:lnTo>
                        <a:pt x="827" y="1185"/>
                      </a:lnTo>
                      <a:lnTo>
                        <a:pt x="831" y="1191"/>
                      </a:lnTo>
                      <a:lnTo>
                        <a:pt x="831" y="1191"/>
                      </a:lnTo>
                      <a:lnTo>
                        <a:pt x="917" y="1275"/>
                      </a:lnTo>
                      <a:lnTo>
                        <a:pt x="1001" y="1361"/>
                      </a:lnTo>
                      <a:lnTo>
                        <a:pt x="1164" y="1530"/>
                      </a:lnTo>
                      <a:lnTo>
                        <a:pt x="1164" y="1530"/>
                      </a:lnTo>
                      <a:lnTo>
                        <a:pt x="1285" y="1654"/>
                      </a:lnTo>
                      <a:lnTo>
                        <a:pt x="1409" y="1782"/>
                      </a:lnTo>
                      <a:lnTo>
                        <a:pt x="1474" y="1846"/>
                      </a:lnTo>
                      <a:lnTo>
                        <a:pt x="1539" y="1910"/>
                      </a:lnTo>
                      <a:lnTo>
                        <a:pt x="1607" y="1974"/>
                      </a:lnTo>
                      <a:lnTo>
                        <a:pt x="1676" y="2039"/>
                      </a:lnTo>
                      <a:lnTo>
                        <a:pt x="1686" y="2028"/>
                      </a:lnTo>
                      <a:lnTo>
                        <a:pt x="1538" y="1611"/>
                      </a:lnTo>
                      <a:lnTo>
                        <a:pt x="2009" y="1638"/>
                      </a:lnTo>
                      <a:lnTo>
                        <a:pt x="2009" y="1638"/>
                      </a:lnTo>
                      <a:lnTo>
                        <a:pt x="2018" y="1644"/>
                      </a:lnTo>
                      <a:lnTo>
                        <a:pt x="2018" y="164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88EFF"/>
                    </a:gs>
                    <a:gs pos="100000">
                      <a:srgbClr val="6167A3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24" name="Freeform 12">
                  <a:extLst>
                    <a:ext uri="{FF2B5EF4-FFF2-40B4-BE49-F238E27FC236}">
                      <a16:creationId xmlns:a16="http://schemas.microsoft.com/office/drawing/2014/main" id="{2B511652-7C85-854F-8146-32CF33D2F4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13063" y="941388"/>
                  <a:ext cx="3279775" cy="3332162"/>
                </a:xfrm>
                <a:custGeom>
                  <a:avLst/>
                  <a:gdLst>
                    <a:gd name="T0" fmla="*/ 1694 w 2066"/>
                    <a:gd name="T1" fmla="*/ 2084 h 2099"/>
                    <a:gd name="T2" fmla="*/ 1624 w 2066"/>
                    <a:gd name="T3" fmla="*/ 2019 h 2099"/>
                    <a:gd name="T4" fmla="*/ 1490 w 2066"/>
                    <a:gd name="T5" fmla="*/ 1890 h 2099"/>
                    <a:gd name="T6" fmla="*/ 1301 w 2066"/>
                    <a:gd name="T7" fmla="*/ 1698 h 2099"/>
                    <a:gd name="T8" fmla="*/ 1179 w 2066"/>
                    <a:gd name="T9" fmla="*/ 1573 h 2099"/>
                    <a:gd name="T10" fmla="*/ 933 w 2066"/>
                    <a:gd name="T11" fmla="*/ 1319 h 2099"/>
                    <a:gd name="T12" fmla="*/ 842 w 2066"/>
                    <a:gd name="T13" fmla="*/ 1229 h 2099"/>
                    <a:gd name="T14" fmla="*/ 415 w 2066"/>
                    <a:gd name="T15" fmla="*/ 785 h 2099"/>
                    <a:gd name="T16" fmla="*/ 151 w 2066"/>
                    <a:gd name="T17" fmla="*/ 513 h 2099"/>
                    <a:gd name="T18" fmla="*/ 140 w 2066"/>
                    <a:gd name="T19" fmla="*/ 492 h 2099"/>
                    <a:gd name="T20" fmla="*/ 523 w 2066"/>
                    <a:gd name="T21" fmla="*/ 85 h 2099"/>
                    <a:gd name="T22" fmla="*/ 528 w 2066"/>
                    <a:gd name="T23" fmla="*/ 90 h 2099"/>
                    <a:gd name="T24" fmla="*/ 557 w 2066"/>
                    <a:gd name="T25" fmla="*/ 117 h 2099"/>
                    <a:gd name="T26" fmla="*/ 589 w 2066"/>
                    <a:gd name="T27" fmla="*/ 151 h 2099"/>
                    <a:gd name="T28" fmla="*/ 967 w 2066"/>
                    <a:gd name="T29" fmla="*/ 540 h 2099"/>
                    <a:gd name="T30" fmla="*/ 968 w 2066"/>
                    <a:gd name="T31" fmla="*/ 541 h 2099"/>
                    <a:gd name="T32" fmla="*/ 1249 w 2066"/>
                    <a:gd name="T33" fmla="*/ 833 h 2099"/>
                    <a:gd name="T34" fmla="*/ 1254 w 2066"/>
                    <a:gd name="T35" fmla="*/ 838 h 2099"/>
                    <a:gd name="T36" fmla="*/ 1426 w 2066"/>
                    <a:gd name="T37" fmla="*/ 1010 h 2099"/>
                    <a:gd name="T38" fmla="*/ 1589 w 2066"/>
                    <a:gd name="T39" fmla="*/ 1180 h 2099"/>
                    <a:gd name="T40" fmla="*/ 1822 w 2066"/>
                    <a:gd name="T41" fmla="*/ 1420 h 2099"/>
                    <a:gd name="T42" fmla="*/ 1941 w 2066"/>
                    <a:gd name="T43" fmla="*/ 1538 h 2099"/>
                    <a:gd name="T44" fmla="*/ 2066 w 2066"/>
                    <a:gd name="T45" fmla="*/ 1655 h 2099"/>
                    <a:gd name="T46" fmla="*/ 2040 w 2066"/>
                    <a:gd name="T47" fmla="*/ 1688 h 2099"/>
                    <a:gd name="T48" fmla="*/ 2038 w 2066"/>
                    <a:gd name="T49" fmla="*/ 1690 h 2099"/>
                    <a:gd name="T50" fmla="*/ 1603 w 2066"/>
                    <a:gd name="T51" fmla="*/ 1663 h 2099"/>
                    <a:gd name="T52" fmla="*/ 1711 w 2066"/>
                    <a:gd name="T53" fmla="*/ 2099 h 2099"/>
                    <a:gd name="T54" fmla="*/ 241 w 2066"/>
                    <a:gd name="T55" fmla="*/ 541 h 2099"/>
                    <a:gd name="T56" fmla="*/ 447 w 2066"/>
                    <a:gd name="T57" fmla="*/ 754 h 2099"/>
                    <a:gd name="T58" fmla="*/ 880 w 2066"/>
                    <a:gd name="T59" fmla="*/ 1203 h 2099"/>
                    <a:gd name="T60" fmla="*/ 966 w 2066"/>
                    <a:gd name="T61" fmla="*/ 1287 h 2099"/>
                    <a:gd name="T62" fmla="*/ 1212 w 2066"/>
                    <a:gd name="T63" fmla="*/ 1542 h 2099"/>
                    <a:gd name="T64" fmla="*/ 1322 w 2066"/>
                    <a:gd name="T65" fmla="*/ 1657 h 2099"/>
                    <a:gd name="T66" fmla="*/ 1495 w 2066"/>
                    <a:gd name="T67" fmla="*/ 1831 h 2099"/>
                    <a:gd name="T68" fmla="*/ 1615 w 2066"/>
                    <a:gd name="T69" fmla="*/ 1948 h 2099"/>
                    <a:gd name="T70" fmla="*/ 1537 w 2066"/>
                    <a:gd name="T71" fmla="*/ 1614 h 2099"/>
                    <a:gd name="T72" fmla="*/ 1983 w 2066"/>
                    <a:gd name="T73" fmla="*/ 1640 h 2099"/>
                    <a:gd name="T74" fmla="*/ 1871 w 2066"/>
                    <a:gd name="T75" fmla="*/ 1534 h 2099"/>
                    <a:gd name="T76" fmla="*/ 1661 w 2066"/>
                    <a:gd name="T77" fmla="*/ 1320 h 2099"/>
                    <a:gd name="T78" fmla="*/ 1556 w 2066"/>
                    <a:gd name="T79" fmla="*/ 1211 h 2099"/>
                    <a:gd name="T80" fmla="*/ 1309 w 2066"/>
                    <a:gd name="T81" fmla="*/ 956 h 2099"/>
                    <a:gd name="T82" fmla="*/ 1217 w 2066"/>
                    <a:gd name="T83" fmla="*/ 864 h 2099"/>
                    <a:gd name="T84" fmla="*/ 935 w 2066"/>
                    <a:gd name="T85" fmla="*/ 573 h 2099"/>
                    <a:gd name="T86" fmla="*/ 934 w 2066"/>
                    <a:gd name="T87" fmla="*/ 571 h 2099"/>
                    <a:gd name="T88" fmla="*/ 557 w 2066"/>
                    <a:gd name="T89" fmla="*/ 182 h 2099"/>
                    <a:gd name="T90" fmla="*/ 518 w 2066"/>
                    <a:gd name="T91" fmla="*/ 142 h 2099"/>
                    <a:gd name="T92" fmla="*/ 63 w 2066"/>
                    <a:gd name="T93" fmla="*/ 55 h 2099"/>
                    <a:gd name="T94" fmla="*/ 198 w 2066"/>
                    <a:gd name="T95" fmla="*/ 497 h 2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066" h="2099">
                      <a:moveTo>
                        <a:pt x="1711" y="2099"/>
                      </a:moveTo>
                      <a:lnTo>
                        <a:pt x="1694" y="2084"/>
                      </a:lnTo>
                      <a:lnTo>
                        <a:pt x="1694" y="2084"/>
                      </a:lnTo>
                      <a:lnTo>
                        <a:pt x="1624" y="2019"/>
                      </a:lnTo>
                      <a:lnTo>
                        <a:pt x="1555" y="1955"/>
                      </a:lnTo>
                      <a:lnTo>
                        <a:pt x="1490" y="1890"/>
                      </a:lnTo>
                      <a:lnTo>
                        <a:pt x="1425" y="1825"/>
                      </a:lnTo>
                      <a:lnTo>
                        <a:pt x="1301" y="1698"/>
                      </a:lnTo>
                      <a:lnTo>
                        <a:pt x="1179" y="1573"/>
                      </a:lnTo>
                      <a:lnTo>
                        <a:pt x="1179" y="1573"/>
                      </a:lnTo>
                      <a:lnTo>
                        <a:pt x="1017" y="1404"/>
                      </a:lnTo>
                      <a:lnTo>
                        <a:pt x="933" y="1319"/>
                      </a:lnTo>
                      <a:lnTo>
                        <a:pt x="848" y="1234"/>
                      </a:lnTo>
                      <a:lnTo>
                        <a:pt x="842" y="1229"/>
                      </a:lnTo>
                      <a:lnTo>
                        <a:pt x="415" y="785"/>
                      </a:lnTo>
                      <a:lnTo>
                        <a:pt x="415" y="785"/>
                      </a:lnTo>
                      <a:lnTo>
                        <a:pt x="208" y="573"/>
                      </a:lnTo>
                      <a:lnTo>
                        <a:pt x="151" y="513"/>
                      </a:lnTo>
                      <a:lnTo>
                        <a:pt x="134" y="497"/>
                      </a:lnTo>
                      <a:lnTo>
                        <a:pt x="140" y="492"/>
                      </a:lnTo>
                      <a:lnTo>
                        <a:pt x="0" y="0"/>
                      </a:lnTo>
                      <a:lnTo>
                        <a:pt x="523" y="85"/>
                      </a:lnTo>
                      <a:lnTo>
                        <a:pt x="528" y="90"/>
                      </a:lnTo>
                      <a:lnTo>
                        <a:pt x="528" y="90"/>
                      </a:lnTo>
                      <a:lnTo>
                        <a:pt x="550" y="110"/>
                      </a:lnTo>
                      <a:lnTo>
                        <a:pt x="557" y="117"/>
                      </a:lnTo>
                      <a:lnTo>
                        <a:pt x="589" y="151"/>
                      </a:lnTo>
                      <a:lnTo>
                        <a:pt x="589" y="151"/>
                      </a:lnTo>
                      <a:lnTo>
                        <a:pt x="786" y="352"/>
                      </a:lnTo>
                      <a:lnTo>
                        <a:pt x="967" y="540"/>
                      </a:lnTo>
                      <a:lnTo>
                        <a:pt x="968" y="541"/>
                      </a:lnTo>
                      <a:lnTo>
                        <a:pt x="968" y="541"/>
                      </a:lnTo>
                      <a:lnTo>
                        <a:pt x="1102" y="682"/>
                      </a:lnTo>
                      <a:lnTo>
                        <a:pt x="1249" y="833"/>
                      </a:lnTo>
                      <a:lnTo>
                        <a:pt x="1254" y="838"/>
                      </a:lnTo>
                      <a:lnTo>
                        <a:pt x="1254" y="838"/>
                      </a:lnTo>
                      <a:lnTo>
                        <a:pt x="1340" y="925"/>
                      </a:lnTo>
                      <a:lnTo>
                        <a:pt x="1426" y="1010"/>
                      </a:lnTo>
                      <a:lnTo>
                        <a:pt x="1589" y="1180"/>
                      </a:lnTo>
                      <a:lnTo>
                        <a:pt x="1589" y="1180"/>
                      </a:lnTo>
                      <a:lnTo>
                        <a:pt x="1705" y="1301"/>
                      </a:lnTo>
                      <a:lnTo>
                        <a:pt x="1822" y="1420"/>
                      </a:lnTo>
                      <a:lnTo>
                        <a:pt x="1880" y="1479"/>
                      </a:lnTo>
                      <a:lnTo>
                        <a:pt x="1941" y="1538"/>
                      </a:lnTo>
                      <a:lnTo>
                        <a:pt x="2002" y="1597"/>
                      </a:lnTo>
                      <a:lnTo>
                        <a:pt x="2066" y="1655"/>
                      </a:lnTo>
                      <a:lnTo>
                        <a:pt x="2040" y="1688"/>
                      </a:lnTo>
                      <a:lnTo>
                        <a:pt x="2040" y="1688"/>
                      </a:lnTo>
                      <a:lnTo>
                        <a:pt x="2038" y="1690"/>
                      </a:lnTo>
                      <a:lnTo>
                        <a:pt x="2038" y="1690"/>
                      </a:lnTo>
                      <a:lnTo>
                        <a:pt x="2034" y="1688"/>
                      </a:lnTo>
                      <a:lnTo>
                        <a:pt x="1603" y="1663"/>
                      </a:lnTo>
                      <a:lnTo>
                        <a:pt x="1744" y="2062"/>
                      </a:lnTo>
                      <a:lnTo>
                        <a:pt x="1711" y="2099"/>
                      </a:lnTo>
                      <a:close/>
                      <a:moveTo>
                        <a:pt x="198" y="497"/>
                      </a:moveTo>
                      <a:lnTo>
                        <a:pt x="241" y="541"/>
                      </a:lnTo>
                      <a:lnTo>
                        <a:pt x="241" y="541"/>
                      </a:lnTo>
                      <a:lnTo>
                        <a:pt x="447" y="754"/>
                      </a:lnTo>
                      <a:lnTo>
                        <a:pt x="875" y="1197"/>
                      </a:lnTo>
                      <a:lnTo>
                        <a:pt x="880" y="1203"/>
                      </a:lnTo>
                      <a:lnTo>
                        <a:pt x="880" y="1203"/>
                      </a:lnTo>
                      <a:lnTo>
                        <a:pt x="966" y="1287"/>
                      </a:lnTo>
                      <a:lnTo>
                        <a:pt x="1049" y="1373"/>
                      </a:lnTo>
                      <a:lnTo>
                        <a:pt x="1212" y="1542"/>
                      </a:lnTo>
                      <a:lnTo>
                        <a:pt x="1212" y="1542"/>
                      </a:lnTo>
                      <a:lnTo>
                        <a:pt x="1322" y="1657"/>
                      </a:lnTo>
                      <a:lnTo>
                        <a:pt x="1436" y="1773"/>
                      </a:lnTo>
                      <a:lnTo>
                        <a:pt x="1495" y="1831"/>
                      </a:lnTo>
                      <a:lnTo>
                        <a:pt x="1554" y="1890"/>
                      </a:lnTo>
                      <a:lnTo>
                        <a:pt x="1615" y="1948"/>
                      </a:lnTo>
                      <a:lnTo>
                        <a:pt x="1677" y="2008"/>
                      </a:lnTo>
                      <a:lnTo>
                        <a:pt x="1537" y="1614"/>
                      </a:lnTo>
                      <a:lnTo>
                        <a:pt x="1983" y="1640"/>
                      </a:lnTo>
                      <a:lnTo>
                        <a:pt x="1983" y="1640"/>
                      </a:lnTo>
                      <a:lnTo>
                        <a:pt x="1927" y="1587"/>
                      </a:lnTo>
                      <a:lnTo>
                        <a:pt x="1871" y="1534"/>
                      </a:lnTo>
                      <a:lnTo>
                        <a:pt x="1766" y="1427"/>
                      </a:lnTo>
                      <a:lnTo>
                        <a:pt x="1661" y="1320"/>
                      </a:lnTo>
                      <a:lnTo>
                        <a:pt x="1556" y="1211"/>
                      </a:lnTo>
                      <a:lnTo>
                        <a:pt x="1556" y="1211"/>
                      </a:lnTo>
                      <a:lnTo>
                        <a:pt x="1393" y="1042"/>
                      </a:lnTo>
                      <a:lnTo>
                        <a:pt x="1309" y="956"/>
                      </a:lnTo>
                      <a:lnTo>
                        <a:pt x="1221" y="870"/>
                      </a:lnTo>
                      <a:lnTo>
                        <a:pt x="1217" y="864"/>
                      </a:lnTo>
                      <a:lnTo>
                        <a:pt x="1217" y="864"/>
                      </a:lnTo>
                      <a:lnTo>
                        <a:pt x="935" y="573"/>
                      </a:lnTo>
                      <a:lnTo>
                        <a:pt x="934" y="571"/>
                      </a:lnTo>
                      <a:lnTo>
                        <a:pt x="934" y="571"/>
                      </a:lnTo>
                      <a:lnTo>
                        <a:pt x="753" y="384"/>
                      </a:lnTo>
                      <a:lnTo>
                        <a:pt x="557" y="182"/>
                      </a:lnTo>
                      <a:lnTo>
                        <a:pt x="518" y="142"/>
                      </a:lnTo>
                      <a:lnTo>
                        <a:pt x="518" y="142"/>
                      </a:lnTo>
                      <a:lnTo>
                        <a:pt x="503" y="128"/>
                      </a:lnTo>
                      <a:lnTo>
                        <a:pt x="63" y="55"/>
                      </a:lnTo>
                      <a:lnTo>
                        <a:pt x="184" y="483"/>
                      </a:lnTo>
                      <a:lnTo>
                        <a:pt x="198" y="497"/>
                      </a:lnTo>
                      <a:lnTo>
                        <a:pt x="198" y="4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25" name="Freeform 13">
                  <a:extLst>
                    <a:ext uri="{FF2B5EF4-FFF2-40B4-BE49-F238E27FC236}">
                      <a16:creationId xmlns:a16="http://schemas.microsoft.com/office/drawing/2014/main" id="{520F5EC4-7294-C043-AF47-BC51BDD41A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05438" y="3378200"/>
                  <a:ext cx="3259138" cy="1328737"/>
                </a:xfrm>
                <a:custGeom>
                  <a:avLst/>
                  <a:gdLst>
                    <a:gd name="T0" fmla="*/ 1601 w 2053"/>
                    <a:gd name="T1" fmla="*/ 466 h 837"/>
                    <a:gd name="T2" fmla="*/ 1638 w 2053"/>
                    <a:gd name="T3" fmla="*/ 0 h 837"/>
                    <a:gd name="T4" fmla="*/ 1621 w 2053"/>
                    <a:gd name="T5" fmla="*/ 20 h 837"/>
                    <a:gd name="T6" fmla="*/ 1588 w 2053"/>
                    <a:gd name="T7" fmla="*/ 60 h 837"/>
                    <a:gd name="T8" fmla="*/ 1553 w 2053"/>
                    <a:gd name="T9" fmla="*/ 96 h 837"/>
                    <a:gd name="T10" fmla="*/ 1513 w 2053"/>
                    <a:gd name="T11" fmla="*/ 128 h 837"/>
                    <a:gd name="T12" fmla="*/ 1473 w 2053"/>
                    <a:gd name="T13" fmla="*/ 159 h 837"/>
                    <a:gd name="T14" fmla="*/ 1430 w 2053"/>
                    <a:gd name="T15" fmla="*/ 187 h 837"/>
                    <a:gd name="T16" fmla="*/ 1384 w 2053"/>
                    <a:gd name="T17" fmla="*/ 213 h 837"/>
                    <a:gd name="T18" fmla="*/ 1336 w 2053"/>
                    <a:gd name="T19" fmla="*/ 236 h 837"/>
                    <a:gd name="T20" fmla="*/ 1303 w 2053"/>
                    <a:gd name="T21" fmla="*/ 250 h 837"/>
                    <a:gd name="T22" fmla="*/ 1273 w 2053"/>
                    <a:gd name="T23" fmla="*/ 262 h 837"/>
                    <a:gd name="T24" fmla="*/ 1212 w 2053"/>
                    <a:gd name="T25" fmla="*/ 284 h 837"/>
                    <a:gd name="T26" fmla="*/ 1150 w 2053"/>
                    <a:gd name="T27" fmla="*/ 299 h 837"/>
                    <a:gd name="T28" fmla="*/ 1087 w 2053"/>
                    <a:gd name="T29" fmla="*/ 310 h 837"/>
                    <a:gd name="T30" fmla="*/ 1024 w 2053"/>
                    <a:gd name="T31" fmla="*/ 315 h 837"/>
                    <a:gd name="T32" fmla="*/ 960 w 2053"/>
                    <a:gd name="T33" fmla="*/ 315 h 837"/>
                    <a:gd name="T34" fmla="*/ 894 w 2053"/>
                    <a:gd name="T35" fmla="*/ 310 h 837"/>
                    <a:gd name="T36" fmla="*/ 829 w 2053"/>
                    <a:gd name="T37" fmla="*/ 298 h 837"/>
                    <a:gd name="T38" fmla="*/ 797 w 2053"/>
                    <a:gd name="T39" fmla="*/ 290 h 837"/>
                    <a:gd name="T40" fmla="*/ 696 w 2053"/>
                    <a:gd name="T41" fmla="*/ 258 h 837"/>
                    <a:gd name="T42" fmla="*/ 649 w 2053"/>
                    <a:gd name="T43" fmla="*/ 239 h 837"/>
                    <a:gd name="T44" fmla="*/ 605 w 2053"/>
                    <a:gd name="T45" fmla="*/ 217 h 837"/>
                    <a:gd name="T46" fmla="*/ 573 w 2053"/>
                    <a:gd name="T47" fmla="*/ 198 h 837"/>
                    <a:gd name="T48" fmla="*/ 523 w 2053"/>
                    <a:gd name="T49" fmla="*/ 167 h 837"/>
                    <a:gd name="T50" fmla="*/ 480 w 2053"/>
                    <a:gd name="T51" fmla="*/ 137 h 837"/>
                    <a:gd name="T52" fmla="*/ 471 w 2053"/>
                    <a:gd name="T53" fmla="*/ 131 h 837"/>
                    <a:gd name="T54" fmla="*/ 148 w 2053"/>
                    <a:gd name="T55" fmla="*/ 521 h 837"/>
                    <a:gd name="T56" fmla="*/ 159 w 2053"/>
                    <a:gd name="T57" fmla="*/ 548 h 837"/>
                    <a:gd name="T58" fmla="*/ 224 w 2053"/>
                    <a:gd name="T59" fmla="*/ 594 h 837"/>
                    <a:gd name="T60" fmla="*/ 256 w 2053"/>
                    <a:gd name="T61" fmla="*/ 616 h 837"/>
                    <a:gd name="T62" fmla="*/ 323 w 2053"/>
                    <a:gd name="T63" fmla="*/ 657 h 837"/>
                    <a:gd name="T64" fmla="*/ 358 w 2053"/>
                    <a:gd name="T65" fmla="*/ 677 h 837"/>
                    <a:gd name="T66" fmla="*/ 395 w 2053"/>
                    <a:gd name="T67" fmla="*/ 696 h 837"/>
                    <a:gd name="T68" fmla="*/ 469 w 2053"/>
                    <a:gd name="T69" fmla="*/ 729 h 837"/>
                    <a:gd name="T70" fmla="*/ 542 w 2053"/>
                    <a:gd name="T71" fmla="*/ 756 h 837"/>
                    <a:gd name="T72" fmla="*/ 648 w 2053"/>
                    <a:gd name="T73" fmla="*/ 791 h 837"/>
                    <a:gd name="T74" fmla="*/ 660 w 2053"/>
                    <a:gd name="T75" fmla="*/ 796 h 837"/>
                    <a:gd name="T76" fmla="*/ 702 w 2053"/>
                    <a:gd name="T77" fmla="*/ 805 h 837"/>
                    <a:gd name="T78" fmla="*/ 785 w 2053"/>
                    <a:gd name="T79" fmla="*/ 821 h 837"/>
                    <a:gd name="T80" fmla="*/ 869 w 2053"/>
                    <a:gd name="T81" fmla="*/ 832 h 837"/>
                    <a:gd name="T82" fmla="*/ 952 w 2053"/>
                    <a:gd name="T83" fmla="*/ 837 h 837"/>
                    <a:gd name="T84" fmla="*/ 993 w 2053"/>
                    <a:gd name="T85" fmla="*/ 837 h 837"/>
                    <a:gd name="T86" fmla="*/ 1060 w 2053"/>
                    <a:gd name="T87" fmla="*/ 836 h 837"/>
                    <a:gd name="T88" fmla="*/ 1125 w 2053"/>
                    <a:gd name="T89" fmla="*/ 831 h 837"/>
                    <a:gd name="T90" fmla="*/ 1190 w 2053"/>
                    <a:gd name="T91" fmla="*/ 823 h 837"/>
                    <a:gd name="T92" fmla="*/ 1256 w 2053"/>
                    <a:gd name="T93" fmla="*/ 810 h 837"/>
                    <a:gd name="T94" fmla="*/ 1321 w 2053"/>
                    <a:gd name="T95" fmla="*/ 796 h 837"/>
                    <a:gd name="T96" fmla="*/ 1384 w 2053"/>
                    <a:gd name="T97" fmla="*/ 777 h 837"/>
                    <a:gd name="T98" fmla="*/ 1448 w 2053"/>
                    <a:gd name="T99" fmla="*/ 755 h 837"/>
                    <a:gd name="T100" fmla="*/ 1510 w 2053"/>
                    <a:gd name="T101" fmla="*/ 729 h 837"/>
                    <a:gd name="T102" fmla="*/ 1550 w 2053"/>
                    <a:gd name="T103" fmla="*/ 713 h 837"/>
                    <a:gd name="T104" fmla="*/ 1630 w 2053"/>
                    <a:gd name="T105" fmla="*/ 673 h 837"/>
                    <a:gd name="T106" fmla="*/ 1706 w 2053"/>
                    <a:gd name="T107" fmla="*/ 630 h 837"/>
                    <a:gd name="T108" fmla="*/ 1778 w 2053"/>
                    <a:gd name="T109" fmla="*/ 583 h 837"/>
                    <a:gd name="T110" fmla="*/ 1846 w 2053"/>
                    <a:gd name="T111" fmla="*/ 531 h 837"/>
                    <a:gd name="T112" fmla="*/ 1911 w 2053"/>
                    <a:gd name="T113" fmla="*/ 475 h 837"/>
                    <a:gd name="T114" fmla="*/ 1970 w 2053"/>
                    <a:gd name="T115" fmla="*/ 414 h 837"/>
                    <a:gd name="T116" fmla="*/ 2026 w 2053"/>
                    <a:gd name="T117" fmla="*/ 350 h 837"/>
                    <a:gd name="T118" fmla="*/ 2053 w 2053"/>
                    <a:gd name="T119" fmla="*/ 316 h 837"/>
                    <a:gd name="T120" fmla="*/ 2050 w 2053"/>
                    <a:gd name="T121" fmla="*/ 321 h 8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053" h="837">
                      <a:moveTo>
                        <a:pt x="2050" y="321"/>
                      </a:moveTo>
                      <a:lnTo>
                        <a:pt x="1601" y="466"/>
                      </a:lnTo>
                      <a:lnTo>
                        <a:pt x="1640" y="2"/>
                      </a:lnTo>
                      <a:lnTo>
                        <a:pt x="1638" y="0"/>
                      </a:lnTo>
                      <a:lnTo>
                        <a:pt x="1638" y="0"/>
                      </a:lnTo>
                      <a:lnTo>
                        <a:pt x="1621" y="20"/>
                      </a:lnTo>
                      <a:lnTo>
                        <a:pt x="1606" y="41"/>
                      </a:lnTo>
                      <a:lnTo>
                        <a:pt x="1588" y="60"/>
                      </a:lnTo>
                      <a:lnTo>
                        <a:pt x="1571" y="78"/>
                      </a:lnTo>
                      <a:lnTo>
                        <a:pt x="1553" y="96"/>
                      </a:lnTo>
                      <a:lnTo>
                        <a:pt x="1534" y="113"/>
                      </a:lnTo>
                      <a:lnTo>
                        <a:pt x="1513" y="128"/>
                      </a:lnTo>
                      <a:lnTo>
                        <a:pt x="1494" y="144"/>
                      </a:lnTo>
                      <a:lnTo>
                        <a:pt x="1473" y="159"/>
                      </a:lnTo>
                      <a:lnTo>
                        <a:pt x="1451" y="173"/>
                      </a:lnTo>
                      <a:lnTo>
                        <a:pt x="1430" y="187"/>
                      </a:lnTo>
                      <a:lnTo>
                        <a:pt x="1408" y="200"/>
                      </a:lnTo>
                      <a:lnTo>
                        <a:pt x="1384" y="213"/>
                      </a:lnTo>
                      <a:lnTo>
                        <a:pt x="1360" y="225"/>
                      </a:lnTo>
                      <a:lnTo>
                        <a:pt x="1336" y="236"/>
                      </a:lnTo>
                      <a:lnTo>
                        <a:pt x="1310" y="247"/>
                      </a:lnTo>
                      <a:lnTo>
                        <a:pt x="1303" y="250"/>
                      </a:lnTo>
                      <a:lnTo>
                        <a:pt x="1303" y="250"/>
                      </a:lnTo>
                      <a:lnTo>
                        <a:pt x="1273" y="262"/>
                      </a:lnTo>
                      <a:lnTo>
                        <a:pt x="1242" y="274"/>
                      </a:lnTo>
                      <a:lnTo>
                        <a:pt x="1212" y="284"/>
                      </a:lnTo>
                      <a:lnTo>
                        <a:pt x="1180" y="293"/>
                      </a:lnTo>
                      <a:lnTo>
                        <a:pt x="1150" y="299"/>
                      </a:lnTo>
                      <a:lnTo>
                        <a:pt x="1118" y="305"/>
                      </a:lnTo>
                      <a:lnTo>
                        <a:pt x="1087" y="310"/>
                      </a:lnTo>
                      <a:lnTo>
                        <a:pt x="1055" y="313"/>
                      </a:lnTo>
                      <a:lnTo>
                        <a:pt x="1024" y="315"/>
                      </a:lnTo>
                      <a:lnTo>
                        <a:pt x="991" y="315"/>
                      </a:lnTo>
                      <a:lnTo>
                        <a:pt x="960" y="315"/>
                      </a:lnTo>
                      <a:lnTo>
                        <a:pt x="927" y="313"/>
                      </a:lnTo>
                      <a:lnTo>
                        <a:pt x="894" y="310"/>
                      </a:lnTo>
                      <a:lnTo>
                        <a:pt x="862" y="304"/>
                      </a:lnTo>
                      <a:lnTo>
                        <a:pt x="829" y="298"/>
                      </a:lnTo>
                      <a:lnTo>
                        <a:pt x="797" y="290"/>
                      </a:lnTo>
                      <a:lnTo>
                        <a:pt x="797" y="290"/>
                      </a:lnTo>
                      <a:lnTo>
                        <a:pt x="745" y="275"/>
                      </a:lnTo>
                      <a:lnTo>
                        <a:pt x="696" y="258"/>
                      </a:lnTo>
                      <a:lnTo>
                        <a:pt x="673" y="248"/>
                      </a:lnTo>
                      <a:lnTo>
                        <a:pt x="649" y="239"/>
                      </a:lnTo>
                      <a:lnTo>
                        <a:pt x="627" y="229"/>
                      </a:lnTo>
                      <a:lnTo>
                        <a:pt x="605" y="217"/>
                      </a:lnTo>
                      <a:lnTo>
                        <a:pt x="605" y="217"/>
                      </a:lnTo>
                      <a:lnTo>
                        <a:pt x="573" y="198"/>
                      </a:lnTo>
                      <a:lnTo>
                        <a:pt x="538" y="176"/>
                      </a:lnTo>
                      <a:lnTo>
                        <a:pt x="523" y="167"/>
                      </a:lnTo>
                      <a:lnTo>
                        <a:pt x="523" y="167"/>
                      </a:lnTo>
                      <a:lnTo>
                        <a:pt x="480" y="137"/>
                      </a:lnTo>
                      <a:lnTo>
                        <a:pt x="480" y="137"/>
                      </a:lnTo>
                      <a:lnTo>
                        <a:pt x="471" y="131"/>
                      </a:lnTo>
                      <a:lnTo>
                        <a:pt x="0" y="104"/>
                      </a:lnTo>
                      <a:lnTo>
                        <a:pt x="148" y="521"/>
                      </a:lnTo>
                      <a:lnTo>
                        <a:pt x="159" y="548"/>
                      </a:lnTo>
                      <a:lnTo>
                        <a:pt x="159" y="548"/>
                      </a:lnTo>
                      <a:lnTo>
                        <a:pt x="204" y="581"/>
                      </a:lnTo>
                      <a:lnTo>
                        <a:pt x="224" y="594"/>
                      </a:lnTo>
                      <a:lnTo>
                        <a:pt x="224" y="594"/>
                      </a:lnTo>
                      <a:lnTo>
                        <a:pt x="256" y="616"/>
                      </a:lnTo>
                      <a:lnTo>
                        <a:pt x="290" y="637"/>
                      </a:lnTo>
                      <a:lnTo>
                        <a:pt x="323" y="657"/>
                      </a:lnTo>
                      <a:lnTo>
                        <a:pt x="353" y="674"/>
                      </a:lnTo>
                      <a:lnTo>
                        <a:pt x="358" y="677"/>
                      </a:lnTo>
                      <a:lnTo>
                        <a:pt x="358" y="677"/>
                      </a:lnTo>
                      <a:lnTo>
                        <a:pt x="395" y="696"/>
                      </a:lnTo>
                      <a:lnTo>
                        <a:pt x="432" y="714"/>
                      </a:lnTo>
                      <a:lnTo>
                        <a:pt x="469" y="729"/>
                      </a:lnTo>
                      <a:lnTo>
                        <a:pt x="506" y="744"/>
                      </a:lnTo>
                      <a:lnTo>
                        <a:pt x="542" y="756"/>
                      </a:lnTo>
                      <a:lnTo>
                        <a:pt x="577" y="769"/>
                      </a:lnTo>
                      <a:lnTo>
                        <a:pt x="648" y="791"/>
                      </a:lnTo>
                      <a:lnTo>
                        <a:pt x="654" y="794"/>
                      </a:lnTo>
                      <a:lnTo>
                        <a:pt x="660" y="796"/>
                      </a:lnTo>
                      <a:lnTo>
                        <a:pt x="660" y="796"/>
                      </a:lnTo>
                      <a:lnTo>
                        <a:pt x="702" y="805"/>
                      </a:lnTo>
                      <a:lnTo>
                        <a:pt x="744" y="814"/>
                      </a:lnTo>
                      <a:lnTo>
                        <a:pt x="785" y="821"/>
                      </a:lnTo>
                      <a:lnTo>
                        <a:pt x="827" y="827"/>
                      </a:lnTo>
                      <a:lnTo>
                        <a:pt x="869" y="832"/>
                      </a:lnTo>
                      <a:lnTo>
                        <a:pt x="910" y="835"/>
                      </a:lnTo>
                      <a:lnTo>
                        <a:pt x="952" y="837"/>
                      </a:lnTo>
                      <a:lnTo>
                        <a:pt x="993" y="837"/>
                      </a:lnTo>
                      <a:lnTo>
                        <a:pt x="993" y="837"/>
                      </a:lnTo>
                      <a:lnTo>
                        <a:pt x="1026" y="837"/>
                      </a:lnTo>
                      <a:lnTo>
                        <a:pt x="1060" y="836"/>
                      </a:lnTo>
                      <a:lnTo>
                        <a:pt x="1093" y="834"/>
                      </a:lnTo>
                      <a:lnTo>
                        <a:pt x="1125" y="831"/>
                      </a:lnTo>
                      <a:lnTo>
                        <a:pt x="1158" y="827"/>
                      </a:lnTo>
                      <a:lnTo>
                        <a:pt x="1190" y="823"/>
                      </a:lnTo>
                      <a:lnTo>
                        <a:pt x="1223" y="817"/>
                      </a:lnTo>
                      <a:lnTo>
                        <a:pt x="1256" y="810"/>
                      </a:lnTo>
                      <a:lnTo>
                        <a:pt x="1288" y="804"/>
                      </a:lnTo>
                      <a:lnTo>
                        <a:pt x="1321" y="796"/>
                      </a:lnTo>
                      <a:lnTo>
                        <a:pt x="1352" y="787"/>
                      </a:lnTo>
                      <a:lnTo>
                        <a:pt x="1384" y="777"/>
                      </a:lnTo>
                      <a:lnTo>
                        <a:pt x="1417" y="767"/>
                      </a:lnTo>
                      <a:lnTo>
                        <a:pt x="1448" y="755"/>
                      </a:lnTo>
                      <a:lnTo>
                        <a:pt x="1478" y="743"/>
                      </a:lnTo>
                      <a:lnTo>
                        <a:pt x="1510" y="729"/>
                      </a:lnTo>
                      <a:lnTo>
                        <a:pt x="1510" y="729"/>
                      </a:lnTo>
                      <a:lnTo>
                        <a:pt x="1550" y="713"/>
                      </a:lnTo>
                      <a:lnTo>
                        <a:pt x="1591" y="693"/>
                      </a:lnTo>
                      <a:lnTo>
                        <a:pt x="1630" y="673"/>
                      </a:lnTo>
                      <a:lnTo>
                        <a:pt x="1669" y="653"/>
                      </a:lnTo>
                      <a:lnTo>
                        <a:pt x="1706" y="630"/>
                      </a:lnTo>
                      <a:lnTo>
                        <a:pt x="1743" y="608"/>
                      </a:lnTo>
                      <a:lnTo>
                        <a:pt x="1778" y="583"/>
                      </a:lnTo>
                      <a:lnTo>
                        <a:pt x="1813" y="557"/>
                      </a:lnTo>
                      <a:lnTo>
                        <a:pt x="1846" y="531"/>
                      </a:lnTo>
                      <a:lnTo>
                        <a:pt x="1879" y="504"/>
                      </a:lnTo>
                      <a:lnTo>
                        <a:pt x="1911" y="475"/>
                      </a:lnTo>
                      <a:lnTo>
                        <a:pt x="1941" y="446"/>
                      </a:lnTo>
                      <a:lnTo>
                        <a:pt x="1970" y="414"/>
                      </a:lnTo>
                      <a:lnTo>
                        <a:pt x="1999" y="383"/>
                      </a:lnTo>
                      <a:lnTo>
                        <a:pt x="2026" y="350"/>
                      </a:lnTo>
                      <a:lnTo>
                        <a:pt x="2053" y="316"/>
                      </a:lnTo>
                      <a:lnTo>
                        <a:pt x="2053" y="316"/>
                      </a:lnTo>
                      <a:lnTo>
                        <a:pt x="2050" y="321"/>
                      </a:lnTo>
                      <a:lnTo>
                        <a:pt x="2050" y="321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26" name="Freeform 14">
                  <a:extLst>
                    <a:ext uri="{FF2B5EF4-FFF2-40B4-BE49-F238E27FC236}">
                      <a16:creationId xmlns:a16="http://schemas.microsoft.com/office/drawing/2014/main" id="{FD92ED1A-DE1A-1A44-ADB0-20691072BF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53050" y="3328988"/>
                  <a:ext cx="3340100" cy="1414462"/>
                </a:xfrm>
                <a:custGeom>
                  <a:avLst/>
                  <a:gdLst>
                    <a:gd name="T0" fmla="*/ 984 w 2104"/>
                    <a:gd name="T1" fmla="*/ 891 h 891"/>
                    <a:gd name="T2" fmla="*/ 815 w 2104"/>
                    <a:gd name="T3" fmla="*/ 874 h 891"/>
                    <a:gd name="T4" fmla="*/ 680 w 2104"/>
                    <a:gd name="T5" fmla="*/ 846 h 891"/>
                    <a:gd name="T6" fmla="*/ 567 w 2104"/>
                    <a:gd name="T7" fmla="*/ 809 h 891"/>
                    <a:gd name="T8" fmla="*/ 418 w 2104"/>
                    <a:gd name="T9" fmla="*/ 747 h 891"/>
                    <a:gd name="T10" fmla="*/ 346 w 2104"/>
                    <a:gd name="T11" fmla="*/ 708 h 891"/>
                    <a:gd name="T12" fmla="*/ 224 w 2104"/>
                    <a:gd name="T13" fmla="*/ 631 h 891"/>
                    <a:gd name="T14" fmla="*/ 0 w 2104"/>
                    <a:gd name="T15" fmla="*/ 110 h 891"/>
                    <a:gd name="T16" fmla="*/ 527 w 2104"/>
                    <a:gd name="T17" fmla="*/ 150 h 891"/>
                    <a:gd name="T18" fmla="*/ 583 w 2104"/>
                    <a:gd name="T19" fmla="*/ 187 h 891"/>
                    <a:gd name="T20" fmla="*/ 671 w 2104"/>
                    <a:gd name="T21" fmla="*/ 239 h 891"/>
                    <a:gd name="T22" fmla="*/ 787 w 2104"/>
                    <a:gd name="T23" fmla="*/ 284 h 891"/>
                    <a:gd name="T24" fmla="*/ 884 w 2104"/>
                    <a:gd name="T25" fmla="*/ 310 h 891"/>
                    <a:gd name="T26" fmla="*/ 979 w 2104"/>
                    <a:gd name="T27" fmla="*/ 323 h 891"/>
                    <a:gd name="T28" fmla="*/ 1066 w 2104"/>
                    <a:gd name="T29" fmla="*/ 324 h 891"/>
                    <a:gd name="T30" fmla="*/ 1217 w 2104"/>
                    <a:gd name="T31" fmla="*/ 299 h 891"/>
                    <a:gd name="T32" fmla="*/ 1335 w 2104"/>
                    <a:gd name="T33" fmla="*/ 257 h 891"/>
                    <a:gd name="T34" fmla="*/ 1406 w 2104"/>
                    <a:gd name="T35" fmla="*/ 225 h 891"/>
                    <a:gd name="T36" fmla="*/ 1493 w 2104"/>
                    <a:gd name="T37" fmla="*/ 172 h 891"/>
                    <a:gd name="T38" fmla="*/ 1570 w 2104"/>
                    <a:gd name="T39" fmla="*/ 110 h 891"/>
                    <a:gd name="T40" fmla="*/ 1637 w 2104"/>
                    <a:gd name="T41" fmla="*/ 38 h 891"/>
                    <a:gd name="T42" fmla="*/ 1660 w 2104"/>
                    <a:gd name="T43" fmla="*/ 466 h 891"/>
                    <a:gd name="T44" fmla="*/ 2104 w 2104"/>
                    <a:gd name="T45" fmla="*/ 361 h 891"/>
                    <a:gd name="T46" fmla="*/ 1990 w 2104"/>
                    <a:gd name="T47" fmla="*/ 493 h 891"/>
                    <a:gd name="T48" fmla="*/ 1859 w 2104"/>
                    <a:gd name="T49" fmla="*/ 606 h 891"/>
                    <a:gd name="T50" fmla="*/ 1713 w 2104"/>
                    <a:gd name="T51" fmla="*/ 703 h 891"/>
                    <a:gd name="T52" fmla="*/ 1552 w 2104"/>
                    <a:gd name="T53" fmla="*/ 782 h 891"/>
                    <a:gd name="T54" fmla="*/ 1456 w 2104"/>
                    <a:gd name="T55" fmla="*/ 819 h 891"/>
                    <a:gd name="T56" fmla="*/ 1327 w 2104"/>
                    <a:gd name="T57" fmla="*/ 856 h 891"/>
                    <a:gd name="T58" fmla="*/ 1194 w 2104"/>
                    <a:gd name="T59" fmla="*/ 881 h 891"/>
                    <a:gd name="T60" fmla="*/ 1060 w 2104"/>
                    <a:gd name="T61" fmla="*/ 891 h 891"/>
                    <a:gd name="T62" fmla="*/ 699 w 2104"/>
                    <a:gd name="T63" fmla="*/ 804 h 891"/>
                    <a:gd name="T64" fmla="*/ 822 w 2104"/>
                    <a:gd name="T65" fmla="*/ 830 h 891"/>
                    <a:gd name="T66" fmla="*/ 985 w 2104"/>
                    <a:gd name="T67" fmla="*/ 846 h 891"/>
                    <a:gd name="T68" fmla="*/ 1059 w 2104"/>
                    <a:gd name="T69" fmla="*/ 846 h 891"/>
                    <a:gd name="T70" fmla="*/ 1189 w 2104"/>
                    <a:gd name="T71" fmla="*/ 836 h 891"/>
                    <a:gd name="T72" fmla="*/ 1317 w 2104"/>
                    <a:gd name="T73" fmla="*/ 812 h 891"/>
                    <a:gd name="T74" fmla="*/ 1442 w 2104"/>
                    <a:gd name="T75" fmla="*/ 776 h 891"/>
                    <a:gd name="T76" fmla="*/ 1534 w 2104"/>
                    <a:gd name="T77" fmla="*/ 740 h 891"/>
                    <a:gd name="T78" fmla="*/ 1639 w 2104"/>
                    <a:gd name="T79" fmla="*/ 692 h 891"/>
                    <a:gd name="T80" fmla="*/ 1769 w 2104"/>
                    <a:gd name="T81" fmla="*/ 616 h 891"/>
                    <a:gd name="T82" fmla="*/ 1887 w 2104"/>
                    <a:gd name="T83" fmla="*/ 526 h 891"/>
                    <a:gd name="T84" fmla="*/ 1993 w 2104"/>
                    <a:gd name="T85" fmla="*/ 424 h 891"/>
                    <a:gd name="T86" fmla="*/ 1645 w 2104"/>
                    <a:gd name="T87" fmla="*/ 96 h 891"/>
                    <a:gd name="T88" fmla="*/ 1514 w 2104"/>
                    <a:gd name="T89" fmla="*/ 212 h 891"/>
                    <a:gd name="T90" fmla="*/ 1352 w 2104"/>
                    <a:gd name="T91" fmla="*/ 299 h 891"/>
                    <a:gd name="T92" fmla="*/ 1267 w 2104"/>
                    <a:gd name="T93" fmla="*/ 332 h 891"/>
                    <a:gd name="T94" fmla="*/ 1109 w 2104"/>
                    <a:gd name="T95" fmla="*/ 365 h 891"/>
                    <a:gd name="T96" fmla="*/ 1002 w 2104"/>
                    <a:gd name="T97" fmla="*/ 369 h 891"/>
                    <a:gd name="T98" fmla="*/ 900 w 2104"/>
                    <a:gd name="T99" fmla="*/ 360 h 891"/>
                    <a:gd name="T100" fmla="*/ 823 w 2104"/>
                    <a:gd name="T101" fmla="*/ 343 h 891"/>
                    <a:gd name="T102" fmla="*/ 698 w 2104"/>
                    <a:gd name="T103" fmla="*/ 300 h 891"/>
                    <a:gd name="T104" fmla="*/ 627 w 2104"/>
                    <a:gd name="T105" fmla="*/ 267 h 891"/>
                    <a:gd name="T106" fmla="*/ 544 w 2104"/>
                    <a:gd name="T107" fmla="*/ 217 h 891"/>
                    <a:gd name="T108" fmla="*/ 497 w 2104"/>
                    <a:gd name="T109" fmla="*/ 184 h 891"/>
                    <a:gd name="T110" fmla="*/ 250 w 2104"/>
                    <a:gd name="T111" fmla="*/ 594 h 891"/>
                    <a:gd name="T112" fmla="*/ 336 w 2104"/>
                    <a:gd name="T113" fmla="*/ 650 h 891"/>
                    <a:gd name="T114" fmla="*/ 401 w 2104"/>
                    <a:gd name="T115" fmla="*/ 688 h 891"/>
                    <a:gd name="T116" fmla="*/ 547 w 2104"/>
                    <a:gd name="T117" fmla="*/ 754 h 891"/>
                    <a:gd name="T118" fmla="*/ 693 w 2104"/>
                    <a:gd name="T119" fmla="*/ 803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104" h="891">
                      <a:moveTo>
                        <a:pt x="1026" y="891"/>
                      </a:moveTo>
                      <a:lnTo>
                        <a:pt x="1026" y="891"/>
                      </a:lnTo>
                      <a:lnTo>
                        <a:pt x="1026" y="891"/>
                      </a:lnTo>
                      <a:lnTo>
                        <a:pt x="984" y="891"/>
                      </a:lnTo>
                      <a:lnTo>
                        <a:pt x="941" y="889"/>
                      </a:lnTo>
                      <a:lnTo>
                        <a:pt x="899" y="885"/>
                      </a:lnTo>
                      <a:lnTo>
                        <a:pt x="857" y="881"/>
                      </a:lnTo>
                      <a:lnTo>
                        <a:pt x="815" y="874"/>
                      </a:lnTo>
                      <a:lnTo>
                        <a:pt x="772" y="867"/>
                      </a:lnTo>
                      <a:lnTo>
                        <a:pt x="731" y="858"/>
                      </a:lnTo>
                      <a:lnTo>
                        <a:pt x="688" y="848"/>
                      </a:lnTo>
                      <a:lnTo>
                        <a:pt x="680" y="846"/>
                      </a:lnTo>
                      <a:lnTo>
                        <a:pt x="674" y="844"/>
                      </a:lnTo>
                      <a:lnTo>
                        <a:pt x="674" y="844"/>
                      </a:lnTo>
                      <a:lnTo>
                        <a:pt x="603" y="821"/>
                      </a:lnTo>
                      <a:lnTo>
                        <a:pt x="567" y="809"/>
                      </a:lnTo>
                      <a:lnTo>
                        <a:pt x="530" y="795"/>
                      </a:lnTo>
                      <a:lnTo>
                        <a:pt x="493" y="781"/>
                      </a:lnTo>
                      <a:lnTo>
                        <a:pt x="456" y="765"/>
                      </a:lnTo>
                      <a:lnTo>
                        <a:pt x="418" y="747"/>
                      </a:lnTo>
                      <a:lnTo>
                        <a:pt x="379" y="728"/>
                      </a:lnTo>
                      <a:lnTo>
                        <a:pt x="375" y="726"/>
                      </a:lnTo>
                      <a:lnTo>
                        <a:pt x="375" y="726"/>
                      </a:lnTo>
                      <a:lnTo>
                        <a:pt x="346" y="708"/>
                      </a:lnTo>
                      <a:lnTo>
                        <a:pt x="313" y="688"/>
                      </a:lnTo>
                      <a:lnTo>
                        <a:pt x="278" y="667"/>
                      </a:lnTo>
                      <a:lnTo>
                        <a:pt x="244" y="644"/>
                      </a:lnTo>
                      <a:lnTo>
                        <a:pt x="224" y="631"/>
                      </a:lnTo>
                      <a:lnTo>
                        <a:pt x="224" y="631"/>
                      </a:lnTo>
                      <a:lnTo>
                        <a:pt x="178" y="597"/>
                      </a:lnTo>
                      <a:lnTo>
                        <a:pt x="172" y="594"/>
                      </a:lnTo>
                      <a:lnTo>
                        <a:pt x="0" y="110"/>
                      </a:lnTo>
                      <a:lnTo>
                        <a:pt x="512" y="139"/>
                      </a:lnTo>
                      <a:lnTo>
                        <a:pt x="518" y="144"/>
                      </a:lnTo>
                      <a:lnTo>
                        <a:pt x="518" y="144"/>
                      </a:lnTo>
                      <a:lnTo>
                        <a:pt x="527" y="150"/>
                      </a:lnTo>
                      <a:lnTo>
                        <a:pt x="527" y="150"/>
                      </a:lnTo>
                      <a:lnTo>
                        <a:pt x="569" y="178"/>
                      </a:lnTo>
                      <a:lnTo>
                        <a:pt x="583" y="187"/>
                      </a:lnTo>
                      <a:lnTo>
                        <a:pt x="583" y="187"/>
                      </a:lnTo>
                      <a:lnTo>
                        <a:pt x="618" y="210"/>
                      </a:lnTo>
                      <a:lnTo>
                        <a:pt x="648" y="228"/>
                      </a:lnTo>
                      <a:lnTo>
                        <a:pt x="648" y="228"/>
                      </a:lnTo>
                      <a:lnTo>
                        <a:pt x="671" y="239"/>
                      </a:lnTo>
                      <a:lnTo>
                        <a:pt x="693" y="249"/>
                      </a:lnTo>
                      <a:lnTo>
                        <a:pt x="716" y="258"/>
                      </a:lnTo>
                      <a:lnTo>
                        <a:pt x="740" y="267"/>
                      </a:lnTo>
                      <a:lnTo>
                        <a:pt x="787" y="284"/>
                      </a:lnTo>
                      <a:lnTo>
                        <a:pt x="835" y="300"/>
                      </a:lnTo>
                      <a:lnTo>
                        <a:pt x="835" y="300"/>
                      </a:lnTo>
                      <a:lnTo>
                        <a:pt x="860" y="306"/>
                      </a:lnTo>
                      <a:lnTo>
                        <a:pt x="884" y="310"/>
                      </a:lnTo>
                      <a:lnTo>
                        <a:pt x="908" y="315"/>
                      </a:lnTo>
                      <a:lnTo>
                        <a:pt x="932" y="318"/>
                      </a:lnTo>
                      <a:lnTo>
                        <a:pt x="956" y="320"/>
                      </a:lnTo>
                      <a:lnTo>
                        <a:pt x="979" y="323"/>
                      </a:lnTo>
                      <a:lnTo>
                        <a:pt x="1003" y="324"/>
                      </a:lnTo>
                      <a:lnTo>
                        <a:pt x="1026" y="324"/>
                      </a:lnTo>
                      <a:lnTo>
                        <a:pt x="1026" y="324"/>
                      </a:lnTo>
                      <a:lnTo>
                        <a:pt x="1066" y="324"/>
                      </a:lnTo>
                      <a:lnTo>
                        <a:pt x="1104" y="320"/>
                      </a:lnTo>
                      <a:lnTo>
                        <a:pt x="1141" y="315"/>
                      </a:lnTo>
                      <a:lnTo>
                        <a:pt x="1180" y="308"/>
                      </a:lnTo>
                      <a:lnTo>
                        <a:pt x="1217" y="299"/>
                      </a:lnTo>
                      <a:lnTo>
                        <a:pt x="1254" y="288"/>
                      </a:lnTo>
                      <a:lnTo>
                        <a:pt x="1291" y="275"/>
                      </a:lnTo>
                      <a:lnTo>
                        <a:pt x="1327" y="261"/>
                      </a:lnTo>
                      <a:lnTo>
                        <a:pt x="1335" y="257"/>
                      </a:lnTo>
                      <a:lnTo>
                        <a:pt x="1335" y="257"/>
                      </a:lnTo>
                      <a:lnTo>
                        <a:pt x="1358" y="247"/>
                      </a:lnTo>
                      <a:lnTo>
                        <a:pt x="1383" y="236"/>
                      </a:lnTo>
                      <a:lnTo>
                        <a:pt x="1406" y="225"/>
                      </a:lnTo>
                      <a:lnTo>
                        <a:pt x="1429" y="212"/>
                      </a:lnTo>
                      <a:lnTo>
                        <a:pt x="1451" y="199"/>
                      </a:lnTo>
                      <a:lnTo>
                        <a:pt x="1472" y="186"/>
                      </a:lnTo>
                      <a:lnTo>
                        <a:pt x="1493" y="172"/>
                      </a:lnTo>
                      <a:lnTo>
                        <a:pt x="1513" y="157"/>
                      </a:lnTo>
                      <a:lnTo>
                        <a:pt x="1533" y="142"/>
                      </a:lnTo>
                      <a:lnTo>
                        <a:pt x="1552" y="127"/>
                      </a:lnTo>
                      <a:lnTo>
                        <a:pt x="1570" y="110"/>
                      </a:lnTo>
                      <a:lnTo>
                        <a:pt x="1588" y="93"/>
                      </a:lnTo>
                      <a:lnTo>
                        <a:pt x="1605" y="75"/>
                      </a:lnTo>
                      <a:lnTo>
                        <a:pt x="1622" y="57"/>
                      </a:lnTo>
                      <a:lnTo>
                        <a:pt x="1637" y="38"/>
                      </a:lnTo>
                      <a:lnTo>
                        <a:pt x="1653" y="18"/>
                      </a:lnTo>
                      <a:lnTo>
                        <a:pt x="1667" y="0"/>
                      </a:lnTo>
                      <a:lnTo>
                        <a:pt x="1697" y="23"/>
                      </a:lnTo>
                      <a:lnTo>
                        <a:pt x="1660" y="466"/>
                      </a:lnTo>
                      <a:lnTo>
                        <a:pt x="2076" y="330"/>
                      </a:lnTo>
                      <a:lnTo>
                        <a:pt x="2080" y="342"/>
                      </a:lnTo>
                      <a:lnTo>
                        <a:pt x="2104" y="361"/>
                      </a:lnTo>
                      <a:lnTo>
                        <a:pt x="2104" y="361"/>
                      </a:lnTo>
                      <a:lnTo>
                        <a:pt x="2077" y="396"/>
                      </a:lnTo>
                      <a:lnTo>
                        <a:pt x="2049" y="428"/>
                      </a:lnTo>
                      <a:lnTo>
                        <a:pt x="2020" y="461"/>
                      </a:lnTo>
                      <a:lnTo>
                        <a:pt x="1990" y="493"/>
                      </a:lnTo>
                      <a:lnTo>
                        <a:pt x="1959" y="523"/>
                      </a:lnTo>
                      <a:lnTo>
                        <a:pt x="1927" y="551"/>
                      </a:lnTo>
                      <a:lnTo>
                        <a:pt x="1894" y="579"/>
                      </a:lnTo>
                      <a:lnTo>
                        <a:pt x="1859" y="606"/>
                      </a:lnTo>
                      <a:lnTo>
                        <a:pt x="1824" y="632"/>
                      </a:lnTo>
                      <a:lnTo>
                        <a:pt x="1788" y="657"/>
                      </a:lnTo>
                      <a:lnTo>
                        <a:pt x="1751" y="681"/>
                      </a:lnTo>
                      <a:lnTo>
                        <a:pt x="1713" y="703"/>
                      </a:lnTo>
                      <a:lnTo>
                        <a:pt x="1675" y="724"/>
                      </a:lnTo>
                      <a:lnTo>
                        <a:pt x="1634" y="745"/>
                      </a:lnTo>
                      <a:lnTo>
                        <a:pt x="1594" y="764"/>
                      </a:lnTo>
                      <a:lnTo>
                        <a:pt x="1552" y="782"/>
                      </a:lnTo>
                      <a:lnTo>
                        <a:pt x="1552" y="782"/>
                      </a:lnTo>
                      <a:lnTo>
                        <a:pt x="1520" y="794"/>
                      </a:lnTo>
                      <a:lnTo>
                        <a:pt x="1489" y="807"/>
                      </a:lnTo>
                      <a:lnTo>
                        <a:pt x="1456" y="819"/>
                      </a:lnTo>
                      <a:lnTo>
                        <a:pt x="1425" y="829"/>
                      </a:lnTo>
                      <a:lnTo>
                        <a:pt x="1392" y="839"/>
                      </a:lnTo>
                      <a:lnTo>
                        <a:pt x="1360" y="848"/>
                      </a:lnTo>
                      <a:lnTo>
                        <a:pt x="1327" y="856"/>
                      </a:lnTo>
                      <a:lnTo>
                        <a:pt x="1294" y="864"/>
                      </a:lnTo>
                      <a:lnTo>
                        <a:pt x="1261" y="870"/>
                      </a:lnTo>
                      <a:lnTo>
                        <a:pt x="1228" y="875"/>
                      </a:lnTo>
                      <a:lnTo>
                        <a:pt x="1194" y="881"/>
                      </a:lnTo>
                      <a:lnTo>
                        <a:pt x="1162" y="884"/>
                      </a:lnTo>
                      <a:lnTo>
                        <a:pt x="1128" y="888"/>
                      </a:lnTo>
                      <a:lnTo>
                        <a:pt x="1094" y="890"/>
                      </a:lnTo>
                      <a:lnTo>
                        <a:pt x="1060" y="891"/>
                      </a:lnTo>
                      <a:lnTo>
                        <a:pt x="1026" y="891"/>
                      </a:lnTo>
                      <a:lnTo>
                        <a:pt x="1026" y="891"/>
                      </a:lnTo>
                      <a:close/>
                      <a:moveTo>
                        <a:pt x="693" y="803"/>
                      </a:moveTo>
                      <a:lnTo>
                        <a:pt x="699" y="804"/>
                      </a:lnTo>
                      <a:lnTo>
                        <a:pt x="699" y="804"/>
                      </a:lnTo>
                      <a:lnTo>
                        <a:pt x="740" y="814"/>
                      </a:lnTo>
                      <a:lnTo>
                        <a:pt x="781" y="822"/>
                      </a:lnTo>
                      <a:lnTo>
                        <a:pt x="822" y="830"/>
                      </a:lnTo>
                      <a:lnTo>
                        <a:pt x="862" y="836"/>
                      </a:lnTo>
                      <a:lnTo>
                        <a:pt x="904" y="840"/>
                      </a:lnTo>
                      <a:lnTo>
                        <a:pt x="944" y="844"/>
                      </a:lnTo>
                      <a:lnTo>
                        <a:pt x="985" y="846"/>
                      </a:lnTo>
                      <a:lnTo>
                        <a:pt x="1026" y="846"/>
                      </a:lnTo>
                      <a:lnTo>
                        <a:pt x="1026" y="846"/>
                      </a:lnTo>
                      <a:lnTo>
                        <a:pt x="1026" y="846"/>
                      </a:lnTo>
                      <a:lnTo>
                        <a:pt x="1059" y="846"/>
                      </a:lnTo>
                      <a:lnTo>
                        <a:pt x="1092" y="845"/>
                      </a:lnTo>
                      <a:lnTo>
                        <a:pt x="1124" y="843"/>
                      </a:lnTo>
                      <a:lnTo>
                        <a:pt x="1157" y="839"/>
                      </a:lnTo>
                      <a:lnTo>
                        <a:pt x="1189" y="836"/>
                      </a:lnTo>
                      <a:lnTo>
                        <a:pt x="1221" y="831"/>
                      </a:lnTo>
                      <a:lnTo>
                        <a:pt x="1253" y="826"/>
                      </a:lnTo>
                      <a:lnTo>
                        <a:pt x="1285" y="819"/>
                      </a:lnTo>
                      <a:lnTo>
                        <a:pt x="1317" y="812"/>
                      </a:lnTo>
                      <a:lnTo>
                        <a:pt x="1348" y="804"/>
                      </a:lnTo>
                      <a:lnTo>
                        <a:pt x="1380" y="795"/>
                      </a:lnTo>
                      <a:lnTo>
                        <a:pt x="1411" y="786"/>
                      </a:lnTo>
                      <a:lnTo>
                        <a:pt x="1442" y="776"/>
                      </a:lnTo>
                      <a:lnTo>
                        <a:pt x="1473" y="765"/>
                      </a:lnTo>
                      <a:lnTo>
                        <a:pt x="1504" y="753"/>
                      </a:lnTo>
                      <a:lnTo>
                        <a:pt x="1534" y="740"/>
                      </a:lnTo>
                      <a:lnTo>
                        <a:pt x="1534" y="740"/>
                      </a:lnTo>
                      <a:lnTo>
                        <a:pt x="1534" y="740"/>
                      </a:lnTo>
                      <a:lnTo>
                        <a:pt x="1570" y="724"/>
                      </a:lnTo>
                      <a:lnTo>
                        <a:pt x="1605" y="709"/>
                      </a:lnTo>
                      <a:lnTo>
                        <a:pt x="1639" y="692"/>
                      </a:lnTo>
                      <a:lnTo>
                        <a:pt x="1672" y="674"/>
                      </a:lnTo>
                      <a:lnTo>
                        <a:pt x="1705" y="656"/>
                      </a:lnTo>
                      <a:lnTo>
                        <a:pt x="1738" y="637"/>
                      </a:lnTo>
                      <a:lnTo>
                        <a:pt x="1769" y="616"/>
                      </a:lnTo>
                      <a:lnTo>
                        <a:pt x="1800" y="595"/>
                      </a:lnTo>
                      <a:lnTo>
                        <a:pt x="1829" y="572"/>
                      </a:lnTo>
                      <a:lnTo>
                        <a:pt x="1858" y="550"/>
                      </a:lnTo>
                      <a:lnTo>
                        <a:pt x="1887" y="526"/>
                      </a:lnTo>
                      <a:lnTo>
                        <a:pt x="1914" y="502"/>
                      </a:lnTo>
                      <a:lnTo>
                        <a:pt x="1941" y="477"/>
                      </a:lnTo>
                      <a:lnTo>
                        <a:pt x="1967" y="451"/>
                      </a:lnTo>
                      <a:lnTo>
                        <a:pt x="1993" y="424"/>
                      </a:lnTo>
                      <a:lnTo>
                        <a:pt x="2018" y="397"/>
                      </a:lnTo>
                      <a:lnTo>
                        <a:pt x="1609" y="530"/>
                      </a:lnTo>
                      <a:lnTo>
                        <a:pt x="1645" y="96"/>
                      </a:lnTo>
                      <a:lnTo>
                        <a:pt x="1645" y="96"/>
                      </a:lnTo>
                      <a:lnTo>
                        <a:pt x="1615" y="129"/>
                      </a:lnTo>
                      <a:lnTo>
                        <a:pt x="1583" y="158"/>
                      </a:lnTo>
                      <a:lnTo>
                        <a:pt x="1549" y="186"/>
                      </a:lnTo>
                      <a:lnTo>
                        <a:pt x="1514" y="212"/>
                      </a:lnTo>
                      <a:lnTo>
                        <a:pt x="1475" y="237"/>
                      </a:lnTo>
                      <a:lnTo>
                        <a:pt x="1436" y="260"/>
                      </a:lnTo>
                      <a:lnTo>
                        <a:pt x="1394" y="280"/>
                      </a:lnTo>
                      <a:lnTo>
                        <a:pt x="1352" y="299"/>
                      </a:lnTo>
                      <a:lnTo>
                        <a:pt x="1345" y="301"/>
                      </a:lnTo>
                      <a:lnTo>
                        <a:pt x="1345" y="301"/>
                      </a:lnTo>
                      <a:lnTo>
                        <a:pt x="1307" y="317"/>
                      </a:lnTo>
                      <a:lnTo>
                        <a:pt x="1267" y="332"/>
                      </a:lnTo>
                      <a:lnTo>
                        <a:pt x="1228" y="343"/>
                      </a:lnTo>
                      <a:lnTo>
                        <a:pt x="1189" y="352"/>
                      </a:lnTo>
                      <a:lnTo>
                        <a:pt x="1149" y="360"/>
                      </a:lnTo>
                      <a:lnTo>
                        <a:pt x="1109" y="365"/>
                      </a:lnTo>
                      <a:lnTo>
                        <a:pt x="1068" y="368"/>
                      </a:lnTo>
                      <a:lnTo>
                        <a:pt x="1026" y="369"/>
                      </a:lnTo>
                      <a:lnTo>
                        <a:pt x="1026" y="369"/>
                      </a:lnTo>
                      <a:lnTo>
                        <a:pt x="1002" y="369"/>
                      </a:lnTo>
                      <a:lnTo>
                        <a:pt x="977" y="368"/>
                      </a:lnTo>
                      <a:lnTo>
                        <a:pt x="951" y="365"/>
                      </a:lnTo>
                      <a:lnTo>
                        <a:pt x="926" y="363"/>
                      </a:lnTo>
                      <a:lnTo>
                        <a:pt x="900" y="360"/>
                      </a:lnTo>
                      <a:lnTo>
                        <a:pt x="875" y="355"/>
                      </a:lnTo>
                      <a:lnTo>
                        <a:pt x="850" y="350"/>
                      </a:lnTo>
                      <a:lnTo>
                        <a:pt x="824" y="344"/>
                      </a:lnTo>
                      <a:lnTo>
                        <a:pt x="823" y="343"/>
                      </a:lnTo>
                      <a:lnTo>
                        <a:pt x="823" y="343"/>
                      </a:lnTo>
                      <a:lnTo>
                        <a:pt x="772" y="327"/>
                      </a:lnTo>
                      <a:lnTo>
                        <a:pt x="723" y="310"/>
                      </a:lnTo>
                      <a:lnTo>
                        <a:pt x="698" y="300"/>
                      </a:lnTo>
                      <a:lnTo>
                        <a:pt x="674" y="290"/>
                      </a:lnTo>
                      <a:lnTo>
                        <a:pt x="651" y="280"/>
                      </a:lnTo>
                      <a:lnTo>
                        <a:pt x="627" y="267"/>
                      </a:lnTo>
                      <a:lnTo>
                        <a:pt x="627" y="267"/>
                      </a:lnTo>
                      <a:lnTo>
                        <a:pt x="627" y="267"/>
                      </a:lnTo>
                      <a:lnTo>
                        <a:pt x="596" y="249"/>
                      </a:lnTo>
                      <a:lnTo>
                        <a:pt x="558" y="226"/>
                      </a:lnTo>
                      <a:lnTo>
                        <a:pt x="544" y="217"/>
                      </a:lnTo>
                      <a:lnTo>
                        <a:pt x="544" y="217"/>
                      </a:lnTo>
                      <a:lnTo>
                        <a:pt x="501" y="186"/>
                      </a:lnTo>
                      <a:lnTo>
                        <a:pt x="501" y="186"/>
                      </a:lnTo>
                      <a:lnTo>
                        <a:pt x="497" y="184"/>
                      </a:lnTo>
                      <a:lnTo>
                        <a:pt x="66" y="159"/>
                      </a:lnTo>
                      <a:lnTo>
                        <a:pt x="210" y="566"/>
                      </a:lnTo>
                      <a:lnTo>
                        <a:pt x="210" y="566"/>
                      </a:lnTo>
                      <a:lnTo>
                        <a:pt x="250" y="594"/>
                      </a:lnTo>
                      <a:lnTo>
                        <a:pt x="269" y="607"/>
                      </a:lnTo>
                      <a:lnTo>
                        <a:pt x="269" y="607"/>
                      </a:lnTo>
                      <a:lnTo>
                        <a:pt x="303" y="629"/>
                      </a:lnTo>
                      <a:lnTo>
                        <a:pt x="336" y="650"/>
                      </a:lnTo>
                      <a:lnTo>
                        <a:pt x="368" y="669"/>
                      </a:lnTo>
                      <a:lnTo>
                        <a:pt x="397" y="686"/>
                      </a:lnTo>
                      <a:lnTo>
                        <a:pt x="401" y="688"/>
                      </a:lnTo>
                      <a:lnTo>
                        <a:pt x="401" y="688"/>
                      </a:lnTo>
                      <a:lnTo>
                        <a:pt x="438" y="706"/>
                      </a:lnTo>
                      <a:lnTo>
                        <a:pt x="475" y="724"/>
                      </a:lnTo>
                      <a:lnTo>
                        <a:pt x="511" y="739"/>
                      </a:lnTo>
                      <a:lnTo>
                        <a:pt x="547" y="754"/>
                      </a:lnTo>
                      <a:lnTo>
                        <a:pt x="583" y="767"/>
                      </a:lnTo>
                      <a:lnTo>
                        <a:pt x="618" y="778"/>
                      </a:lnTo>
                      <a:lnTo>
                        <a:pt x="688" y="801"/>
                      </a:lnTo>
                      <a:lnTo>
                        <a:pt x="693" y="80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27" name="Freeform 15">
                  <a:extLst>
                    <a:ext uri="{FF2B5EF4-FFF2-40B4-BE49-F238E27FC236}">
                      <a16:creationId xmlns:a16="http://schemas.microsoft.com/office/drawing/2014/main" id="{C485DB4D-53CB-5149-AC48-3DB270639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75563" y="785813"/>
                  <a:ext cx="1431925" cy="3332162"/>
                </a:xfrm>
                <a:custGeom>
                  <a:avLst/>
                  <a:gdLst>
                    <a:gd name="T0" fmla="*/ 901 w 902"/>
                    <a:gd name="T1" fmla="*/ 1089 h 2099"/>
                    <a:gd name="T2" fmla="*/ 901 w 902"/>
                    <a:gd name="T3" fmla="*/ 1027 h 2099"/>
                    <a:gd name="T4" fmla="*/ 900 w 902"/>
                    <a:gd name="T5" fmla="*/ 1021 h 2099"/>
                    <a:gd name="T6" fmla="*/ 896 w 902"/>
                    <a:gd name="T7" fmla="*/ 959 h 2099"/>
                    <a:gd name="T8" fmla="*/ 887 w 902"/>
                    <a:gd name="T9" fmla="*/ 900 h 2099"/>
                    <a:gd name="T10" fmla="*/ 877 w 902"/>
                    <a:gd name="T11" fmla="*/ 843 h 2099"/>
                    <a:gd name="T12" fmla="*/ 848 w 902"/>
                    <a:gd name="T13" fmla="*/ 739 h 2099"/>
                    <a:gd name="T14" fmla="*/ 817 w 902"/>
                    <a:gd name="T15" fmla="*/ 649 h 2099"/>
                    <a:gd name="T16" fmla="*/ 800 w 902"/>
                    <a:gd name="T17" fmla="*/ 606 h 2099"/>
                    <a:gd name="T18" fmla="*/ 780 w 902"/>
                    <a:gd name="T19" fmla="*/ 561 h 2099"/>
                    <a:gd name="T20" fmla="*/ 735 w 902"/>
                    <a:gd name="T21" fmla="*/ 473 h 2099"/>
                    <a:gd name="T22" fmla="*/ 684 w 902"/>
                    <a:gd name="T23" fmla="*/ 389 h 2099"/>
                    <a:gd name="T24" fmla="*/ 626 w 902"/>
                    <a:gd name="T25" fmla="*/ 309 h 2099"/>
                    <a:gd name="T26" fmla="*/ 562 w 902"/>
                    <a:gd name="T27" fmla="*/ 233 h 2099"/>
                    <a:gd name="T28" fmla="*/ 492 w 902"/>
                    <a:gd name="T29" fmla="*/ 161 h 2099"/>
                    <a:gd name="T30" fmla="*/ 415 w 902"/>
                    <a:gd name="T31" fmla="*/ 93 h 2099"/>
                    <a:gd name="T32" fmla="*/ 332 w 902"/>
                    <a:gd name="T33" fmla="*/ 29 h 2099"/>
                    <a:gd name="T34" fmla="*/ 288 w 902"/>
                    <a:gd name="T35" fmla="*/ 1 h 2099"/>
                    <a:gd name="T36" fmla="*/ 1 w 902"/>
                    <a:gd name="T37" fmla="*/ 435 h 2099"/>
                    <a:gd name="T38" fmla="*/ 0 w 902"/>
                    <a:gd name="T39" fmla="*/ 434 h 2099"/>
                    <a:gd name="T40" fmla="*/ 28 w 902"/>
                    <a:gd name="T41" fmla="*/ 453 h 2099"/>
                    <a:gd name="T42" fmla="*/ 80 w 902"/>
                    <a:gd name="T43" fmla="*/ 494 h 2099"/>
                    <a:gd name="T44" fmla="*/ 127 w 902"/>
                    <a:gd name="T45" fmla="*/ 536 h 2099"/>
                    <a:gd name="T46" fmla="*/ 171 w 902"/>
                    <a:gd name="T47" fmla="*/ 579 h 2099"/>
                    <a:gd name="T48" fmla="*/ 212 w 902"/>
                    <a:gd name="T49" fmla="*/ 626 h 2099"/>
                    <a:gd name="T50" fmla="*/ 246 w 902"/>
                    <a:gd name="T51" fmla="*/ 675 h 2099"/>
                    <a:gd name="T52" fmla="*/ 278 w 902"/>
                    <a:gd name="T53" fmla="*/ 726 h 2099"/>
                    <a:gd name="T54" fmla="*/ 306 w 902"/>
                    <a:gd name="T55" fmla="*/ 780 h 2099"/>
                    <a:gd name="T56" fmla="*/ 319 w 902"/>
                    <a:gd name="T57" fmla="*/ 807 h 2099"/>
                    <a:gd name="T58" fmla="*/ 343 w 902"/>
                    <a:gd name="T59" fmla="*/ 874 h 2099"/>
                    <a:gd name="T60" fmla="*/ 361 w 902"/>
                    <a:gd name="T61" fmla="*/ 934 h 2099"/>
                    <a:gd name="T62" fmla="*/ 373 w 902"/>
                    <a:gd name="T63" fmla="*/ 989 h 2099"/>
                    <a:gd name="T64" fmla="*/ 379 w 902"/>
                    <a:gd name="T65" fmla="*/ 1040 h 2099"/>
                    <a:gd name="T66" fmla="*/ 379 w 902"/>
                    <a:gd name="T67" fmla="*/ 1097 h 2099"/>
                    <a:gd name="T68" fmla="*/ 380 w 902"/>
                    <a:gd name="T69" fmla="*/ 1136 h 2099"/>
                    <a:gd name="T70" fmla="*/ 379 w 902"/>
                    <a:gd name="T71" fmla="*/ 1206 h 2099"/>
                    <a:gd name="T72" fmla="*/ 376 w 902"/>
                    <a:gd name="T73" fmla="*/ 1238 h 2099"/>
                    <a:gd name="T74" fmla="*/ 359 w 902"/>
                    <a:gd name="T75" fmla="*/ 1328 h 2099"/>
                    <a:gd name="T76" fmla="*/ 334 w 902"/>
                    <a:gd name="T77" fmla="*/ 1411 h 2099"/>
                    <a:gd name="T78" fmla="*/ 301 w 902"/>
                    <a:gd name="T79" fmla="*/ 1489 h 2099"/>
                    <a:gd name="T80" fmla="*/ 258 w 902"/>
                    <a:gd name="T81" fmla="*/ 1563 h 2099"/>
                    <a:gd name="T82" fmla="*/ 249 w 902"/>
                    <a:gd name="T83" fmla="*/ 1578 h 2099"/>
                    <a:gd name="T84" fmla="*/ 212 w 902"/>
                    <a:gd name="T85" fmla="*/ 1629 h 2099"/>
                    <a:gd name="T86" fmla="*/ 171 w 902"/>
                    <a:gd name="T87" fmla="*/ 2099 h 2099"/>
                    <a:gd name="T88" fmla="*/ 620 w 902"/>
                    <a:gd name="T89" fmla="*/ 1954 h 2099"/>
                    <a:gd name="T90" fmla="*/ 623 w 902"/>
                    <a:gd name="T91" fmla="*/ 1949 h 2099"/>
                    <a:gd name="T92" fmla="*/ 668 w 902"/>
                    <a:gd name="T93" fmla="*/ 1890 h 2099"/>
                    <a:gd name="T94" fmla="*/ 690 w 902"/>
                    <a:gd name="T95" fmla="*/ 1857 h 2099"/>
                    <a:gd name="T96" fmla="*/ 731 w 902"/>
                    <a:gd name="T97" fmla="*/ 1791 h 2099"/>
                    <a:gd name="T98" fmla="*/ 767 w 902"/>
                    <a:gd name="T99" fmla="*/ 1722 h 2099"/>
                    <a:gd name="T100" fmla="*/ 800 w 902"/>
                    <a:gd name="T101" fmla="*/ 1652 h 2099"/>
                    <a:gd name="T102" fmla="*/ 828 w 902"/>
                    <a:gd name="T103" fmla="*/ 1580 h 2099"/>
                    <a:gd name="T104" fmla="*/ 852 w 902"/>
                    <a:gd name="T105" fmla="*/ 1506 h 2099"/>
                    <a:gd name="T106" fmla="*/ 871 w 902"/>
                    <a:gd name="T107" fmla="*/ 1429 h 2099"/>
                    <a:gd name="T108" fmla="*/ 887 w 902"/>
                    <a:gd name="T109" fmla="*/ 1349 h 2099"/>
                    <a:gd name="T110" fmla="*/ 893 w 902"/>
                    <a:gd name="T111" fmla="*/ 1308 h 2099"/>
                    <a:gd name="T112" fmla="*/ 897 w 902"/>
                    <a:gd name="T113" fmla="*/ 1278 h 2099"/>
                    <a:gd name="T114" fmla="*/ 901 w 902"/>
                    <a:gd name="T115" fmla="*/ 1221 h 2099"/>
                    <a:gd name="T116" fmla="*/ 902 w 902"/>
                    <a:gd name="T117" fmla="*/ 1140 h 2099"/>
                    <a:gd name="T118" fmla="*/ 901 w 902"/>
                    <a:gd name="T119" fmla="*/ 1089 h 2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02" h="2099">
                      <a:moveTo>
                        <a:pt x="901" y="1089"/>
                      </a:moveTo>
                      <a:lnTo>
                        <a:pt x="901" y="1089"/>
                      </a:lnTo>
                      <a:lnTo>
                        <a:pt x="901" y="1033"/>
                      </a:lnTo>
                      <a:lnTo>
                        <a:pt x="901" y="1027"/>
                      </a:lnTo>
                      <a:lnTo>
                        <a:pt x="900" y="1021"/>
                      </a:lnTo>
                      <a:lnTo>
                        <a:pt x="900" y="1021"/>
                      </a:lnTo>
                      <a:lnTo>
                        <a:pt x="899" y="990"/>
                      </a:lnTo>
                      <a:lnTo>
                        <a:pt x="896" y="959"/>
                      </a:lnTo>
                      <a:lnTo>
                        <a:pt x="892" y="930"/>
                      </a:lnTo>
                      <a:lnTo>
                        <a:pt x="887" y="900"/>
                      </a:lnTo>
                      <a:lnTo>
                        <a:pt x="882" y="871"/>
                      </a:lnTo>
                      <a:lnTo>
                        <a:pt x="877" y="843"/>
                      </a:lnTo>
                      <a:lnTo>
                        <a:pt x="863" y="789"/>
                      </a:lnTo>
                      <a:lnTo>
                        <a:pt x="848" y="739"/>
                      </a:lnTo>
                      <a:lnTo>
                        <a:pt x="833" y="692"/>
                      </a:lnTo>
                      <a:lnTo>
                        <a:pt x="817" y="649"/>
                      </a:lnTo>
                      <a:lnTo>
                        <a:pt x="802" y="611"/>
                      </a:lnTo>
                      <a:lnTo>
                        <a:pt x="800" y="606"/>
                      </a:lnTo>
                      <a:lnTo>
                        <a:pt x="800" y="606"/>
                      </a:lnTo>
                      <a:lnTo>
                        <a:pt x="780" y="561"/>
                      </a:lnTo>
                      <a:lnTo>
                        <a:pt x="758" y="516"/>
                      </a:lnTo>
                      <a:lnTo>
                        <a:pt x="735" y="473"/>
                      </a:lnTo>
                      <a:lnTo>
                        <a:pt x="710" y="431"/>
                      </a:lnTo>
                      <a:lnTo>
                        <a:pt x="684" y="389"/>
                      </a:lnTo>
                      <a:lnTo>
                        <a:pt x="656" y="349"/>
                      </a:lnTo>
                      <a:lnTo>
                        <a:pt x="626" y="309"/>
                      </a:lnTo>
                      <a:lnTo>
                        <a:pt x="594" y="270"/>
                      </a:lnTo>
                      <a:lnTo>
                        <a:pt x="562" y="233"/>
                      </a:lnTo>
                      <a:lnTo>
                        <a:pt x="528" y="197"/>
                      </a:lnTo>
                      <a:lnTo>
                        <a:pt x="492" y="161"/>
                      </a:lnTo>
                      <a:lnTo>
                        <a:pt x="454" y="127"/>
                      </a:lnTo>
                      <a:lnTo>
                        <a:pt x="415" y="93"/>
                      </a:lnTo>
                      <a:lnTo>
                        <a:pt x="374" y="61"/>
                      </a:lnTo>
                      <a:lnTo>
                        <a:pt x="332" y="29"/>
                      </a:lnTo>
                      <a:lnTo>
                        <a:pt x="288" y="0"/>
                      </a:lnTo>
                      <a:lnTo>
                        <a:pt x="288" y="1"/>
                      </a:lnTo>
                      <a:lnTo>
                        <a:pt x="473" y="432"/>
                      </a:lnTo>
                      <a:lnTo>
                        <a:pt x="1" y="435"/>
                      </a:lnTo>
                      <a:lnTo>
                        <a:pt x="1" y="435"/>
                      </a:lnTo>
                      <a:lnTo>
                        <a:pt x="0" y="434"/>
                      </a:lnTo>
                      <a:lnTo>
                        <a:pt x="0" y="434"/>
                      </a:lnTo>
                      <a:lnTo>
                        <a:pt x="28" y="453"/>
                      </a:lnTo>
                      <a:lnTo>
                        <a:pt x="54" y="474"/>
                      </a:lnTo>
                      <a:lnTo>
                        <a:pt x="80" y="494"/>
                      </a:lnTo>
                      <a:lnTo>
                        <a:pt x="105" y="514"/>
                      </a:lnTo>
                      <a:lnTo>
                        <a:pt x="127" y="536"/>
                      </a:lnTo>
                      <a:lnTo>
                        <a:pt x="150" y="557"/>
                      </a:lnTo>
                      <a:lnTo>
                        <a:pt x="171" y="579"/>
                      </a:lnTo>
                      <a:lnTo>
                        <a:pt x="191" y="603"/>
                      </a:lnTo>
                      <a:lnTo>
                        <a:pt x="212" y="626"/>
                      </a:lnTo>
                      <a:lnTo>
                        <a:pt x="230" y="650"/>
                      </a:lnTo>
                      <a:lnTo>
                        <a:pt x="246" y="675"/>
                      </a:lnTo>
                      <a:lnTo>
                        <a:pt x="263" y="700"/>
                      </a:lnTo>
                      <a:lnTo>
                        <a:pt x="278" y="726"/>
                      </a:lnTo>
                      <a:lnTo>
                        <a:pt x="293" y="752"/>
                      </a:lnTo>
                      <a:lnTo>
                        <a:pt x="306" y="780"/>
                      </a:lnTo>
                      <a:lnTo>
                        <a:pt x="319" y="807"/>
                      </a:lnTo>
                      <a:lnTo>
                        <a:pt x="319" y="807"/>
                      </a:lnTo>
                      <a:lnTo>
                        <a:pt x="332" y="842"/>
                      </a:lnTo>
                      <a:lnTo>
                        <a:pt x="343" y="874"/>
                      </a:lnTo>
                      <a:lnTo>
                        <a:pt x="353" y="905"/>
                      </a:lnTo>
                      <a:lnTo>
                        <a:pt x="361" y="934"/>
                      </a:lnTo>
                      <a:lnTo>
                        <a:pt x="368" y="962"/>
                      </a:lnTo>
                      <a:lnTo>
                        <a:pt x="373" y="989"/>
                      </a:lnTo>
                      <a:lnTo>
                        <a:pt x="377" y="1015"/>
                      </a:lnTo>
                      <a:lnTo>
                        <a:pt x="379" y="1040"/>
                      </a:lnTo>
                      <a:lnTo>
                        <a:pt x="379" y="1040"/>
                      </a:lnTo>
                      <a:lnTo>
                        <a:pt x="379" y="1097"/>
                      </a:lnTo>
                      <a:lnTo>
                        <a:pt x="379" y="1097"/>
                      </a:lnTo>
                      <a:lnTo>
                        <a:pt x="380" y="1136"/>
                      </a:lnTo>
                      <a:lnTo>
                        <a:pt x="380" y="1172"/>
                      </a:lnTo>
                      <a:lnTo>
                        <a:pt x="379" y="1206"/>
                      </a:lnTo>
                      <a:lnTo>
                        <a:pt x="376" y="1238"/>
                      </a:lnTo>
                      <a:lnTo>
                        <a:pt x="376" y="1238"/>
                      </a:lnTo>
                      <a:lnTo>
                        <a:pt x="368" y="1284"/>
                      </a:lnTo>
                      <a:lnTo>
                        <a:pt x="359" y="1328"/>
                      </a:lnTo>
                      <a:lnTo>
                        <a:pt x="348" y="1370"/>
                      </a:lnTo>
                      <a:lnTo>
                        <a:pt x="334" y="1411"/>
                      </a:lnTo>
                      <a:lnTo>
                        <a:pt x="319" y="1451"/>
                      </a:lnTo>
                      <a:lnTo>
                        <a:pt x="301" y="1489"/>
                      </a:lnTo>
                      <a:lnTo>
                        <a:pt x="280" y="1527"/>
                      </a:lnTo>
                      <a:lnTo>
                        <a:pt x="258" y="1563"/>
                      </a:lnTo>
                      <a:lnTo>
                        <a:pt x="249" y="1578"/>
                      </a:lnTo>
                      <a:lnTo>
                        <a:pt x="249" y="1578"/>
                      </a:lnTo>
                      <a:lnTo>
                        <a:pt x="231" y="1604"/>
                      </a:lnTo>
                      <a:lnTo>
                        <a:pt x="212" y="1629"/>
                      </a:lnTo>
                      <a:lnTo>
                        <a:pt x="210" y="1635"/>
                      </a:lnTo>
                      <a:lnTo>
                        <a:pt x="171" y="2099"/>
                      </a:lnTo>
                      <a:lnTo>
                        <a:pt x="620" y="1954"/>
                      </a:lnTo>
                      <a:lnTo>
                        <a:pt x="620" y="1954"/>
                      </a:lnTo>
                      <a:lnTo>
                        <a:pt x="623" y="1949"/>
                      </a:lnTo>
                      <a:lnTo>
                        <a:pt x="623" y="1949"/>
                      </a:lnTo>
                      <a:lnTo>
                        <a:pt x="655" y="1908"/>
                      </a:lnTo>
                      <a:lnTo>
                        <a:pt x="668" y="1890"/>
                      </a:lnTo>
                      <a:lnTo>
                        <a:pt x="668" y="1890"/>
                      </a:lnTo>
                      <a:lnTo>
                        <a:pt x="690" y="1857"/>
                      </a:lnTo>
                      <a:lnTo>
                        <a:pt x="711" y="1823"/>
                      </a:lnTo>
                      <a:lnTo>
                        <a:pt x="731" y="1791"/>
                      </a:lnTo>
                      <a:lnTo>
                        <a:pt x="751" y="1757"/>
                      </a:lnTo>
                      <a:lnTo>
                        <a:pt x="767" y="1722"/>
                      </a:lnTo>
                      <a:lnTo>
                        <a:pt x="784" y="1687"/>
                      </a:lnTo>
                      <a:lnTo>
                        <a:pt x="800" y="1652"/>
                      </a:lnTo>
                      <a:lnTo>
                        <a:pt x="815" y="1616"/>
                      </a:lnTo>
                      <a:lnTo>
                        <a:pt x="828" y="1580"/>
                      </a:lnTo>
                      <a:lnTo>
                        <a:pt x="841" y="1543"/>
                      </a:lnTo>
                      <a:lnTo>
                        <a:pt x="852" y="1506"/>
                      </a:lnTo>
                      <a:lnTo>
                        <a:pt x="862" y="1468"/>
                      </a:lnTo>
                      <a:lnTo>
                        <a:pt x="871" y="1429"/>
                      </a:lnTo>
                      <a:lnTo>
                        <a:pt x="880" y="1390"/>
                      </a:lnTo>
                      <a:lnTo>
                        <a:pt x="887" y="1349"/>
                      </a:lnTo>
                      <a:lnTo>
                        <a:pt x="893" y="1309"/>
                      </a:lnTo>
                      <a:lnTo>
                        <a:pt x="893" y="1308"/>
                      </a:lnTo>
                      <a:lnTo>
                        <a:pt x="893" y="1308"/>
                      </a:lnTo>
                      <a:lnTo>
                        <a:pt x="897" y="1278"/>
                      </a:lnTo>
                      <a:lnTo>
                        <a:pt x="899" y="1249"/>
                      </a:lnTo>
                      <a:lnTo>
                        <a:pt x="901" y="1221"/>
                      </a:lnTo>
                      <a:lnTo>
                        <a:pt x="901" y="1193"/>
                      </a:lnTo>
                      <a:lnTo>
                        <a:pt x="902" y="1140"/>
                      </a:lnTo>
                      <a:lnTo>
                        <a:pt x="901" y="1089"/>
                      </a:lnTo>
                      <a:lnTo>
                        <a:pt x="901" y="1089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28" name="Freeform 16">
                  <a:extLst>
                    <a:ext uri="{FF2B5EF4-FFF2-40B4-BE49-F238E27FC236}">
                      <a16:creationId xmlns:a16="http://schemas.microsoft.com/office/drawing/2014/main" id="{4451C3E8-61BE-8440-8F6E-87B0879C506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56513" y="735013"/>
                  <a:ext cx="1487488" cy="3435350"/>
                </a:xfrm>
                <a:custGeom>
                  <a:avLst/>
                  <a:gdLst>
                    <a:gd name="T0" fmla="*/ 206 w 937"/>
                    <a:gd name="T1" fmla="*/ 1647 h 2164"/>
                    <a:gd name="T2" fmla="*/ 252 w 937"/>
                    <a:gd name="T3" fmla="*/ 1583 h 2164"/>
                    <a:gd name="T4" fmla="*/ 325 w 937"/>
                    <a:gd name="T5" fmla="*/ 1435 h 2164"/>
                    <a:gd name="T6" fmla="*/ 365 w 937"/>
                    <a:gd name="T7" fmla="*/ 1267 h 2164"/>
                    <a:gd name="T8" fmla="*/ 370 w 937"/>
                    <a:gd name="T9" fmla="*/ 1168 h 2164"/>
                    <a:gd name="T10" fmla="*/ 369 w 937"/>
                    <a:gd name="T11" fmla="*/ 1073 h 2164"/>
                    <a:gd name="T12" fmla="*/ 358 w 937"/>
                    <a:gd name="T13" fmla="*/ 999 h 2164"/>
                    <a:gd name="T14" fmla="*/ 323 w 937"/>
                    <a:gd name="T15" fmla="*/ 882 h 2164"/>
                    <a:gd name="T16" fmla="*/ 284 w 937"/>
                    <a:gd name="T17" fmla="*/ 794 h 2164"/>
                    <a:gd name="T18" fmla="*/ 222 w 937"/>
                    <a:gd name="T19" fmla="*/ 695 h 2164"/>
                    <a:gd name="T20" fmla="*/ 146 w 937"/>
                    <a:gd name="T21" fmla="*/ 605 h 2164"/>
                    <a:gd name="T22" fmla="*/ 53 w 937"/>
                    <a:gd name="T23" fmla="*/ 524 h 2164"/>
                    <a:gd name="T24" fmla="*/ 13 w 937"/>
                    <a:gd name="T25" fmla="*/ 445 h 2164"/>
                    <a:gd name="T26" fmla="*/ 313 w 937"/>
                    <a:gd name="T27" fmla="*/ 13 h 2164"/>
                    <a:gd name="T28" fmla="*/ 441 w 937"/>
                    <a:gd name="T29" fmla="*/ 108 h 2164"/>
                    <a:gd name="T30" fmla="*/ 590 w 937"/>
                    <a:gd name="T31" fmla="*/ 250 h 2164"/>
                    <a:gd name="T32" fmla="*/ 714 w 937"/>
                    <a:gd name="T33" fmla="*/ 409 h 2164"/>
                    <a:gd name="T34" fmla="*/ 813 w 937"/>
                    <a:gd name="T35" fmla="*/ 583 h 2164"/>
                    <a:gd name="T36" fmla="*/ 850 w 937"/>
                    <a:gd name="T37" fmla="*/ 673 h 2164"/>
                    <a:gd name="T38" fmla="*/ 910 w 937"/>
                    <a:gd name="T39" fmla="*/ 870 h 2164"/>
                    <a:gd name="T40" fmla="*/ 930 w 937"/>
                    <a:gd name="T41" fmla="*/ 989 h 2164"/>
                    <a:gd name="T42" fmla="*/ 936 w 937"/>
                    <a:gd name="T43" fmla="*/ 1065 h 2164"/>
                    <a:gd name="T44" fmla="*/ 937 w 937"/>
                    <a:gd name="T45" fmla="*/ 1172 h 2164"/>
                    <a:gd name="T46" fmla="*/ 931 w 937"/>
                    <a:gd name="T47" fmla="*/ 1313 h 2164"/>
                    <a:gd name="T48" fmla="*/ 921 w 937"/>
                    <a:gd name="T49" fmla="*/ 1386 h 2164"/>
                    <a:gd name="T50" fmla="*/ 885 w 937"/>
                    <a:gd name="T51" fmla="*/ 1545 h 2164"/>
                    <a:gd name="T52" fmla="*/ 832 w 937"/>
                    <a:gd name="T53" fmla="*/ 1693 h 2164"/>
                    <a:gd name="T54" fmla="*/ 763 w 937"/>
                    <a:gd name="T55" fmla="*/ 1834 h 2164"/>
                    <a:gd name="T56" fmla="*/ 685 w 937"/>
                    <a:gd name="T57" fmla="*/ 1953 h 2164"/>
                    <a:gd name="T58" fmla="*/ 652 w 937"/>
                    <a:gd name="T59" fmla="*/ 1997 h 2164"/>
                    <a:gd name="T60" fmla="*/ 245 w 937"/>
                    <a:gd name="T61" fmla="*/ 1670 h 2164"/>
                    <a:gd name="T62" fmla="*/ 649 w 937"/>
                    <a:gd name="T63" fmla="*/ 1927 h 2164"/>
                    <a:gd name="T64" fmla="*/ 704 w 937"/>
                    <a:gd name="T65" fmla="*/ 1844 h 2164"/>
                    <a:gd name="T66" fmla="*/ 776 w 937"/>
                    <a:gd name="T67" fmla="*/ 1710 h 2164"/>
                    <a:gd name="T68" fmla="*/ 831 w 937"/>
                    <a:gd name="T69" fmla="*/ 1568 h 2164"/>
                    <a:gd name="T70" fmla="*/ 869 w 937"/>
                    <a:gd name="T71" fmla="*/ 1417 h 2164"/>
                    <a:gd name="T72" fmla="*/ 883 w 937"/>
                    <a:gd name="T73" fmla="*/ 1336 h 2164"/>
                    <a:gd name="T74" fmla="*/ 891 w 937"/>
                    <a:gd name="T75" fmla="*/ 1224 h 2164"/>
                    <a:gd name="T76" fmla="*/ 891 w 937"/>
                    <a:gd name="T77" fmla="*/ 1065 h 2164"/>
                    <a:gd name="T78" fmla="*/ 889 w 937"/>
                    <a:gd name="T79" fmla="*/ 1023 h 2164"/>
                    <a:gd name="T80" fmla="*/ 872 w 937"/>
                    <a:gd name="T81" fmla="*/ 907 h 2164"/>
                    <a:gd name="T82" fmla="*/ 823 w 937"/>
                    <a:gd name="T83" fmla="*/ 731 h 2164"/>
                    <a:gd name="T84" fmla="*/ 792 w 937"/>
                    <a:gd name="T85" fmla="*/ 647 h 2164"/>
                    <a:gd name="T86" fmla="*/ 712 w 937"/>
                    <a:gd name="T87" fmla="*/ 489 h 2164"/>
                    <a:gd name="T88" fmla="*/ 612 w 937"/>
                    <a:gd name="T89" fmla="*/ 345 h 2164"/>
                    <a:gd name="T90" fmla="*/ 491 w 937"/>
                    <a:gd name="T91" fmla="*/ 212 h 2164"/>
                    <a:gd name="T92" fmla="*/ 351 w 937"/>
                    <a:gd name="T93" fmla="*/ 94 h 2164"/>
                    <a:gd name="T94" fmla="*/ 105 w 937"/>
                    <a:gd name="T95" fmla="*/ 508 h 2164"/>
                    <a:gd name="T96" fmla="*/ 188 w 937"/>
                    <a:gd name="T97" fmla="*/ 583 h 2164"/>
                    <a:gd name="T98" fmla="*/ 258 w 937"/>
                    <a:gd name="T99" fmla="*/ 667 h 2164"/>
                    <a:gd name="T100" fmla="*/ 316 w 937"/>
                    <a:gd name="T101" fmla="*/ 757 h 2164"/>
                    <a:gd name="T102" fmla="*/ 351 w 937"/>
                    <a:gd name="T103" fmla="*/ 831 h 2164"/>
                    <a:gd name="T104" fmla="*/ 387 w 937"/>
                    <a:gd name="T105" fmla="*/ 931 h 2164"/>
                    <a:gd name="T106" fmla="*/ 412 w 937"/>
                    <a:gd name="T107" fmla="*/ 1045 h 2164"/>
                    <a:gd name="T108" fmla="*/ 414 w 937"/>
                    <a:gd name="T109" fmla="*/ 1128 h 2164"/>
                    <a:gd name="T110" fmla="*/ 415 w 937"/>
                    <a:gd name="T111" fmla="*/ 1205 h 2164"/>
                    <a:gd name="T112" fmla="*/ 403 w 937"/>
                    <a:gd name="T113" fmla="*/ 1319 h 2164"/>
                    <a:gd name="T114" fmla="*/ 351 w 937"/>
                    <a:gd name="T115" fmla="*/ 1492 h 2164"/>
                    <a:gd name="T116" fmla="*/ 279 w 937"/>
                    <a:gd name="T117" fmla="*/ 1622 h 2164"/>
                    <a:gd name="T118" fmla="*/ 245 w 937"/>
                    <a:gd name="T119" fmla="*/ 1670 h 2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37" h="2164">
                      <a:moveTo>
                        <a:pt x="158" y="2164"/>
                      </a:moveTo>
                      <a:lnTo>
                        <a:pt x="201" y="1653"/>
                      </a:lnTo>
                      <a:lnTo>
                        <a:pt x="206" y="1647"/>
                      </a:lnTo>
                      <a:lnTo>
                        <a:pt x="206" y="1647"/>
                      </a:lnTo>
                      <a:lnTo>
                        <a:pt x="224" y="1622"/>
                      </a:lnTo>
                      <a:lnTo>
                        <a:pt x="242" y="1597"/>
                      </a:lnTo>
                      <a:lnTo>
                        <a:pt x="252" y="1583"/>
                      </a:lnTo>
                      <a:lnTo>
                        <a:pt x="252" y="1583"/>
                      </a:lnTo>
                      <a:lnTo>
                        <a:pt x="273" y="1548"/>
                      </a:lnTo>
                      <a:lnTo>
                        <a:pt x="292" y="1512"/>
                      </a:lnTo>
                      <a:lnTo>
                        <a:pt x="309" y="1474"/>
                      </a:lnTo>
                      <a:lnTo>
                        <a:pt x="325" y="1435"/>
                      </a:lnTo>
                      <a:lnTo>
                        <a:pt x="338" y="1395"/>
                      </a:lnTo>
                      <a:lnTo>
                        <a:pt x="349" y="1354"/>
                      </a:lnTo>
                      <a:lnTo>
                        <a:pt x="359" y="1312"/>
                      </a:lnTo>
                      <a:lnTo>
                        <a:pt x="365" y="1267"/>
                      </a:lnTo>
                      <a:lnTo>
                        <a:pt x="365" y="1267"/>
                      </a:lnTo>
                      <a:lnTo>
                        <a:pt x="369" y="1236"/>
                      </a:lnTo>
                      <a:lnTo>
                        <a:pt x="370" y="1204"/>
                      </a:lnTo>
                      <a:lnTo>
                        <a:pt x="370" y="1168"/>
                      </a:lnTo>
                      <a:lnTo>
                        <a:pt x="369" y="1130"/>
                      </a:lnTo>
                      <a:lnTo>
                        <a:pt x="369" y="1129"/>
                      </a:lnTo>
                      <a:lnTo>
                        <a:pt x="369" y="1129"/>
                      </a:lnTo>
                      <a:lnTo>
                        <a:pt x="369" y="1073"/>
                      </a:lnTo>
                      <a:lnTo>
                        <a:pt x="369" y="1073"/>
                      </a:lnTo>
                      <a:lnTo>
                        <a:pt x="367" y="1049"/>
                      </a:lnTo>
                      <a:lnTo>
                        <a:pt x="363" y="1025"/>
                      </a:lnTo>
                      <a:lnTo>
                        <a:pt x="358" y="999"/>
                      </a:lnTo>
                      <a:lnTo>
                        <a:pt x="351" y="972"/>
                      </a:lnTo>
                      <a:lnTo>
                        <a:pt x="343" y="942"/>
                      </a:lnTo>
                      <a:lnTo>
                        <a:pt x="334" y="913"/>
                      </a:lnTo>
                      <a:lnTo>
                        <a:pt x="323" y="882"/>
                      </a:lnTo>
                      <a:lnTo>
                        <a:pt x="309" y="848"/>
                      </a:lnTo>
                      <a:lnTo>
                        <a:pt x="309" y="848"/>
                      </a:lnTo>
                      <a:lnTo>
                        <a:pt x="298" y="821"/>
                      </a:lnTo>
                      <a:lnTo>
                        <a:pt x="284" y="794"/>
                      </a:lnTo>
                      <a:lnTo>
                        <a:pt x="271" y="769"/>
                      </a:lnTo>
                      <a:lnTo>
                        <a:pt x="255" y="743"/>
                      </a:lnTo>
                      <a:lnTo>
                        <a:pt x="239" y="718"/>
                      </a:lnTo>
                      <a:lnTo>
                        <a:pt x="222" y="695"/>
                      </a:lnTo>
                      <a:lnTo>
                        <a:pt x="206" y="671"/>
                      </a:lnTo>
                      <a:lnTo>
                        <a:pt x="186" y="649"/>
                      </a:lnTo>
                      <a:lnTo>
                        <a:pt x="166" y="626"/>
                      </a:lnTo>
                      <a:lnTo>
                        <a:pt x="146" y="605"/>
                      </a:lnTo>
                      <a:lnTo>
                        <a:pt x="123" y="583"/>
                      </a:lnTo>
                      <a:lnTo>
                        <a:pt x="101" y="563"/>
                      </a:lnTo>
                      <a:lnTo>
                        <a:pt x="77" y="543"/>
                      </a:lnTo>
                      <a:lnTo>
                        <a:pt x="53" y="524"/>
                      </a:lnTo>
                      <a:lnTo>
                        <a:pt x="27" y="505"/>
                      </a:lnTo>
                      <a:lnTo>
                        <a:pt x="0" y="485"/>
                      </a:lnTo>
                      <a:lnTo>
                        <a:pt x="13" y="465"/>
                      </a:lnTo>
                      <a:lnTo>
                        <a:pt x="13" y="445"/>
                      </a:lnTo>
                      <a:lnTo>
                        <a:pt x="451" y="441"/>
                      </a:lnTo>
                      <a:lnTo>
                        <a:pt x="274" y="31"/>
                      </a:lnTo>
                      <a:lnTo>
                        <a:pt x="294" y="0"/>
                      </a:lnTo>
                      <a:lnTo>
                        <a:pt x="313" y="13"/>
                      </a:lnTo>
                      <a:lnTo>
                        <a:pt x="313" y="13"/>
                      </a:lnTo>
                      <a:lnTo>
                        <a:pt x="358" y="43"/>
                      </a:lnTo>
                      <a:lnTo>
                        <a:pt x="400" y="75"/>
                      </a:lnTo>
                      <a:lnTo>
                        <a:pt x="441" y="108"/>
                      </a:lnTo>
                      <a:lnTo>
                        <a:pt x="481" y="142"/>
                      </a:lnTo>
                      <a:lnTo>
                        <a:pt x="520" y="177"/>
                      </a:lnTo>
                      <a:lnTo>
                        <a:pt x="556" y="213"/>
                      </a:lnTo>
                      <a:lnTo>
                        <a:pt x="590" y="250"/>
                      </a:lnTo>
                      <a:lnTo>
                        <a:pt x="624" y="288"/>
                      </a:lnTo>
                      <a:lnTo>
                        <a:pt x="656" y="327"/>
                      </a:lnTo>
                      <a:lnTo>
                        <a:pt x="686" y="367"/>
                      </a:lnTo>
                      <a:lnTo>
                        <a:pt x="714" y="409"/>
                      </a:lnTo>
                      <a:lnTo>
                        <a:pt x="741" y="450"/>
                      </a:lnTo>
                      <a:lnTo>
                        <a:pt x="767" y="494"/>
                      </a:lnTo>
                      <a:lnTo>
                        <a:pt x="791" y="538"/>
                      </a:lnTo>
                      <a:lnTo>
                        <a:pt x="813" y="583"/>
                      </a:lnTo>
                      <a:lnTo>
                        <a:pt x="833" y="629"/>
                      </a:lnTo>
                      <a:lnTo>
                        <a:pt x="835" y="634"/>
                      </a:lnTo>
                      <a:lnTo>
                        <a:pt x="835" y="634"/>
                      </a:lnTo>
                      <a:lnTo>
                        <a:pt x="850" y="673"/>
                      </a:lnTo>
                      <a:lnTo>
                        <a:pt x="866" y="717"/>
                      </a:lnTo>
                      <a:lnTo>
                        <a:pt x="882" y="765"/>
                      </a:lnTo>
                      <a:lnTo>
                        <a:pt x="896" y="816"/>
                      </a:lnTo>
                      <a:lnTo>
                        <a:pt x="910" y="870"/>
                      </a:lnTo>
                      <a:lnTo>
                        <a:pt x="916" y="900"/>
                      </a:lnTo>
                      <a:lnTo>
                        <a:pt x="921" y="929"/>
                      </a:lnTo>
                      <a:lnTo>
                        <a:pt x="926" y="958"/>
                      </a:lnTo>
                      <a:lnTo>
                        <a:pt x="930" y="989"/>
                      </a:lnTo>
                      <a:lnTo>
                        <a:pt x="932" y="1020"/>
                      </a:lnTo>
                      <a:lnTo>
                        <a:pt x="935" y="1052"/>
                      </a:lnTo>
                      <a:lnTo>
                        <a:pt x="936" y="1059"/>
                      </a:lnTo>
                      <a:lnTo>
                        <a:pt x="936" y="1065"/>
                      </a:lnTo>
                      <a:lnTo>
                        <a:pt x="936" y="1065"/>
                      </a:lnTo>
                      <a:lnTo>
                        <a:pt x="936" y="1120"/>
                      </a:lnTo>
                      <a:lnTo>
                        <a:pt x="936" y="1120"/>
                      </a:lnTo>
                      <a:lnTo>
                        <a:pt x="937" y="1172"/>
                      </a:lnTo>
                      <a:lnTo>
                        <a:pt x="936" y="1226"/>
                      </a:lnTo>
                      <a:lnTo>
                        <a:pt x="935" y="1254"/>
                      </a:lnTo>
                      <a:lnTo>
                        <a:pt x="934" y="1283"/>
                      </a:lnTo>
                      <a:lnTo>
                        <a:pt x="931" y="1313"/>
                      </a:lnTo>
                      <a:lnTo>
                        <a:pt x="928" y="1343"/>
                      </a:lnTo>
                      <a:lnTo>
                        <a:pt x="927" y="1344"/>
                      </a:lnTo>
                      <a:lnTo>
                        <a:pt x="927" y="1344"/>
                      </a:lnTo>
                      <a:lnTo>
                        <a:pt x="921" y="1386"/>
                      </a:lnTo>
                      <a:lnTo>
                        <a:pt x="913" y="1426"/>
                      </a:lnTo>
                      <a:lnTo>
                        <a:pt x="905" y="1466"/>
                      </a:lnTo>
                      <a:lnTo>
                        <a:pt x="896" y="1505"/>
                      </a:lnTo>
                      <a:lnTo>
                        <a:pt x="885" y="1545"/>
                      </a:lnTo>
                      <a:lnTo>
                        <a:pt x="874" y="1582"/>
                      </a:lnTo>
                      <a:lnTo>
                        <a:pt x="862" y="1620"/>
                      </a:lnTo>
                      <a:lnTo>
                        <a:pt x="848" y="1657"/>
                      </a:lnTo>
                      <a:lnTo>
                        <a:pt x="832" y="1693"/>
                      </a:lnTo>
                      <a:lnTo>
                        <a:pt x="817" y="1729"/>
                      </a:lnTo>
                      <a:lnTo>
                        <a:pt x="800" y="1764"/>
                      </a:lnTo>
                      <a:lnTo>
                        <a:pt x="782" y="1799"/>
                      </a:lnTo>
                      <a:lnTo>
                        <a:pt x="763" y="1834"/>
                      </a:lnTo>
                      <a:lnTo>
                        <a:pt x="742" y="1868"/>
                      </a:lnTo>
                      <a:lnTo>
                        <a:pt x="721" y="1901"/>
                      </a:lnTo>
                      <a:lnTo>
                        <a:pt x="698" y="1934"/>
                      </a:lnTo>
                      <a:lnTo>
                        <a:pt x="685" y="1953"/>
                      </a:lnTo>
                      <a:lnTo>
                        <a:pt x="685" y="1953"/>
                      </a:lnTo>
                      <a:lnTo>
                        <a:pt x="653" y="1995"/>
                      </a:lnTo>
                      <a:lnTo>
                        <a:pt x="652" y="1997"/>
                      </a:lnTo>
                      <a:lnTo>
                        <a:pt x="652" y="1997"/>
                      </a:lnTo>
                      <a:lnTo>
                        <a:pt x="650" y="1999"/>
                      </a:lnTo>
                      <a:lnTo>
                        <a:pt x="646" y="2005"/>
                      </a:lnTo>
                      <a:lnTo>
                        <a:pt x="158" y="2164"/>
                      </a:lnTo>
                      <a:close/>
                      <a:moveTo>
                        <a:pt x="245" y="1670"/>
                      </a:moveTo>
                      <a:lnTo>
                        <a:pt x="209" y="2100"/>
                      </a:lnTo>
                      <a:lnTo>
                        <a:pt x="619" y="1966"/>
                      </a:lnTo>
                      <a:lnTo>
                        <a:pt x="619" y="1966"/>
                      </a:lnTo>
                      <a:lnTo>
                        <a:pt x="649" y="1927"/>
                      </a:lnTo>
                      <a:lnTo>
                        <a:pt x="662" y="1908"/>
                      </a:lnTo>
                      <a:lnTo>
                        <a:pt x="662" y="1908"/>
                      </a:lnTo>
                      <a:lnTo>
                        <a:pt x="684" y="1877"/>
                      </a:lnTo>
                      <a:lnTo>
                        <a:pt x="704" y="1844"/>
                      </a:lnTo>
                      <a:lnTo>
                        <a:pt x="724" y="1811"/>
                      </a:lnTo>
                      <a:lnTo>
                        <a:pt x="742" y="1778"/>
                      </a:lnTo>
                      <a:lnTo>
                        <a:pt x="760" y="1744"/>
                      </a:lnTo>
                      <a:lnTo>
                        <a:pt x="776" y="1710"/>
                      </a:lnTo>
                      <a:lnTo>
                        <a:pt x="792" y="1675"/>
                      </a:lnTo>
                      <a:lnTo>
                        <a:pt x="805" y="1640"/>
                      </a:lnTo>
                      <a:lnTo>
                        <a:pt x="819" y="1604"/>
                      </a:lnTo>
                      <a:lnTo>
                        <a:pt x="831" y="1568"/>
                      </a:lnTo>
                      <a:lnTo>
                        <a:pt x="842" y="1531"/>
                      </a:lnTo>
                      <a:lnTo>
                        <a:pt x="853" y="1494"/>
                      </a:lnTo>
                      <a:lnTo>
                        <a:pt x="862" y="1456"/>
                      </a:lnTo>
                      <a:lnTo>
                        <a:pt x="869" y="1417"/>
                      </a:lnTo>
                      <a:lnTo>
                        <a:pt x="876" y="1378"/>
                      </a:lnTo>
                      <a:lnTo>
                        <a:pt x="883" y="1339"/>
                      </a:lnTo>
                      <a:lnTo>
                        <a:pt x="883" y="1336"/>
                      </a:lnTo>
                      <a:lnTo>
                        <a:pt x="883" y="1336"/>
                      </a:lnTo>
                      <a:lnTo>
                        <a:pt x="886" y="1308"/>
                      </a:lnTo>
                      <a:lnTo>
                        <a:pt x="889" y="1280"/>
                      </a:lnTo>
                      <a:lnTo>
                        <a:pt x="891" y="1252"/>
                      </a:lnTo>
                      <a:lnTo>
                        <a:pt x="891" y="1224"/>
                      </a:lnTo>
                      <a:lnTo>
                        <a:pt x="892" y="1171"/>
                      </a:lnTo>
                      <a:lnTo>
                        <a:pt x="891" y="1121"/>
                      </a:lnTo>
                      <a:lnTo>
                        <a:pt x="891" y="1121"/>
                      </a:lnTo>
                      <a:lnTo>
                        <a:pt x="891" y="1065"/>
                      </a:lnTo>
                      <a:lnTo>
                        <a:pt x="891" y="1059"/>
                      </a:lnTo>
                      <a:lnTo>
                        <a:pt x="890" y="1054"/>
                      </a:lnTo>
                      <a:lnTo>
                        <a:pt x="890" y="1054"/>
                      </a:lnTo>
                      <a:lnTo>
                        <a:pt x="889" y="1023"/>
                      </a:lnTo>
                      <a:lnTo>
                        <a:pt x="885" y="993"/>
                      </a:lnTo>
                      <a:lnTo>
                        <a:pt x="882" y="964"/>
                      </a:lnTo>
                      <a:lnTo>
                        <a:pt x="877" y="936"/>
                      </a:lnTo>
                      <a:lnTo>
                        <a:pt x="872" y="907"/>
                      </a:lnTo>
                      <a:lnTo>
                        <a:pt x="866" y="879"/>
                      </a:lnTo>
                      <a:lnTo>
                        <a:pt x="853" y="826"/>
                      </a:lnTo>
                      <a:lnTo>
                        <a:pt x="838" y="777"/>
                      </a:lnTo>
                      <a:lnTo>
                        <a:pt x="823" y="731"/>
                      </a:lnTo>
                      <a:lnTo>
                        <a:pt x="808" y="689"/>
                      </a:lnTo>
                      <a:lnTo>
                        <a:pt x="793" y="651"/>
                      </a:lnTo>
                      <a:lnTo>
                        <a:pt x="792" y="647"/>
                      </a:lnTo>
                      <a:lnTo>
                        <a:pt x="792" y="647"/>
                      </a:lnTo>
                      <a:lnTo>
                        <a:pt x="774" y="606"/>
                      </a:lnTo>
                      <a:lnTo>
                        <a:pt x="755" y="566"/>
                      </a:lnTo>
                      <a:lnTo>
                        <a:pt x="734" y="527"/>
                      </a:lnTo>
                      <a:lnTo>
                        <a:pt x="712" y="489"/>
                      </a:lnTo>
                      <a:lnTo>
                        <a:pt x="689" y="452"/>
                      </a:lnTo>
                      <a:lnTo>
                        <a:pt x="665" y="416"/>
                      </a:lnTo>
                      <a:lnTo>
                        <a:pt x="639" y="380"/>
                      </a:lnTo>
                      <a:lnTo>
                        <a:pt x="612" y="345"/>
                      </a:lnTo>
                      <a:lnTo>
                        <a:pt x="584" y="310"/>
                      </a:lnTo>
                      <a:lnTo>
                        <a:pt x="554" y="277"/>
                      </a:lnTo>
                      <a:lnTo>
                        <a:pt x="523" y="244"/>
                      </a:lnTo>
                      <a:lnTo>
                        <a:pt x="491" y="212"/>
                      </a:lnTo>
                      <a:lnTo>
                        <a:pt x="458" y="181"/>
                      </a:lnTo>
                      <a:lnTo>
                        <a:pt x="423" y="151"/>
                      </a:lnTo>
                      <a:lnTo>
                        <a:pt x="388" y="122"/>
                      </a:lnTo>
                      <a:lnTo>
                        <a:pt x="351" y="94"/>
                      </a:lnTo>
                      <a:lnTo>
                        <a:pt x="520" y="487"/>
                      </a:lnTo>
                      <a:lnTo>
                        <a:pt x="82" y="490"/>
                      </a:lnTo>
                      <a:lnTo>
                        <a:pt x="82" y="490"/>
                      </a:lnTo>
                      <a:lnTo>
                        <a:pt x="105" y="508"/>
                      </a:lnTo>
                      <a:lnTo>
                        <a:pt x="127" y="526"/>
                      </a:lnTo>
                      <a:lnTo>
                        <a:pt x="148" y="545"/>
                      </a:lnTo>
                      <a:lnTo>
                        <a:pt x="168" y="564"/>
                      </a:lnTo>
                      <a:lnTo>
                        <a:pt x="188" y="583"/>
                      </a:lnTo>
                      <a:lnTo>
                        <a:pt x="207" y="604"/>
                      </a:lnTo>
                      <a:lnTo>
                        <a:pt x="225" y="624"/>
                      </a:lnTo>
                      <a:lnTo>
                        <a:pt x="242" y="645"/>
                      </a:lnTo>
                      <a:lnTo>
                        <a:pt x="258" y="667"/>
                      </a:lnTo>
                      <a:lnTo>
                        <a:pt x="273" y="689"/>
                      </a:lnTo>
                      <a:lnTo>
                        <a:pt x="289" y="711"/>
                      </a:lnTo>
                      <a:lnTo>
                        <a:pt x="302" y="734"/>
                      </a:lnTo>
                      <a:lnTo>
                        <a:pt x="316" y="757"/>
                      </a:lnTo>
                      <a:lnTo>
                        <a:pt x="328" y="781"/>
                      </a:lnTo>
                      <a:lnTo>
                        <a:pt x="340" y="805"/>
                      </a:lnTo>
                      <a:lnTo>
                        <a:pt x="351" y="830"/>
                      </a:lnTo>
                      <a:lnTo>
                        <a:pt x="351" y="831"/>
                      </a:lnTo>
                      <a:lnTo>
                        <a:pt x="351" y="831"/>
                      </a:lnTo>
                      <a:lnTo>
                        <a:pt x="365" y="866"/>
                      </a:lnTo>
                      <a:lnTo>
                        <a:pt x="377" y="900"/>
                      </a:lnTo>
                      <a:lnTo>
                        <a:pt x="387" y="931"/>
                      </a:lnTo>
                      <a:lnTo>
                        <a:pt x="396" y="962"/>
                      </a:lnTo>
                      <a:lnTo>
                        <a:pt x="403" y="991"/>
                      </a:lnTo>
                      <a:lnTo>
                        <a:pt x="407" y="1018"/>
                      </a:lnTo>
                      <a:lnTo>
                        <a:pt x="412" y="1045"/>
                      </a:lnTo>
                      <a:lnTo>
                        <a:pt x="414" y="1071"/>
                      </a:lnTo>
                      <a:lnTo>
                        <a:pt x="414" y="1072"/>
                      </a:lnTo>
                      <a:lnTo>
                        <a:pt x="414" y="1072"/>
                      </a:lnTo>
                      <a:lnTo>
                        <a:pt x="414" y="1128"/>
                      </a:lnTo>
                      <a:lnTo>
                        <a:pt x="414" y="1129"/>
                      </a:lnTo>
                      <a:lnTo>
                        <a:pt x="414" y="1129"/>
                      </a:lnTo>
                      <a:lnTo>
                        <a:pt x="415" y="1168"/>
                      </a:lnTo>
                      <a:lnTo>
                        <a:pt x="415" y="1205"/>
                      </a:lnTo>
                      <a:lnTo>
                        <a:pt x="413" y="1241"/>
                      </a:lnTo>
                      <a:lnTo>
                        <a:pt x="410" y="1273"/>
                      </a:lnTo>
                      <a:lnTo>
                        <a:pt x="410" y="1273"/>
                      </a:lnTo>
                      <a:lnTo>
                        <a:pt x="403" y="1319"/>
                      </a:lnTo>
                      <a:lnTo>
                        <a:pt x="392" y="1364"/>
                      </a:lnTo>
                      <a:lnTo>
                        <a:pt x="381" y="1408"/>
                      </a:lnTo>
                      <a:lnTo>
                        <a:pt x="367" y="1451"/>
                      </a:lnTo>
                      <a:lnTo>
                        <a:pt x="351" y="1492"/>
                      </a:lnTo>
                      <a:lnTo>
                        <a:pt x="333" y="1532"/>
                      </a:lnTo>
                      <a:lnTo>
                        <a:pt x="311" y="1570"/>
                      </a:lnTo>
                      <a:lnTo>
                        <a:pt x="289" y="1608"/>
                      </a:lnTo>
                      <a:lnTo>
                        <a:pt x="279" y="1622"/>
                      </a:lnTo>
                      <a:lnTo>
                        <a:pt x="279" y="1622"/>
                      </a:lnTo>
                      <a:lnTo>
                        <a:pt x="262" y="1647"/>
                      </a:lnTo>
                      <a:lnTo>
                        <a:pt x="245" y="1670"/>
                      </a:lnTo>
                      <a:lnTo>
                        <a:pt x="245" y="16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29" name="Freeform 17">
                  <a:extLst>
                    <a:ext uri="{FF2B5EF4-FFF2-40B4-BE49-F238E27FC236}">
                      <a16:creationId xmlns:a16="http://schemas.microsoft.com/office/drawing/2014/main" id="{3D6B54A4-02BD-9D40-8756-C189629C67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3213" y="441325"/>
                  <a:ext cx="3043238" cy="1289050"/>
                </a:xfrm>
                <a:custGeom>
                  <a:avLst/>
                  <a:gdLst>
                    <a:gd name="T0" fmla="*/ 1730 w 1917"/>
                    <a:gd name="T1" fmla="*/ 215 h 812"/>
                    <a:gd name="T2" fmla="*/ 1683 w 1917"/>
                    <a:gd name="T3" fmla="*/ 185 h 812"/>
                    <a:gd name="T4" fmla="*/ 1662 w 1917"/>
                    <a:gd name="T5" fmla="*/ 173 h 812"/>
                    <a:gd name="T6" fmla="*/ 1575 w 1917"/>
                    <a:gd name="T7" fmla="*/ 128 h 812"/>
                    <a:gd name="T8" fmla="*/ 1486 w 1917"/>
                    <a:gd name="T9" fmla="*/ 88 h 812"/>
                    <a:gd name="T10" fmla="*/ 1395 w 1917"/>
                    <a:gd name="T11" fmla="*/ 57 h 812"/>
                    <a:gd name="T12" fmla="*/ 1301 w 1917"/>
                    <a:gd name="T13" fmla="*/ 32 h 812"/>
                    <a:gd name="T14" fmla="*/ 1208 w 1917"/>
                    <a:gd name="T15" fmla="*/ 14 h 812"/>
                    <a:gd name="T16" fmla="*/ 1113 w 1917"/>
                    <a:gd name="T17" fmla="*/ 3 h 812"/>
                    <a:gd name="T18" fmla="*/ 1019 w 1917"/>
                    <a:gd name="T19" fmla="*/ 0 h 812"/>
                    <a:gd name="T20" fmla="*/ 924 w 1917"/>
                    <a:gd name="T21" fmla="*/ 2 h 812"/>
                    <a:gd name="T22" fmla="*/ 830 w 1917"/>
                    <a:gd name="T23" fmla="*/ 12 h 812"/>
                    <a:gd name="T24" fmla="*/ 735 w 1917"/>
                    <a:gd name="T25" fmla="*/ 29 h 812"/>
                    <a:gd name="T26" fmla="*/ 642 w 1917"/>
                    <a:gd name="T27" fmla="*/ 52 h 812"/>
                    <a:gd name="T28" fmla="*/ 551 w 1917"/>
                    <a:gd name="T29" fmla="*/ 83 h 812"/>
                    <a:gd name="T30" fmla="*/ 461 w 1917"/>
                    <a:gd name="T31" fmla="*/ 120 h 812"/>
                    <a:gd name="T32" fmla="*/ 373 w 1917"/>
                    <a:gd name="T33" fmla="*/ 164 h 812"/>
                    <a:gd name="T34" fmla="*/ 287 w 1917"/>
                    <a:gd name="T35" fmla="*/ 216 h 812"/>
                    <a:gd name="T36" fmla="*/ 204 w 1917"/>
                    <a:gd name="T37" fmla="*/ 273 h 812"/>
                    <a:gd name="T38" fmla="*/ 194 w 1917"/>
                    <a:gd name="T39" fmla="*/ 281 h 812"/>
                    <a:gd name="T40" fmla="*/ 147 w 1917"/>
                    <a:gd name="T41" fmla="*/ 319 h 812"/>
                    <a:gd name="T42" fmla="*/ 93 w 1917"/>
                    <a:gd name="T43" fmla="*/ 362 h 812"/>
                    <a:gd name="T44" fmla="*/ 22 w 1917"/>
                    <a:gd name="T45" fmla="*/ 420 h 812"/>
                    <a:gd name="T46" fmla="*/ 2 w 1917"/>
                    <a:gd name="T47" fmla="*/ 442 h 812"/>
                    <a:gd name="T48" fmla="*/ 371 w 1917"/>
                    <a:gd name="T49" fmla="*/ 809 h 812"/>
                    <a:gd name="T50" fmla="*/ 368 w 1917"/>
                    <a:gd name="T51" fmla="*/ 812 h 812"/>
                    <a:gd name="T52" fmla="*/ 387 w 1917"/>
                    <a:gd name="T53" fmla="*/ 795 h 812"/>
                    <a:gd name="T54" fmla="*/ 472 w 1917"/>
                    <a:gd name="T55" fmla="*/ 728 h 812"/>
                    <a:gd name="T56" fmla="*/ 521 w 1917"/>
                    <a:gd name="T57" fmla="*/ 687 h 812"/>
                    <a:gd name="T58" fmla="*/ 546 w 1917"/>
                    <a:gd name="T59" fmla="*/ 670 h 812"/>
                    <a:gd name="T60" fmla="*/ 596 w 1917"/>
                    <a:gd name="T61" fmla="*/ 639 h 812"/>
                    <a:gd name="T62" fmla="*/ 646 w 1917"/>
                    <a:gd name="T63" fmla="*/ 611 h 812"/>
                    <a:gd name="T64" fmla="*/ 699 w 1917"/>
                    <a:gd name="T65" fmla="*/ 586 h 812"/>
                    <a:gd name="T66" fmla="*/ 752 w 1917"/>
                    <a:gd name="T67" fmla="*/ 566 h 812"/>
                    <a:gd name="T68" fmla="*/ 806 w 1917"/>
                    <a:gd name="T69" fmla="*/ 550 h 812"/>
                    <a:gd name="T70" fmla="*/ 860 w 1917"/>
                    <a:gd name="T71" fmla="*/ 538 h 812"/>
                    <a:gd name="T72" fmla="*/ 915 w 1917"/>
                    <a:gd name="T73" fmla="*/ 529 h 812"/>
                    <a:gd name="T74" fmla="*/ 970 w 1917"/>
                    <a:gd name="T75" fmla="*/ 524 h 812"/>
                    <a:gd name="T76" fmla="*/ 1027 w 1917"/>
                    <a:gd name="T77" fmla="*/ 523 h 812"/>
                    <a:gd name="T78" fmla="*/ 1082 w 1917"/>
                    <a:gd name="T79" fmla="*/ 526 h 812"/>
                    <a:gd name="T80" fmla="*/ 1137 w 1917"/>
                    <a:gd name="T81" fmla="*/ 533 h 812"/>
                    <a:gd name="T82" fmla="*/ 1191 w 1917"/>
                    <a:gd name="T83" fmla="*/ 543 h 812"/>
                    <a:gd name="T84" fmla="*/ 1245 w 1917"/>
                    <a:gd name="T85" fmla="*/ 558 h 812"/>
                    <a:gd name="T86" fmla="*/ 1298 w 1917"/>
                    <a:gd name="T87" fmla="*/ 577 h 812"/>
                    <a:gd name="T88" fmla="*/ 1351 w 1917"/>
                    <a:gd name="T89" fmla="*/ 599 h 812"/>
                    <a:gd name="T90" fmla="*/ 1391 w 1917"/>
                    <a:gd name="T91" fmla="*/ 620 h 812"/>
                    <a:gd name="T92" fmla="*/ 1418 w 1917"/>
                    <a:gd name="T93" fmla="*/ 635 h 812"/>
                    <a:gd name="T94" fmla="*/ 1444 w 1917"/>
                    <a:gd name="T95" fmla="*/ 651 h 812"/>
                    <a:gd name="T96" fmla="*/ 1917 w 1917"/>
                    <a:gd name="T97" fmla="*/ 649 h 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17" h="812">
                      <a:moveTo>
                        <a:pt x="1732" y="218"/>
                      </a:moveTo>
                      <a:lnTo>
                        <a:pt x="1730" y="215"/>
                      </a:lnTo>
                      <a:lnTo>
                        <a:pt x="1730" y="215"/>
                      </a:lnTo>
                      <a:lnTo>
                        <a:pt x="1683" y="185"/>
                      </a:lnTo>
                      <a:lnTo>
                        <a:pt x="1662" y="173"/>
                      </a:lnTo>
                      <a:lnTo>
                        <a:pt x="1662" y="173"/>
                      </a:lnTo>
                      <a:lnTo>
                        <a:pt x="1618" y="149"/>
                      </a:lnTo>
                      <a:lnTo>
                        <a:pt x="1575" y="128"/>
                      </a:lnTo>
                      <a:lnTo>
                        <a:pt x="1531" y="108"/>
                      </a:lnTo>
                      <a:lnTo>
                        <a:pt x="1486" y="88"/>
                      </a:lnTo>
                      <a:lnTo>
                        <a:pt x="1440" y="72"/>
                      </a:lnTo>
                      <a:lnTo>
                        <a:pt x="1395" y="57"/>
                      </a:lnTo>
                      <a:lnTo>
                        <a:pt x="1348" y="43"/>
                      </a:lnTo>
                      <a:lnTo>
                        <a:pt x="1301" y="32"/>
                      </a:lnTo>
                      <a:lnTo>
                        <a:pt x="1255" y="22"/>
                      </a:lnTo>
                      <a:lnTo>
                        <a:pt x="1208" y="14"/>
                      </a:lnTo>
                      <a:lnTo>
                        <a:pt x="1161" y="7"/>
                      </a:lnTo>
                      <a:lnTo>
                        <a:pt x="1113" y="3"/>
                      </a:lnTo>
                      <a:lnTo>
                        <a:pt x="1066" y="1"/>
                      </a:lnTo>
                      <a:lnTo>
                        <a:pt x="1019" y="0"/>
                      </a:lnTo>
                      <a:lnTo>
                        <a:pt x="971" y="0"/>
                      </a:lnTo>
                      <a:lnTo>
                        <a:pt x="924" y="2"/>
                      </a:lnTo>
                      <a:lnTo>
                        <a:pt x="877" y="6"/>
                      </a:lnTo>
                      <a:lnTo>
                        <a:pt x="830" y="12"/>
                      </a:lnTo>
                      <a:lnTo>
                        <a:pt x="782" y="20"/>
                      </a:lnTo>
                      <a:lnTo>
                        <a:pt x="735" y="29"/>
                      </a:lnTo>
                      <a:lnTo>
                        <a:pt x="689" y="40"/>
                      </a:lnTo>
                      <a:lnTo>
                        <a:pt x="642" y="52"/>
                      </a:lnTo>
                      <a:lnTo>
                        <a:pt x="597" y="67"/>
                      </a:lnTo>
                      <a:lnTo>
                        <a:pt x="551" y="83"/>
                      </a:lnTo>
                      <a:lnTo>
                        <a:pt x="506" y="101"/>
                      </a:lnTo>
                      <a:lnTo>
                        <a:pt x="461" y="120"/>
                      </a:lnTo>
                      <a:lnTo>
                        <a:pt x="417" y="141"/>
                      </a:lnTo>
                      <a:lnTo>
                        <a:pt x="373" y="164"/>
                      </a:lnTo>
                      <a:lnTo>
                        <a:pt x="329" y="189"/>
                      </a:lnTo>
                      <a:lnTo>
                        <a:pt x="287" y="216"/>
                      </a:lnTo>
                      <a:lnTo>
                        <a:pt x="246" y="243"/>
                      </a:lnTo>
                      <a:lnTo>
                        <a:pt x="204" y="273"/>
                      </a:lnTo>
                      <a:lnTo>
                        <a:pt x="198" y="276"/>
                      </a:lnTo>
                      <a:lnTo>
                        <a:pt x="194" y="281"/>
                      </a:lnTo>
                      <a:lnTo>
                        <a:pt x="194" y="281"/>
                      </a:lnTo>
                      <a:lnTo>
                        <a:pt x="147" y="319"/>
                      </a:lnTo>
                      <a:lnTo>
                        <a:pt x="147" y="319"/>
                      </a:lnTo>
                      <a:lnTo>
                        <a:pt x="93" y="362"/>
                      </a:lnTo>
                      <a:lnTo>
                        <a:pt x="51" y="396"/>
                      </a:lnTo>
                      <a:lnTo>
                        <a:pt x="22" y="420"/>
                      </a:lnTo>
                      <a:lnTo>
                        <a:pt x="0" y="441"/>
                      </a:lnTo>
                      <a:lnTo>
                        <a:pt x="2" y="442"/>
                      </a:lnTo>
                      <a:lnTo>
                        <a:pt x="461" y="345"/>
                      </a:lnTo>
                      <a:lnTo>
                        <a:pt x="371" y="809"/>
                      </a:lnTo>
                      <a:lnTo>
                        <a:pt x="371" y="809"/>
                      </a:lnTo>
                      <a:lnTo>
                        <a:pt x="368" y="812"/>
                      </a:lnTo>
                      <a:lnTo>
                        <a:pt x="368" y="812"/>
                      </a:lnTo>
                      <a:lnTo>
                        <a:pt x="387" y="795"/>
                      </a:lnTo>
                      <a:lnTo>
                        <a:pt x="416" y="773"/>
                      </a:lnTo>
                      <a:lnTo>
                        <a:pt x="472" y="728"/>
                      </a:lnTo>
                      <a:lnTo>
                        <a:pt x="472" y="728"/>
                      </a:lnTo>
                      <a:lnTo>
                        <a:pt x="521" y="687"/>
                      </a:lnTo>
                      <a:lnTo>
                        <a:pt x="521" y="687"/>
                      </a:lnTo>
                      <a:lnTo>
                        <a:pt x="546" y="670"/>
                      </a:lnTo>
                      <a:lnTo>
                        <a:pt x="571" y="653"/>
                      </a:lnTo>
                      <a:lnTo>
                        <a:pt x="596" y="639"/>
                      </a:lnTo>
                      <a:lnTo>
                        <a:pt x="620" y="624"/>
                      </a:lnTo>
                      <a:lnTo>
                        <a:pt x="646" y="611"/>
                      </a:lnTo>
                      <a:lnTo>
                        <a:pt x="672" y="598"/>
                      </a:lnTo>
                      <a:lnTo>
                        <a:pt x="699" y="586"/>
                      </a:lnTo>
                      <a:lnTo>
                        <a:pt x="725" y="576"/>
                      </a:lnTo>
                      <a:lnTo>
                        <a:pt x="752" y="566"/>
                      </a:lnTo>
                      <a:lnTo>
                        <a:pt x="779" y="558"/>
                      </a:lnTo>
                      <a:lnTo>
                        <a:pt x="806" y="550"/>
                      </a:lnTo>
                      <a:lnTo>
                        <a:pt x="833" y="543"/>
                      </a:lnTo>
                      <a:lnTo>
                        <a:pt x="860" y="538"/>
                      </a:lnTo>
                      <a:lnTo>
                        <a:pt x="888" y="532"/>
                      </a:lnTo>
                      <a:lnTo>
                        <a:pt x="915" y="529"/>
                      </a:lnTo>
                      <a:lnTo>
                        <a:pt x="943" y="525"/>
                      </a:lnTo>
                      <a:lnTo>
                        <a:pt x="970" y="524"/>
                      </a:lnTo>
                      <a:lnTo>
                        <a:pt x="998" y="523"/>
                      </a:lnTo>
                      <a:lnTo>
                        <a:pt x="1027" y="523"/>
                      </a:lnTo>
                      <a:lnTo>
                        <a:pt x="1054" y="524"/>
                      </a:lnTo>
                      <a:lnTo>
                        <a:pt x="1082" y="526"/>
                      </a:lnTo>
                      <a:lnTo>
                        <a:pt x="1109" y="529"/>
                      </a:lnTo>
                      <a:lnTo>
                        <a:pt x="1137" y="533"/>
                      </a:lnTo>
                      <a:lnTo>
                        <a:pt x="1164" y="538"/>
                      </a:lnTo>
                      <a:lnTo>
                        <a:pt x="1191" y="543"/>
                      </a:lnTo>
                      <a:lnTo>
                        <a:pt x="1218" y="550"/>
                      </a:lnTo>
                      <a:lnTo>
                        <a:pt x="1245" y="558"/>
                      </a:lnTo>
                      <a:lnTo>
                        <a:pt x="1272" y="567"/>
                      </a:lnTo>
                      <a:lnTo>
                        <a:pt x="1298" y="577"/>
                      </a:lnTo>
                      <a:lnTo>
                        <a:pt x="1325" y="587"/>
                      </a:lnTo>
                      <a:lnTo>
                        <a:pt x="1351" y="599"/>
                      </a:lnTo>
                      <a:lnTo>
                        <a:pt x="1375" y="612"/>
                      </a:lnTo>
                      <a:lnTo>
                        <a:pt x="1391" y="620"/>
                      </a:lnTo>
                      <a:lnTo>
                        <a:pt x="1391" y="620"/>
                      </a:lnTo>
                      <a:lnTo>
                        <a:pt x="1418" y="635"/>
                      </a:lnTo>
                      <a:lnTo>
                        <a:pt x="1444" y="651"/>
                      </a:lnTo>
                      <a:lnTo>
                        <a:pt x="1444" y="651"/>
                      </a:lnTo>
                      <a:lnTo>
                        <a:pt x="1445" y="652"/>
                      </a:lnTo>
                      <a:lnTo>
                        <a:pt x="1917" y="649"/>
                      </a:lnTo>
                      <a:lnTo>
                        <a:pt x="1732" y="218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30" name="Freeform 18">
                  <a:extLst>
                    <a:ext uri="{FF2B5EF4-FFF2-40B4-BE49-F238E27FC236}">
                      <a16:creationId xmlns:a16="http://schemas.microsoft.com/office/drawing/2014/main" id="{E6359AAF-7AB4-A049-B612-397F4C12FB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32413" y="404813"/>
                  <a:ext cx="3149600" cy="1350962"/>
                </a:xfrm>
                <a:custGeom>
                  <a:avLst/>
                  <a:gdLst>
                    <a:gd name="T0" fmla="*/ 463 w 1984"/>
                    <a:gd name="T1" fmla="*/ 397 h 851"/>
                    <a:gd name="T2" fmla="*/ 17 w 1984"/>
                    <a:gd name="T3" fmla="*/ 448 h 851"/>
                    <a:gd name="T4" fmla="*/ 165 w 1984"/>
                    <a:gd name="T5" fmla="*/ 324 h 851"/>
                    <a:gd name="T6" fmla="*/ 217 w 1984"/>
                    <a:gd name="T7" fmla="*/ 281 h 851"/>
                    <a:gd name="T8" fmla="*/ 315 w 1984"/>
                    <a:gd name="T9" fmla="*/ 214 h 851"/>
                    <a:gd name="T10" fmla="*/ 511 w 1984"/>
                    <a:gd name="T11" fmla="*/ 110 h 851"/>
                    <a:gd name="T12" fmla="*/ 718 w 1984"/>
                    <a:gd name="T13" fmla="*/ 39 h 851"/>
                    <a:gd name="T14" fmla="*/ 934 w 1984"/>
                    <a:gd name="T15" fmla="*/ 5 h 851"/>
                    <a:gd name="T16" fmla="*/ 1087 w 1984"/>
                    <a:gd name="T17" fmla="*/ 0 h 851"/>
                    <a:gd name="T18" fmla="*/ 1258 w 1984"/>
                    <a:gd name="T19" fmla="*/ 18 h 851"/>
                    <a:gd name="T20" fmla="*/ 1427 w 1984"/>
                    <a:gd name="T21" fmla="*/ 56 h 851"/>
                    <a:gd name="T22" fmla="*/ 1589 w 1984"/>
                    <a:gd name="T23" fmla="*/ 117 h 851"/>
                    <a:gd name="T24" fmla="*/ 1726 w 1984"/>
                    <a:gd name="T25" fmla="*/ 189 h 851"/>
                    <a:gd name="T26" fmla="*/ 1984 w 1984"/>
                    <a:gd name="T27" fmla="*/ 695 h 851"/>
                    <a:gd name="T28" fmla="*/ 1438 w 1984"/>
                    <a:gd name="T29" fmla="*/ 678 h 851"/>
                    <a:gd name="T30" fmla="*/ 1377 w 1984"/>
                    <a:gd name="T31" fmla="*/ 645 h 851"/>
                    <a:gd name="T32" fmla="*/ 1292 w 1984"/>
                    <a:gd name="T33" fmla="*/ 610 h 851"/>
                    <a:gd name="T34" fmla="*/ 1203 w 1984"/>
                    <a:gd name="T35" fmla="*/ 585 h 851"/>
                    <a:gd name="T36" fmla="*/ 1113 w 1984"/>
                    <a:gd name="T37" fmla="*/ 572 h 851"/>
                    <a:gd name="T38" fmla="*/ 1044 w 1984"/>
                    <a:gd name="T39" fmla="*/ 568 h 851"/>
                    <a:gd name="T40" fmla="*/ 918 w 1984"/>
                    <a:gd name="T41" fmla="*/ 579 h 851"/>
                    <a:gd name="T42" fmla="*/ 795 w 1984"/>
                    <a:gd name="T43" fmla="*/ 609 h 851"/>
                    <a:gd name="T44" fmla="*/ 678 w 1984"/>
                    <a:gd name="T45" fmla="*/ 658 h 851"/>
                    <a:gd name="T46" fmla="*/ 568 w 1984"/>
                    <a:gd name="T47" fmla="*/ 728 h 851"/>
                    <a:gd name="T48" fmla="*/ 517 w 1984"/>
                    <a:gd name="T49" fmla="*/ 769 h 851"/>
                    <a:gd name="T50" fmla="*/ 415 w 1984"/>
                    <a:gd name="T51" fmla="*/ 851 h 851"/>
                    <a:gd name="T52" fmla="*/ 489 w 1984"/>
                    <a:gd name="T53" fmla="*/ 733 h 851"/>
                    <a:gd name="T54" fmla="*/ 541 w 1984"/>
                    <a:gd name="T55" fmla="*/ 692 h 851"/>
                    <a:gd name="T56" fmla="*/ 627 w 1984"/>
                    <a:gd name="T57" fmla="*/ 636 h 851"/>
                    <a:gd name="T58" fmla="*/ 749 w 1984"/>
                    <a:gd name="T59" fmla="*/ 577 h 851"/>
                    <a:gd name="T60" fmla="*/ 877 w 1984"/>
                    <a:gd name="T61" fmla="*/ 540 h 851"/>
                    <a:gd name="T62" fmla="*/ 1010 w 1984"/>
                    <a:gd name="T63" fmla="*/ 523 h 851"/>
                    <a:gd name="T64" fmla="*/ 1092 w 1984"/>
                    <a:gd name="T65" fmla="*/ 525 h 851"/>
                    <a:gd name="T66" fmla="*/ 1189 w 1984"/>
                    <a:gd name="T67" fmla="*/ 537 h 851"/>
                    <a:gd name="T68" fmla="*/ 1284 w 1984"/>
                    <a:gd name="T69" fmla="*/ 559 h 851"/>
                    <a:gd name="T70" fmla="*/ 1375 w 1984"/>
                    <a:gd name="T71" fmla="*/ 594 h 851"/>
                    <a:gd name="T72" fmla="*/ 1433 w 1984"/>
                    <a:gd name="T73" fmla="*/ 624 h 851"/>
                    <a:gd name="T74" fmla="*/ 1744 w 1984"/>
                    <a:gd name="T75" fmla="*/ 253 h 851"/>
                    <a:gd name="T76" fmla="*/ 1683 w 1984"/>
                    <a:gd name="T77" fmla="*/ 216 h 851"/>
                    <a:gd name="T78" fmla="*/ 1531 w 1984"/>
                    <a:gd name="T79" fmla="*/ 142 h 851"/>
                    <a:gd name="T80" fmla="*/ 1374 w 1984"/>
                    <a:gd name="T81" fmla="*/ 89 h 851"/>
                    <a:gd name="T82" fmla="*/ 1209 w 1984"/>
                    <a:gd name="T83" fmla="*/ 56 h 851"/>
                    <a:gd name="T84" fmla="*/ 1043 w 1984"/>
                    <a:gd name="T85" fmla="*/ 45 h 851"/>
                    <a:gd name="T86" fmla="*/ 884 w 1984"/>
                    <a:gd name="T87" fmla="*/ 54 h 851"/>
                    <a:gd name="T88" fmla="*/ 678 w 1984"/>
                    <a:gd name="T89" fmla="*/ 98 h 851"/>
                    <a:gd name="T90" fmla="*/ 480 w 1984"/>
                    <a:gd name="T91" fmla="*/ 173 h 851"/>
                    <a:gd name="T92" fmla="*/ 293 w 1984"/>
                    <a:gd name="T93" fmla="*/ 281 h 851"/>
                    <a:gd name="T94" fmla="*/ 239 w 1984"/>
                    <a:gd name="T95" fmla="*/ 322 h 851"/>
                    <a:gd name="T96" fmla="*/ 110 w 1984"/>
                    <a:gd name="T97" fmla="*/ 427 h 8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84" h="851">
                      <a:moveTo>
                        <a:pt x="415" y="851"/>
                      </a:moveTo>
                      <a:lnTo>
                        <a:pt x="395" y="830"/>
                      </a:lnTo>
                      <a:lnTo>
                        <a:pt x="381" y="827"/>
                      </a:lnTo>
                      <a:lnTo>
                        <a:pt x="463" y="397"/>
                      </a:lnTo>
                      <a:lnTo>
                        <a:pt x="26" y="490"/>
                      </a:lnTo>
                      <a:lnTo>
                        <a:pt x="0" y="464"/>
                      </a:lnTo>
                      <a:lnTo>
                        <a:pt x="17" y="448"/>
                      </a:lnTo>
                      <a:lnTo>
                        <a:pt x="17" y="448"/>
                      </a:lnTo>
                      <a:lnTo>
                        <a:pt x="38" y="428"/>
                      </a:lnTo>
                      <a:lnTo>
                        <a:pt x="68" y="402"/>
                      </a:lnTo>
                      <a:lnTo>
                        <a:pt x="110" y="368"/>
                      </a:lnTo>
                      <a:lnTo>
                        <a:pt x="165" y="324"/>
                      </a:lnTo>
                      <a:lnTo>
                        <a:pt x="166" y="323"/>
                      </a:lnTo>
                      <a:lnTo>
                        <a:pt x="166" y="323"/>
                      </a:lnTo>
                      <a:lnTo>
                        <a:pt x="211" y="287"/>
                      </a:lnTo>
                      <a:lnTo>
                        <a:pt x="217" y="281"/>
                      </a:lnTo>
                      <a:lnTo>
                        <a:pt x="223" y="278"/>
                      </a:lnTo>
                      <a:lnTo>
                        <a:pt x="223" y="278"/>
                      </a:lnTo>
                      <a:lnTo>
                        <a:pt x="269" y="244"/>
                      </a:lnTo>
                      <a:lnTo>
                        <a:pt x="315" y="214"/>
                      </a:lnTo>
                      <a:lnTo>
                        <a:pt x="363" y="185"/>
                      </a:lnTo>
                      <a:lnTo>
                        <a:pt x="412" y="158"/>
                      </a:lnTo>
                      <a:lnTo>
                        <a:pt x="461" y="133"/>
                      </a:lnTo>
                      <a:lnTo>
                        <a:pt x="511" y="110"/>
                      </a:lnTo>
                      <a:lnTo>
                        <a:pt x="562" y="89"/>
                      </a:lnTo>
                      <a:lnTo>
                        <a:pt x="613" y="71"/>
                      </a:lnTo>
                      <a:lnTo>
                        <a:pt x="666" y="54"/>
                      </a:lnTo>
                      <a:lnTo>
                        <a:pt x="718" y="39"/>
                      </a:lnTo>
                      <a:lnTo>
                        <a:pt x="772" y="28"/>
                      </a:lnTo>
                      <a:lnTo>
                        <a:pt x="825" y="18"/>
                      </a:lnTo>
                      <a:lnTo>
                        <a:pt x="879" y="10"/>
                      </a:lnTo>
                      <a:lnTo>
                        <a:pt x="934" y="5"/>
                      </a:lnTo>
                      <a:lnTo>
                        <a:pt x="988" y="1"/>
                      </a:lnTo>
                      <a:lnTo>
                        <a:pt x="1043" y="0"/>
                      </a:lnTo>
                      <a:lnTo>
                        <a:pt x="1043" y="0"/>
                      </a:lnTo>
                      <a:lnTo>
                        <a:pt x="1087" y="0"/>
                      </a:lnTo>
                      <a:lnTo>
                        <a:pt x="1130" y="2"/>
                      </a:lnTo>
                      <a:lnTo>
                        <a:pt x="1172" y="7"/>
                      </a:lnTo>
                      <a:lnTo>
                        <a:pt x="1215" y="11"/>
                      </a:lnTo>
                      <a:lnTo>
                        <a:pt x="1258" y="18"/>
                      </a:lnTo>
                      <a:lnTo>
                        <a:pt x="1301" y="25"/>
                      </a:lnTo>
                      <a:lnTo>
                        <a:pt x="1343" y="35"/>
                      </a:lnTo>
                      <a:lnTo>
                        <a:pt x="1385" y="45"/>
                      </a:lnTo>
                      <a:lnTo>
                        <a:pt x="1427" y="56"/>
                      </a:lnTo>
                      <a:lnTo>
                        <a:pt x="1468" y="70"/>
                      </a:lnTo>
                      <a:lnTo>
                        <a:pt x="1509" y="84"/>
                      </a:lnTo>
                      <a:lnTo>
                        <a:pt x="1549" y="100"/>
                      </a:lnTo>
                      <a:lnTo>
                        <a:pt x="1589" y="117"/>
                      </a:lnTo>
                      <a:lnTo>
                        <a:pt x="1628" y="136"/>
                      </a:lnTo>
                      <a:lnTo>
                        <a:pt x="1667" y="155"/>
                      </a:lnTo>
                      <a:lnTo>
                        <a:pt x="1706" y="177"/>
                      </a:lnTo>
                      <a:lnTo>
                        <a:pt x="1726" y="189"/>
                      </a:lnTo>
                      <a:lnTo>
                        <a:pt x="1726" y="189"/>
                      </a:lnTo>
                      <a:lnTo>
                        <a:pt x="1774" y="219"/>
                      </a:lnTo>
                      <a:lnTo>
                        <a:pt x="1780" y="223"/>
                      </a:lnTo>
                      <a:lnTo>
                        <a:pt x="1984" y="695"/>
                      </a:lnTo>
                      <a:lnTo>
                        <a:pt x="1470" y="698"/>
                      </a:lnTo>
                      <a:lnTo>
                        <a:pt x="1464" y="693"/>
                      </a:lnTo>
                      <a:lnTo>
                        <a:pt x="1464" y="693"/>
                      </a:lnTo>
                      <a:lnTo>
                        <a:pt x="1438" y="678"/>
                      </a:lnTo>
                      <a:lnTo>
                        <a:pt x="1412" y="663"/>
                      </a:lnTo>
                      <a:lnTo>
                        <a:pt x="1397" y="655"/>
                      </a:lnTo>
                      <a:lnTo>
                        <a:pt x="1397" y="655"/>
                      </a:lnTo>
                      <a:lnTo>
                        <a:pt x="1377" y="645"/>
                      </a:lnTo>
                      <a:lnTo>
                        <a:pt x="1356" y="635"/>
                      </a:lnTo>
                      <a:lnTo>
                        <a:pt x="1334" y="626"/>
                      </a:lnTo>
                      <a:lnTo>
                        <a:pt x="1313" y="618"/>
                      </a:lnTo>
                      <a:lnTo>
                        <a:pt x="1292" y="610"/>
                      </a:lnTo>
                      <a:lnTo>
                        <a:pt x="1270" y="602"/>
                      </a:lnTo>
                      <a:lnTo>
                        <a:pt x="1248" y="597"/>
                      </a:lnTo>
                      <a:lnTo>
                        <a:pt x="1225" y="590"/>
                      </a:lnTo>
                      <a:lnTo>
                        <a:pt x="1203" y="585"/>
                      </a:lnTo>
                      <a:lnTo>
                        <a:pt x="1180" y="581"/>
                      </a:lnTo>
                      <a:lnTo>
                        <a:pt x="1158" y="577"/>
                      </a:lnTo>
                      <a:lnTo>
                        <a:pt x="1135" y="574"/>
                      </a:lnTo>
                      <a:lnTo>
                        <a:pt x="1113" y="572"/>
                      </a:lnTo>
                      <a:lnTo>
                        <a:pt x="1089" y="570"/>
                      </a:lnTo>
                      <a:lnTo>
                        <a:pt x="1066" y="568"/>
                      </a:lnTo>
                      <a:lnTo>
                        <a:pt x="1044" y="568"/>
                      </a:lnTo>
                      <a:lnTo>
                        <a:pt x="1044" y="568"/>
                      </a:lnTo>
                      <a:lnTo>
                        <a:pt x="1011" y="568"/>
                      </a:lnTo>
                      <a:lnTo>
                        <a:pt x="980" y="571"/>
                      </a:lnTo>
                      <a:lnTo>
                        <a:pt x="948" y="574"/>
                      </a:lnTo>
                      <a:lnTo>
                        <a:pt x="918" y="579"/>
                      </a:lnTo>
                      <a:lnTo>
                        <a:pt x="886" y="584"/>
                      </a:lnTo>
                      <a:lnTo>
                        <a:pt x="856" y="591"/>
                      </a:lnTo>
                      <a:lnTo>
                        <a:pt x="826" y="600"/>
                      </a:lnTo>
                      <a:lnTo>
                        <a:pt x="795" y="609"/>
                      </a:lnTo>
                      <a:lnTo>
                        <a:pt x="765" y="620"/>
                      </a:lnTo>
                      <a:lnTo>
                        <a:pt x="736" y="631"/>
                      </a:lnTo>
                      <a:lnTo>
                        <a:pt x="706" y="645"/>
                      </a:lnTo>
                      <a:lnTo>
                        <a:pt x="678" y="658"/>
                      </a:lnTo>
                      <a:lnTo>
                        <a:pt x="649" y="674"/>
                      </a:lnTo>
                      <a:lnTo>
                        <a:pt x="622" y="691"/>
                      </a:lnTo>
                      <a:lnTo>
                        <a:pt x="595" y="709"/>
                      </a:lnTo>
                      <a:lnTo>
                        <a:pt x="568" y="728"/>
                      </a:lnTo>
                      <a:lnTo>
                        <a:pt x="568" y="728"/>
                      </a:lnTo>
                      <a:lnTo>
                        <a:pt x="517" y="768"/>
                      </a:lnTo>
                      <a:lnTo>
                        <a:pt x="517" y="769"/>
                      </a:lnTo>
                      <a:lnTo>
                        <a:pt x="517" y="769"/>
                      </a:lnTo>
                      <a:lnTo>
                        <a:pt x="462" y="813"/>
                      </a:lnTo>
                      <a:lnTo>
                        <a:pt x="434" y="835"/>
                      </a:lnTo>
                      <a:lnTo>
                        <a:pt x="415" y="851"/>
                      </a:lnTo>
                      <a:lnTo>
                        <a:pt x="415" y="851"/>
                      </a:lnTo>
                      <a:close/>
                      <a:moveTo>
                        <a:pt x="521" y="339"/>
                      </a:moveTo>
                      <a:lnTo>
                        <a:pt x="436" y="776"/>
                      </a:lnTo>
                      <a:lnTo>
                        <a:pt x="436" y="776"/>
                      </a:lnTo>
                      <a:lnTo>
                        <a:pt x="489" y="733"/>
                      </a:lnTo>
                      <a:lnTo>
                        <a:pt x="489" y="733"/>
                      </a:lnTo>
                      <a:lnTo>
                        <a:pt x="489" y="733"/>
                      </a:lnTo>
                      <a:lnTo>
                        <a:pt x="540" y="693"/>
                      </a:lnTo>
                      <a:lnTo>
                        <a:pt x="541" y="692"/>
                      </a:lnTo>
                      <a:lnTo>
                        <a:pt x="541" y="692"/>
                      </a:lnTo>
                      <a:lnTo>
                        <a:pt x="569" y="672"/>
                      </a:lnTo>
                      <a:lnTo>
                        <a:pt x="597" y="653"/>
                      </a:lnTo>
                      <a:lnTo>
                        <a:pt x="627" y="636"/>
                      </a:lnTo>
                      <a:lnTo>
                        <a:pt x="657" y="619"/>
                      </a:lnTo>
                      <a:lnTo>
                        <a:pt x="687" y="604"/>
                      </a:lnTo>
                      <a:lnTo>
                        <a:pt x="718" y="590"/>
                      </a:lnTo>
                      <a:lnTo>
                        <a:pt x="749" y="577"/>
                      </a:lnTo>
                      <a:lnTo>
                        <a:pt x="781" y="566"/>
                      </a:lnTo>
                      <a:lnTo>
                        <a:pt x="812" y="556"/>
                      </a:lnTo>
                      <a:lnTo>
                        <a:pt x="845" y="547"/>
                      </a:lnTo>
                      <a:lnTo>
                        <a:pt x="877" y="540"/>
                      </a:lnTo>
                      <a:lnTo>
                        <a:pt x="910" y="534"/>
                      </a:lnTo>
                      <a:lnTo>
                        <a:pt x="943" y="529"/>
                      </a:lnTo>
                      <a:lnTo>
                        <a:pt x="976" y="526"/>
                      </a:lnTo>
                      <a:lnTo>
                        <a:pt x="1010" y="523"/>
                      </a:lnTo>
                      <a:lnTo>
                        <a:pt x="1044" y="523"/>
                      </a:lnTo>
                      <a:lnTo>
                        <a:pt x="1044" y="523"/>
                      </a:lnTo>
                      <a:lnTo>
                        <a:pt x="1068" y="523"/>
                      </a:lnTo>
                      <a:lnTo>
                        <a:pt x="1092" y="525"/>
                      </a:lnTo>
                      <a:lnTo>
                        <a:pt x="1116" y="527"/>
                      </a:lnTo>
                      <a:lnTo>
                        <a:pt x="1141" y="529"/>
                      </a:lnTo>
                      <a:lnTo>
                        <a:pt x="1164" y="532"/>
                      </a:lnTo>
                      <a:lnTo>
                        <a:pt x="1189" y="537"/>
                      </a:lnTo>
                      <a:lnTo>
                        <a:pt x="1213" y="541"/>
                      </a:lnTo>
                      <a:lnTo>
                        <a:pt x="1236" y="547"/>
                      </a:lnTo>
                      <a:lnTo>
                        <a:pt x="1260" y="553"/>
                      </a:lnTo>
                      <a:lnTo>
                        <a:pt x="1284" y="559"/>
                      </a:lnTo>
                      <a:lnTo>
                        <a:pt x="1306" y="567"/>
                      </a:lnTo>
                      <a:lnTo>
                        <a:pt x="1329" y="575"/>
                      </a:lnTo>
                      <a:lnTo>
                        <a:pt x="1352" y="584"/>
                      </a:lnTo>
                      <a:lnTo>
                        <a:pt x="1375" y="594"/>
                      </a:lnTo>
                      <a:lnTo>
                        <a:pt x="1396" y="604"/>
                      </a:lnTo>
                      <a:lnTo>
                        <a:pt x="1419" y="615"/>
                      </a:lnTo>
                      <a:lnTo>
                        <a:pt x="1433" y="624"/>
                      </a:lnTo>
                      <a:lnTo>
                        <a:pt x="1433" y="624"/>
                      </a:lnTo>
                      <a:lnTo>
                        <a:pt x="1459" y="637"/>
                      </a:lnTo>
                      <a:lnTo>
                        <a:pt x="1484" y="653"/>
                      </a:lnTo>
                      <a:lnTo>
                        <a:pt x="1915" y="649"/>
                      </a:lnTo>
                      <a:lnTo>
                        <a:pt x="1744" y="253"/>
                      </a:lnTo>
                      <a:lnTo>
                        <a:pt x="1744" y="253"/>
                      </a:lnTo>
                      <a:lnTo>
                        <a:pt x="1703" y="227"/>
                      </a:lnTo>
                      <a:lnTo>
                        <a:pt x="1683" y="216"/>
                      </a:lnTo>
                      <a:lnTo>
                        <a:pt x="1683" y="216"/>
                      </a:lnTo>
                      <a:lnTo>
                        <a:pt x="1646" y="196"/>
                      </a:lnTo>
                      <a:lnTo>
                        <a:pt x="1609" y="177"/>
                      </a:lnTo>
                      <a:lnTo>
                        <a:pt x="1571" y="159"/>
                      </a:lnTo>
                      <a:lnTo>
                        <a:pt x="1531" y="142"/>
                      </a:lnTo>
                      <a:lnTo>
                        <a:pt x="1493" y="126"/>
                      </a:lnTo>
                      <a:lnTo>
                        <a:pt x="1454" y="113"/>
                      </a:lnTo>
                      <a:lnTo>
                        <a:pt x="1413" y="100"/>
                      </a:lnTo>
                      <a:lnTo>
                        <a:pt x="1374" y="89"/>
                      </a:lnTo>
                      <a:lnTo>
                        <a:pt x="1333" y="79"/>
                      </a:lnTo>
                      <a:lnTo>
                        <a:pt x="1292" y="70"/>
                      </a:lnTo>
                      <a:lnTo>
                        <a:pt x="1251" y="62"/>
                      </a:lnTo>
                      <a:lnTo>
                        <a:pt x="1209" y="56"/>
                      </a:lnTo>
                      <a:lnTo>
                        <a:pt x="1168" y="51"/>
                      </a:lnTo>
                      <a:lnTo>
                        <a:pt x="1126" y="47"/>
                      </a:lnTo>
                      <a:lnTo>
                        <a:pt x="1084" y="45"/>
                      </a:lnTo>
                      <a:lnTo>
                        <a:pt x="1043" y="45"/>
                      </a:lnTo>
                      <a:lnTo>
                        <a:pt x="1043" y="45"/>
                      </a:lnTo>
                      <a:lnTo>
                        <a:pt x="990" y="46"/>
                      </a:lnTo>
                      <a:lnTo>
                        <a:pt x="937" y="50"/>
                      </a:lnTo>
                      <a:lnTo>
                        <a:pt x="884" y="54"/>
                      </a:lnTo>
                      <a:lnTo>
                        <a:pt x="832" y="62"/>
                      </a:lnTo>
                      <a:lnTo>
                        <a:pt x="781" y="72"/>
                      </a:lnTo>
                      <a:lnTo>
                        <a:pt x="729" y="83"/>
                      </a:lnTo>
                      <a:lnTo>
                        <a:pt x="678" y="98"/>
                      </a:lnTo>
                      <a:lnTo>
                        <a:pt x="628" y="114"/>
                      </a:lnTo>
                      <a:lnTo>
                        <a:pt x="578" y="132"/>
                      </a:lnTo>
                      <a:lnTo>
                        <a:pt x="529" y="152"/>
                      </a:lnTo>
                      <a:lnTo>
                        <a:pt x="480" y="173"/>
                      </a:lnTo>
                      <a:lnTo>
                        <a:pt x="433" y="198"/>
                      </a:lnTo>
                      <a:lnTo>
                        <a:pt x="386" y="224"/>
                      </a:lnTo>
                      <a:lnTo>
                        <a:pt x="340" y="252"/>
                      </a:lnTo>
                      <a:lnTo>
                        <a:pt x="293" y="281"/>
                      </a:lnTo>
                      <a:lnTo>
                        <a:pt x="250" y="314"/>
                      </a:lnTo>
                      <a:lnTo>
                        <a:pt x="245" y="317"/>
                      </a:lnTo>
                      <a:lnTo>
                        <a:pt x="239" y="322"/>
                      </a:lnTo>
                      <a:lnTo>
                        <a:pt x="239" y="322"/>
                      </a:lnTo>
                      <a:lnTo>
                        <a:pt x="193" y="358"/>
                      </a:lnTo>
                      <a:lnTo>
                        <a:pt x="193" y="359"/>
                      </a:lnTo>
                      <a:lnTo>
                        <a:pt x="193" y="359"/>
                      </a:lnTo>
                      <a:lnTo>
                        <a:pt x="110" y="427"/>
                      </a:lnTo>
                      <a:lnTo>
                        <a:pt x="521" y="3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31" name="Freeform 19">
                  <a:extLst>
                    <a:ext uri="{FF2B5EF4-FFF2-40B4-BE49-F238E27FC236}">
                      <a16:creationId xmlns:a16="http://schemas.microsoft.com/office/drawing/2014/main" id="{3B48CB20-7F58-4C49-ADF1-5885941C3C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6563" y="989013"/>
                  <a:ext cx="3138488" cy="3233737"/>
                </a:xfrm>
                <a:custGeom>
                  <a:avLst/>
                  <a:gdLst>
                    <a:gd name="T0" fmla="*/ 1518 w 1977"/>
                    <a:gd name="T1" fmla="*/ 97 h 2037"/>
                    <a:gd name="T2" fmla="*/ 1514 w 1977"/>
                    <a:gd name="T3" fmla="*/ 98 h 2037"/>
                    <a:gd name="T4" fmla="*/ 1514 w 1977"/>
                    <a:gd name="T5" fmla="*/ 98 h 2037"/>
                    <a:gd name="T6" fmla="*/ 1474 w 1977"/>
                    <a:gd name="T7" fmla="*/ 140 h 2037"/>
                    <a:gd name="T8" fmla="*/ 1458 w 1977"/>
                    <a:gd name="T9" fmla="*/ 155 h 2037"/>
                    <a:gd name="T10" fmla="*/ 1458 w 1977"/>
                    <a:gd name="T11" fmla="*/ 155 h 2037"/>
                    <a:gd name="T12" fmla="*/ 1272 w 1977"/>
                    <a:gd name="T13" fmla="*/ 347 h 2037"/>
                    <a:gd name="T14" fmla="*/ 1100 w 1977"/>
                    <a:gd name="T15" fmla="*/ 526 h 2037"/>
                    <a:gd name="T16" fmla="*/ 1100 w 1977"/>
                    <a:gd name="T17" fmla="*/ 526 h 2037"/>
                    <a:gd name="T18" fmla="*/ 965 w 1977"/>
                    <a:gd name="T19" fmla="*/ 666 h 2037"/>
                    <a:gd name="T20" fmla="*/ 818 w 1977"/>
                    <a:gd name="T21" fmla="*/ 818 h 2037"/>
                    <a:gd name="T22" fmla="*/ 813 w 1977"/>
                    <a:gd name="T23" fmla="*/ 824 h 2037"/>
                    <a:gd name="T24" fmla="*/ 813 w 1977"/>
                    <a:gd name="T25" fmla="*/ 824 h 2037"/>
                    <a:gd name="T26" fmla="*/ 725 w 1977"/>
                    <a:gd name="T27" fmla="*/ 910 h 2037"/>
                    <a:gd name="T28" fmla="*/ 641 w 1977"/>
                    <a:gd name="T29" fmla="*/ 996 h 2037"/>
                    <a:gd name="T30" fmla="*/ 478 w 1977"/>
                    <a:gd name="T31" fmla="*/ 1166 h 2037"/>
                    <a:gd name="T32" fmla="*/ 478 w 1977"/>
                    <a:gd name="T33" fmla="*/ 1166 h 2037"/>
                    <a:gd name="T34" fmla="*/ 361 w 1977"/>
                    <a:gd name="T35" fmla="*/ 1287 h 2037"/>
                    <a:gd name="T36" fmla="*/ 244 w 1977"/>
                    <a:gd name="T37" fmla="*/ 1406 h 2037"/>
                    <a:gd name="T38" fmla="*/ 185 w 1977"/>
                    <a:gd name="T39" fmla="*/ 1466 h 2037"/>
                    <a:gd name="T40" fmla="*/ 125 w 1977"/>
                    <a:gd name="T41" fmla="*/ 1524 h 2037"/>
                    <a:gd name="T42" fmla="*/ 63 w 1977"/>
                    <a:gd name="T43" fmla="*/ 1584 h 2037"/>
                    <a:gd name="T44" fmla="*/ 0 w 1977"/>
                    <a:gd name="T45" fmla="*/ 1642 h 2037"/>
                    <a:gd name="T46" fmla="*/ 0 w 1977"/>
                    <a:gd name="T47" fmla="*/ 1642 h 2037"/>
                    <a:gd name="T48" fmla="*/ 9 w 1977"/>
                    <a:gd name="T49" fmla="*/ 1636 h 2037"/>
                    <a:gd name="T50" fmla="*/ 480 w 1977"/>
                    <a:gd name="T51" fmla="*/ 1609 h 2037"/>
                    <a:gd name="T52" fmla="*/ 332 w 1977"/>
                    <a:gd name="T53" fmla="*/ 2026 h 2037"/>
                    <a:gd name="T54" fmla="*/ 342 w 1977"/>
                    <a:gd name="T55" fmla="*/ 2037 h 2037"/>
                    <a:gd name="T56" fmla="*/ 342 w 1977"/>
                    <a:gd name="T57" fmla="*/ 2037 h 2037"/>
                    <a:gd name="T58" fmla="*/ 411 w 1977"/>
                    <a:gd name="T59" fmla="*/ 1972 h 2037"/>
                    <a:gd name="T60" fmla="*/ 479 w 1977"/>
                    <a:gd name="T61" fmla="*/ 1908 h 2037"/>
                    <a:gd name="T62" fmla="*/ 545 w 1977"/>
                    <a:gd name="T63" fmla="*/ 1844 h 2037"/>
                    <a:gd name="T64" fmla="*/ 609 w 1977"/>
                    <a:gd name="T65" fmla="*/ 1780 h 2037"/>
                    <a:gd name="T66" fmla="*/ 733 w 1977"/>
                    <a:gd name="T67" fmla="*/ 1652 h 2037"/>
                    <a:gd name="T68" fmla="*/ 854 w 1977"/>
                    <a:gd name="T69" fmla="*/ 1528 h 2037"/>
                    <a:gd name="T70" fmla="*/ 854 w 1977"/>
                    <a:gd name="T71" fmla="*/ 1528 h 2037"/>
                    <a:gd name="T72" fmla="*/ 1017 w 1977"/>
                    <a:gd name="T73" fmla="*/ 1359 h 2037"/>
                    <a:gd name="T74" fmla="*/ 1101 w 1977"/>
                    <a:gd name="T75" fmla="*/ 1273 h 2037"/>
                    <a:gd name="T76" fmla="*/ 1187 w 1977"/>
                    <a:gd name="T77" fmla="*/ 1189 h 2037"/>
                    <a:gd name="T78" fmla="*/ 1189 w 1977"/>
                    <a:gd name="T79" fmla="*/ 1186 h 2037"/>
                    <a:gd name="T80" fmla="*/ 1619 w 1977"/>
                    <a:gd name="T81" fmla="*/ 740 h 2037"/>
                    <a:gd name="T82" fmla="*/ 1619 w 1977"/>
                    <a:gd name="T83" fmla="*/ 740 h 2037"/>
                    <a:gd name="T84" fmla="*/ 1831 w 1977"/>
                    <a:gd name="T85" fmla="*/ 521 h 2037"/>
                    <a:gd name="T86" fmla="*/ 1846 w 1977"/>
                    <a:gd name="T87" fmla="*/ 505 h 2037"/>
                    <a:gd name="T88" fmla="*/ 1846 w 1977"/>
                    <a:gd name="T89" fmla="*/ 505 h 2037"/>
                    <a:gd name="T90" fmla="*/ 1884 w 1977"/>
                    <a:gd name="T91" fmla="*/ 467 h 2037"/>
                    <a:gd name="T92" fmla="*/ 1884 w 1977"/>
                    <a:gd name="T93" fmla="*/ 467 h 2037"/>
                    <a:gd name="T94" fmla="*/ 1887 w 1977"/>
                    <a:gd name="T95" fmla="*/ 464 h 2037"/>
                    <a:gd name="T96" fmla="*/ 1977 w 1977"/>
                    <a:gd name="T97" fmla="*/ 0 h 2037"/>
                    <a:gd name="T98" fmla="*/ 1518 w 1977"/>
                    <a:gd name="T99" fmla="*/ 97 h 2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977" h="2037">
                      <a:moveTo>
                        <a:pt x="1518" y="97"/>
                      </a:moveTo>
                      <a:lnTo>
                        <a:pt x="1514" y="98"/>
                      </a:lnTo>
                      <a:lnTo>
                        <a:pt x="1514" y="98"/>
                      </a:lnTo>
                      <a:lnTo>
                        <a:pt x="1474" y="140"/>
                      </a:lnTo>
                      <a:lnTo>
                        <a:pt x="1458" y="155"/>
                      </a:lnTo>
                      <a:lnTo>
                        <a:pt x="1458" y="155"/>
                      </a:lnTo>
                      <a:lnTo>
                        <a:pt x="1272" y="347"/>
                      </a:lnTo>
                      <a:lnTo>
                        <a:pt x="1100" y="526"/>
                      </a:lnTo>
                      <a:lnTo>
                        <a:pt x="1100" y="526"/>
                      </a:lnTo>
                      <a:lnTo>
                        <a:pt x="965" y="666"/>
                      </a:lnTo>
                      <a:lnTo>
                        <a:pt x="818" y="818"/>
                      </a:lnTo>
                      <a:lnTo>
                        <a:pt x="813" y="824"/>
                      </a:lnTo>
                      <a:lnTo>
                        <a:pt x="813" y="824"/>
                      </a:lnTo>
                      <a:lnTo>
                        <a:pt x="725" y="910"/>
                      </a:lnTo>
                      <a:lnTo>
                        <a:pt x="641" y="996"/>
                      </a:lnTo>
                      <a:lnTo>
                        <a:pt x="478" y="1166"/>
                      </a:lnTo>
                      <a:lnTo>
                        <a:pt x="478" y="1166"/>
                      </a:lnTo>
                      <a:lnTo>
                        <a:pt x="361" y="1287"/>
                      </a:lnTo>
                      <a:lnTo>
                        <a:pt x="244" y="1406"/>
                      </a:lnTo>
                      <a:lnTo>
                        <a:pt x="185" y="1466"/>
                      </a:lnTo>
                      <a:lnTo>
                        <a:pt x="125" y="1524"/>
                      </a:lnTo>
                      <a:lnTo>
                        <a:pt x="63" y="1584"/>
                      </a:lnTo>
                      <a:lnTo>
                        <a:pt x="0" y="1642"/>
                      </a:lnTo>
                      <a:lnTo>
                        <a:pt x="0" y="1642"/>
                      </a:lnTo>
                      <a:lnTo>
                        <a:pt x="9" y="1636"/>
                      </a:lnTo>
                      <a:lnTo>
                        <a:pt x="480" y="1609"/>
                      </a:lnTo>
                      <a:lnTo>
                        <a:pt x="332" y="2026"/>
                      </a:lnTo>
                      <a:lnTo>
                        <a:pt x="342" y="2037"/>
                      </a:lnTo>
                      <a:lnTo>
                        <a:pt x="342" y="2037"/>
                      </a:lnTo>
                      <a:lnTo>
                        <a:pt x="411" y="1972"/>
                      </a:lnTo>
                      <a:lnTo>
                        <a:pt x="479" y="1908"/>
                      </a:lnTo>
                      <a:lnTo>
                        <a:pt x="545" y="1844"/>
                      </a:lnTo>
                      <a:lnTo>
                        <a:pt x="609" y="1780"/>
                      </a:lnTo>
                      <a:lnTo>
                        <a:pt x="733" y="1652"/>
                      </a:lnTo>
                      <a:lnTo>
                        <a:pt x="854" y="1528"/>
                      </a:lnTo>
                      <a:lnTo>
                        <a:pt x="854" y="1528"/>
                      </a:lnTo>
                      <a:lnTo>
                        <a:pt x="1017" y="1359"/>
                      </a:lnTo>
                      <a:lnTo>
                        <a:pt x="1101" y="1273"/>
                      </a:lnTo>
                      <a:lnTo>
                        <a:pt x="1187" y="1189"/>
                      </a:lnTo>
                      <a:lnTo>
                        <a:pt x="1189" y="1186"/>
                      </a:lnTo>
                      <a:lnTo>
                        <a:pt x="1619" y="740"/>
                      </a:lnTo>
                      <a:lnTo>
                        <a:pt x="1619" y="740"/>
                      </a:lnTo>
                      <a:lnTo>
                        <a:pt x="1831" y="521"/>
                      </a:lnTo>
                      <a:lnTo>
                        <a:pt x="1846" y="505"/>
                      </a:lnTo>
                      <a:lnTo>
                        <a:pt x="1846" y="505"/>
                      </a:lnTo>
                      <a:lnTo>
                        <a:pt x="1884" y="467"/>
                      </a:lnTo>
                      <a:lnTo>
                        <a:pt x="1884" y="467"/>
                      </a:lnTo>
                      <a:lnTo>
                        <a:pt x="1887" y="464"/>
                      </a:lnTo>
                      <a:lnTo>
                        <a:pt x="1977" y="0"/>
                      </a:lnTo>
                      <a:lnTo>
                        <a:pt x="1518" y="97"/>
                      </a:lnTo>
                      <a:close/>
                    </a:path>
                  </a:pathLst>
                </a:custGeom>
                <a:solidFill>
                  <a:srgbClr val="6167A3"/>
                </a:solidFill>
                <a:ln>
                  <a:noFill/>
                </a:ln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332" name="Freeform 20">
                  <a:extLst>
                    <a:ext uri="{FF2B5EF4-FFF2-40B4-BE49-F238E27FC236}">
                      <a16:creationId xmlns:a16="http://schemas.microsoft.com/office/drawing/2014/main" id="{D018C4F0-7E73-C84F-82F0-E86E3FAD33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51163" y="942975"/>
                  <a:ext cx="3208338" cy="3330575"/>
                </a:xfrm>
                <a:custGeom>
                  <a:avLst/>
                  <a:gdLst>
                    <a:gd name="T0" fmla="*/ 322 w 2021"/>
                    <a:gd name="T1" fmla="*/ 2061 h 2098"/>
                    <a:gd name="T2" fmla="*/ 32 w 2021"/>
                    <a:gd name="T3" fmla="*/ 1687 h 2098"/>
                    <a:gd name="T4" fmla="*/ 28 w 2021"/>
                    <a:gd name="T5" fmla="*/ 1689 h 2098"/>
                    <a:gd name="T6" fmla="*/ 26 w 2021"/>
                    <a:gd name="T7" fmla="*/ 1687 h 2098"/>
                    <a:gd name="T8" fmla="*/ 0 w 2021"/>
                    <a:gd name="T9" fmla="*/ 1654 h 2098"/>
                    <a:gd name="T10" fmla="*/ 64 w 2021"/>
                    <a:gd name="T11" fmla="*/ 1596 h 2098"/>
                    <a:gd name="T12" fmla="*/ 186 w 2021"/>
                    <a:gd name="T13" fmla="*/ 1478 h 2098"/>
                    <a:gd name="T14" fmla="*/ 361 w 2021"/>
                    <a:gd name="T15" fmla="*/ 1300 h 2098"/>
                    <a:gd name="T16" fmla="*/ 477 w 2021"/>
                    <a:gd name="T17" fmla="*/ 1179 h 2098"/>
                    <a:gd name="T18" fmla="*/ 726 w 2021"/>
                    <a:gd name="T19" fmla="*/ 924 h 2098"/>
                    <a:gd name="T20" fmla="*/ 818 w 2021"/>
                    <a:gd name="T21" fmla="*/ 833 h 2098"/>
                    <a:gd name="T22" fmla="*/ 1099 w 2021"/>
                    <a:gd name="T23" fmla="*/ 540 h 2098"/>
                    <a:gd name="T24" fmla="*/ 1099 w 2021"/>
                    <a:gd name="T25" fmla="*/ 539 h 2098"/>
                    <a:gd name="T26" fmla="*/ 1458 w 2021"/>
                    <a:gd name="T27" fmla="*/ 169 h 2098"/>
                    <a:gd name="T28" fmla="*/ 1473 w 2021"/>
                    <a:gd name="T29" fmla="*/ 153 h 2098"/>
                    <a:gd name="T30" fmla="*/ 1519 w 2021"/>
                    <a:gd name="T31" fmla="*/ 107 h 2098"/>
                    <a:gd name="T32" fmla="*/ 1924 w 2021"/>
                    <a:gd name="T33" fmla="*/ 504 h 2098"/>
                    <a:gd name="T34" fmla="*/ 1916 w 2021"/>
                    <a:gd name="T35" fmla="*/ 512 h 2098"/>
                    <a:gd name="T36" fmla="*/ 1863 w 2021"/>
                    <a:gd name="T37" fmla="*/ 566 h 2098"/>
                    <a:gd name="T38" fmla="*/ 1652 w 2021"/>
                    <a:gd name="T39" fmla="*/ 784 h 2098"/>
                    <a:gd name="T40" fmla="*/ 1218 w 2021"/>
                    <a:gd name="T41" fmla="*/ 1233 h 2098"/>
                    <a:gd name="T42" fmla="*/ 1133 w 2021"/>
                    <a:gd name="T43" fmla="*/ 1318 h 2098"/>
                    <a:gd name="T44" fmla="*/ 887 w 2021"/>
                    <a:gd name="T45" fmla="*/ 1572 h 2098"/>
                    <a:gd name="T46" fmla="*/ 766 w 2021"/>
                    <a:gd name="T47" fmla="*/ 1697 h 2098"/>
                    <a:gd name="T48" fmla="*/ 577 w 2021"/>
                    <a:gd name="T49" fmla="*/ 1889 h 2098"/>
                    <a:gd name="T50" fmla="*/ 443 w 2021"/>
                    <a:gd name="T51" fmla="*/ 2018 h 2098"/>
                    <a:gd name="T52" fmla="*/ 357 w 2021"/>
                    <a:gd name="T53" fmla="*/ 2098 h 2098"/>
                    <a:gd name="T54" fmla="*/ 389 w 2021"/>
                    <a:gd name="T55" fmla="*/ 2007 h 2098"/>
                    <a:gd name="T56" fmla="*/ 451 w 2021"/>
                    <a:gd name="T57" fmla="*/ 1947 h 2098"/>
                    <a:gd name="T58" fmla="*/ 573 w 2021"/>
                    <a:gd name="T59" fmla="*/ 1830 h 2098"/>
                    <a:gd name="T60" fmla="*/ 744 w 2021"/>
                    <a:gd name="T61" fmla="*/ 1656 h 2098"/>
                    <a:gd name="T62" fmla="*/ 854 w 2021"/>
                    <a:gd name="T63" fmla="*/ 1541 h 2098"/>
                    <a:gd name="T64" fmla="*/ 1101 w 2021"/>
                    <a:gd name="T65" fmla="*/ 1286 h 2098"/>
                    <a:gd name="T66" fmla="*/ 1189 w 2021"/>
                    <a:gd name="T67" fmla="*/ 1200 h 2098"/>
                    <a:gd name="T68" fmla="*/ 1619 w 2021"/>
                    <a:gd name="T69" fmla="*/ 753 h 2098"/>
                    <a:gd name="T70" fmla="*/ 1846 w 2021"/>
                    <a:gd name="T71" fmla="*/ 519 h 2098"/>
                    <a:gd name="T72" fmla="*/ 1882 w 2021"/>
                    <a:gd name="T73" fmla="*/ 482 h 2098"/>
                    <a:gd name="T74" fmla="*/ 1541 w 2021"/>
                    <a:gd name="T75" fmla="*/ 147 h 2098"/>
                    <a:gd name="T76" fmla="*/ 1505 w 2021"/>
                    <a:gd name="T77" fmla="*/ 184 h 2098"/>
                    <a:gd name="T78" fmla="*/ 1491 w 2021"/>
                    <a:gd name="T79" fmla="*/ 200 h 2098"/>
                    <a:gd name="T80" fmla="*/ 1132 w 2021"/>
                    <a:gd name="T81" fmla="*/ 570 h 2098"/>
                    <a:gd name="T82" fmla="*/ 1132 w 2021"/>
                    <a:gd name="T83" fmla="*/ 572 h 2098"/>
                    <a:gd name="T84" fmla="*/ 845 w 2021"/>
                    <a:gd name="T85" fmla="*/ 869 h 2098"/>
                    <a:gd name="T86" fmla="*/ 758 w 2021"/>
                    <a:gd name="T87" fmla="*/ 955 h 2098"/>
                    <a:gd name="T88" fmla="*/ 510 w 2021"/>
                    <a:gd name="T89" fmla="*/ 1210 h 2098"/>
                    <a:gd name="T90" fmla="*/ 405 w 2021"/>
                    <a:gd name="T91" fmla="*/ 1319 h 2098"/>
                    <a:gd name="T92" fmla="*/ 195 w 2021"/>
                    <a:gd name="T93" fmla="*/ 1533 h 2098"/>
                    <a:gd name="T94" fmla="*/ 84 w 2021"/>
                    <a:gd name="T95" fmla="*/ 1639 h 20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021" h="2098">
                      <a:moveTo>
                        <a:pt x="357" y="2098"/>
                      </a:moveTo>
                      <a:lnTo>
                        <a:pt x="322" y="2061"/>
                      </a:lnTo>
                      <a:lnTo>
                        <a:pt x="463" y="1662"/>
                      </a:lnTo>
                      <a:lnTo>
                        <a:pt x="32" y="1687"/>
                      </a:lnTo>
                      <a:lnTo>
                        <a:pt x="32" y="1687"/>
                      </a:lnTo>
                      <a:lnTo>
                        <a:pt x="28" y="1689"/>
                      </a:lnTo>
                      <a:lnTo>
                        <a:pt x="26" y="1687"/>
                      </a:lnTo>
                      <a:lnTo>
                        <a:pt x="26" y="1687"/>
                      </a:lnTo>
                      <a:lnTo>
                        <a:pt x="26" y="1687"/>
                      </a:lnTo>
                      <a:lnTo>
                        <a:pt x="0" y="1654"/>
                      </a:lnTo>
                      <a:lnTo>
                        <a:pt x="0" y="1654"/>
                      </a:lnTo>
                      <a:lnTo>
                        <a:pt x="64" y="1596"/>
                      </a:lnTo>
                      <a:lnTo>
                        <a:pt x="125" y="1537"/>
                      </a:lnTo>
                      <a:lnTo>
                        <a:pt x="186" y="1478"/>
                      </a:lnTo>
                      <a:lnTo>
                        <a:pt x="244" y="1419"/>
                      </a:lnTo>
                      <a:lnTo>
                        <a:pt x="361" y="1300"/>
                      </a:lnTo>
                      <a:lnTo>
                        <a:pt x="477" y="1179"/>
                      </a:lnTo>
                      <a:lnTo>
                        <a:pt x="477" y="1179"/>
                      </a:lnTo>
                      <a:lnTo>
                        <a:pt x="641" y="1009"/>
                      </a:lnTo>
                      <a:lnTo>
                        <a:pt x="726" y="924"/>
                      </a:lnTo>
                      <a:lnTo>
                        <a:pt x="813" y="836"/>
                      </a:lnTo>
                      <a:lnTo>
                        <a:pt x="818" y="833"/>
                      </a:lnTo>
                      <a:lnTo>
                        <a:pt x="818" y="833"/>
                      </a:lnTo>
                      <a:lnTo>
                        <a:pt x="1099" y="540"/>
                      </a:lnTo>
                      <a:lnTo>
                        <a:pt x="1099" y="539"/>
                      </a:lnTo>
                      <a:lnTo>
                        <a:pt x="1099" y="539"/>
                      </a:lnTo>
                      <a:lnTo>
                        <a:pt x="1272" y="360"/>
                      </a:lnTo>
                      <a:lnTo>
                        <a:pt x="1458" y="169"/>
                      </a:lnTo>
                      <a:lnTo>
                        <a:pt x="1473" y="153"/>
                      </a:lnTo>
                      <a:lnTo>
                        <a:pt x="1473" y="153"/>
                      </a:lnTo>
                      <a:lnTo>
                        <a:pt x="1514" y="111"/>
                      </a:lnTo>
                      <a:lnTo>
                        <a:pt x="1519" y="107"/>
                      </a:lnTo>
                      <a:lnTo>
                        <a:pt x="2021" y="0"/>
                      </a:lnTo>
                      <a:lnTo>
                        <a:pt x="1924" y="504"/>
                      </a:lnTo>
                      <a:lnTo>
                        <a:pt x="1916" y="512"/>
                      </a:lnTo>
                      <a:lnTo>
                        <a:pt x="1916" y="512"/>
                      </a:lnTo>
                      <a:lnTo>
                        <a:pt x="1878" y="550"/>
                      </a:lnTo>
                      <a:lnTo>
                        <a:pt x="1863" y="566"/>
                      </a:lnTo>
                      <a:lnTo>
                        <a:pt x="1863" y="566"/>
                      </a:lnTo>
                      <a:lnTo>
                        <a:pt x="1652" y="784"/>
                      </a:lnTo>
                      <a:lnTo>
                        <a:pt x="1221" y="1231"/>
                      </a:lnTo>
                      <a:lnTo>
                        <a:pt x="1218" y="1233"/>
                      </a:lnTo>
                      <a:lnTo>
                        <a:pt x="1218" y="1233"/>
                      </a:lnTo>
                      <a:lnTo>
                        <a:pt x="1133" y="1318"/>
                      </a:lnTo>
                      <a:lnTo>
                        <a:pt x="1050" y="1403"/>
                      </a:lnTo>
                      <a:lnTo>
                        <a:pt x="887" y="1572"/>
                      </a:lnTo>
                      <a:lnTo>
                        <a:pt x="887" y="1572"/>
                      </a:lnTo>
                      <a:lnTo>
                        <a:pt x="766" y="1697"/>
                      </a:lnTo>
                      <a:lnTo>
                        <a:pt x="641" y="1824"/>
                      </a:lnTo>
                      <a:lnTo>
                        <a:pt x="577" y="1889"/>
                      </a:lnTo>
                      <a:lnTo>
                        <a:pt x="511" y="1953"/>
                      </a:lnTo>
                      <a:lnTo>
                        <a:pt x="443" y="2018"/>
                      </a:lnTo>
                      <a:lnTo>
                        <a:pt x="372" y="2083"/>
                      </a:lnTo>
                      <a:lnTo>
                        <a:pt x="357" y="2098"/>
                      </a:lnTo>
                      <a:close/>
                      <a:moveTo>
                        <a:pt x="529" y="1613"/>
                      </a:moveTo>
                      <a:lnTo>
                        <a:pt x="389" y="2007"/>
                      </a:lnTo>
                      <a:lnTo>
                        <a:pt x="389" y="2007"/>
                      </a:lnTo>
                      <a:lnTo>
                        <a:pt x="451" y="1947"/>
                      </a:lnTo>
                      <a:lnTo>
                        <a:pt x="513" y="1889"/>
                      </a:lnTo>
                      <a:lnTo>
                        <a:pt x="573" y="1830"/>
                      </a:lnTo>
                      <a:lnTo>
                        <a:pt x="630" y="1772"/>
                      </a:lnTo>
                      <a:lnTo>
                        <a:pt x="744" y="1656"/>
                      </a:lnTo>
                      <a:lnTo>
                        <a:pt x="854" y="1541"/>
                      </a:lnTo>
                      <a:lnTo>
                        <a:pt x="854" y="1541"/>
                      </a:lnTo>
                      <a:lnTo>
                        <a:pt x="1017" y="1372"/>
                      </a:lnTo>
                      <a:lnTo>
                        <a:pt x="1101" y="1286"/>
                      </a:lnTo>
                      <a:lnTo>
                        <a:pt x="1187" y="1202"/>
                      </a:lnTo>
                      <a:lnTo>
                        <a:pt x="1189" y="1200"/>
                      </a:lnTo>
                      <a:lnTo>
                        <a:pt x="1619" y="753"/>
                      </a:lnTo>
                      <a:lnTo>
                        <a:pt x="1619" y="753"/>
                      </a:lnTo>
                      <a:lnTo>
                        <a:pt x="1831" y="534"/>
                      </a:lnTo>
                      <a:lnTo>
                        <a:pt x="1846" y="519"/>
                      </a:lnTo>
                      <a:lnTo>
                        <a:pt x="1846" y="519"/>
                      </a:lnTo>
                      <a:lnTo>
                        <a:pt x="1882" y="482"/>
                      </a:lnTo>
                      <a:lnTo>
                        <a:pt x="1963" y="58"/>
                      </a:lnTo>
                      <a:lnTo>
                        <a:pt x="1541" y="147"/>
                      </a:lnTo>
                      <a:lnTo>
                        <a:pt x="1541" y="147"/>
                      </a:lnTo>
                      <a:lnTo>
                        <a:pt x="1505" y="184"/>
                      </a:lnTo>
                      <a:lnTo>
                        <a:pt x="1491" y="200"/>
                      </a:lnTo>
                      <a:lnTo>
                        <a:pt x="1491" y="200"/>
                      </a:lnTo>
                      <a:lnTo>
                        <a:pt x="1304" y="392"/>
                      </a:lnTo>
                      <a:lnTo>
                        <a:pt x="1132" y="570"/>
                      </a:lnTo>
                      <a:lnTo>
                        <a:pt x="1132" y="572"/>
                      </a:lnTo>
                      <a:lnTo>
                        <a:pt x="1132" y="572"/>
                      </a:lnTo>
                      <a:lnTo>
                        <a:pt x="849" y="863"/>
                      </a:lnTo>
                      <a:lnTo>
                        <a:pt x="845" y="869"/>
                      </a:lnTo>
                      <a:lnTo>
                        <a:pt x="845" y="869"/>
                      </a:lnTo>
                      <a:lnTo>
                        <a:pt x="758" y="955"/>
                      </a:lnTo>
                      <a:lnTo>
                        <a:pt x="673" y="1041"/>
                      </a:lnTo>
                      <a:lnTo>
                        <a:pt x="510" y="1210"/>
                      </a:lnTo>
                      <a:lnTo>
                        <a:pt x="510" y="1210"/>
                      </a:lnTo>
                      <a:lnTo>
                        <a:pt x="405" y="1319"/>
                      </a:lnTo>
                      <a:lnTo>
                        <a:pt x="300" y="1426"/>
                      </a:lnTo>
                      <a:lnTo>
                        <a:pt x="195" y="1533"/>
                      </a:lnTo>
                      <a:lnTo>
                        <a:pt x="139" y="1586"/>
                      </a:lnTo>
                      <a:lnTo>
                        <a:pt x="84" y="1639"/>
                      </a:lnTo>
                      <a:lnTo>
                        <a:pt x="529" y="161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6567" tIns="53284" rIns="106567" bIns="5328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99" dirty="0">
                    <a:latin typeface="Gill Sans Light" panose="020B0302020104020203" pitchFamily="34" charset="-79"/>
                    <a:cs typeface="Gill Sans Light" panose="020B0302020104020203" pitchFamily="34" charset="-79"/>
                  </a:endParaRPr>
                </a:p>
              </p:txBody>
            </p:sp>
          </p:grp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FCFDE03-F3B1-9C46-B74B-41FDC98042E2}"/>
                  </a:ext>
                </a:extLst>
              </p:cNvPr>
              <p:cNvSpPr txBox="1"/>
              <p:nvPr/>
            </p:nvSpPr>
            <p:spPr>
              <a:xfrm>
                <a:off x="2192862" y="3198994"/>
                <a:ext cx="445207" cy="209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dirty="0">
                    <a:solidFill>
                      <a:schemeClr val="bg1"/>
                    </a:solidFill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CODE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3FE6B7D6-4EE4-0044-B9EE-17C603F617BA}"/>
                  </a:ext>
                </a:extLst>
              </p:cNvPr>
              <p:cNvSpPr txBox="1"/>
              <p:nvPr/>
            </p:nvSpPr>
            <p:spPr>
              <a:xfrm rot="2761393">
                <a:off x="2648884" y="3373637"/>
                <a:ext cx="419167" cy="205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dirty="0">
                    <a:solidFill>
                      <a:schemeClr val="bg1"/>
                    </a:solidFill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PLAN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F173787B-F08E-ED46-9F5D-8C595D9D9097}"/>
                  </a:ext>
                </a:extLst>
              </p:cNvPr>
              <p:cNvSpPr txBox="1"/>
              <p:nvPr/>
            </p:nvSpPr>
            <p:spPr>
              <a:xfrm rot="16614672">
                <a:off x="1832094" y="3550718"/>
                <a:ext cx="436001" cy="205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dirty="0">
                    <a:solidFill>
                      <a:schemeClr val="bg1"/>
                    </a:solidFill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BUILD</a:t>
                </a: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FCD3383-7D8E-114E-87BC-734A66ECF359}"/>
                  </a:ext>
                </a:extLst>
              </p:cNvPr>
              <p:cNvSpPr txBox="1"/>
              <p:nvPr/>
            </p:nvSpPr>
            <p:spPr>
              <a:xfrm>
                <a:off x="2276041" y="3981943"/>
                <a:ext cx="389351" cy="209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dirty="0">
                    <a:solidFill>
                      <a:schemeClr val="bg1"/>
                    </a:solidFill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TEST</a:t>
                </a: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55DB7D39-DF7E-D943-BE44-D2DCE61D554B}"/>
                  </a:ext>
                </a:extLst>
              </p:cNvPr>
              <p:cNvSpPr txBox="1"/>
              <p:nvPr/>
            </p:nvSpPr>
            <p:spPr>
              <a:xfrm>
                <a:off x="3287925" y="3957380"/>
                <a:ext cx="577611" cy="209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dirty="0">
                    <a:solidFill>
                      <a:schemeClr val="bg1"/>
                    </a:solidFill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MONITOR</a:t>
                </a:r>
              </a:p>
            </p:txBody>
          </p: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91406832-9E62-7C4B-AED5-F2ECEFD01C03}"/>
                  </a:ext>
                </a:extLst>
              </p:cNvPr>
              <p:cNvSpPr txBox="1"/>
              <p:nvPr/>
            </p:nvSpPr>
            <p:spPr>
              <a:xfrm>
                <a:off x="3356294" y="3192598"/>
                <a:ext cx="498996" cy="209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dirty="0">
                    <a:solidFill>
                      <a:schemeClr val="bg1"/>
                    </a:solidFill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DEPLOY</a:t>
                </a:r>
              </a:p>
            </p:txBody>
          </p:sp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0A5E5832-650E-A94F-BA4C-6062F8555D09}"/>
                  </a:ext>
                </a:extLst>
              </p:cNvPr>
              <p:cNvSpPr txBox="1"/>
              <p:nvPr/>
            </p:nvSpPr>
            <p:spPr>
              <a:xfrm rot="18830297">
                <a:off x="2802900" y="3552729"/>
                <a:ext cx="507545" cy="205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dirty="0">
                    <a:solidFill>
                      <a:schemeClr val="bg1"/>
                    </a:solidFill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RELEASE</a:t>
                </a:r>
              </a:p>
            </p:txBody>
          </p: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6E506551-B154-5941-BEEA-344F30DCC62F}"/>
                  </a:ext>
                </a:extLst>
              </p:cNvPr>
              <p:cNvSpPr txBox="1"/>
              <p:nvPr/>
            </p:nvSpPr>
            <p:spPr>
              <a:xfrm rot="5400000">
                <a:off x="3708303" y="3593311"/>
                <a:ext cx="545422" cy="205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37" dirty="0">
                    <a:solidFill>
                      <a:schemeClr val="bg1"/>
                    </a:solidFill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OPERATE</a:t>
                </a:r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2AFE665D-5A5E-734E-AF93-22F0E718F261}"/>
                </a:ext>
              </a:extLst>
            </p:cNvPr>
            <p:cNvGrpSpPr/>
            <p:nvPr/>
          </p:nvGrpSpPr>
          <p:grpSpPr>
            <a:xfrm>
              <a:off x="7523368" y="3104498"/>
              <a:ext cx="1897662" cy="336997"/>
              <a:chOff x="4944261" y="6151671"/>
              <a:chExt cx="1897662" cy="336997"/>
            </a:xfrm>
          </p:grpSpPr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30B1F848-7BA8-D843-8273-F902B2707791}"/>
                  </a:ext>
                </a:extLst>
              </p:cNvPr>
              <p:cNvGrpSpPr/>
              <p:nvPr/>
            </p:nvGrpSpPr>
            <p:grpSpPr>
              <a:xfrm>
                <a:off x="4944261" y="6151671"/>
                <a:ext cx="1476511" cy="336997"/>
                <a:chOff x="1155953" y="4246743"/>
                <a:chExt cx="1243137" cy="288593"/>
              </a:xfrm>
            </p:grpSpPr>
            <p:pic>
              <p:nvPicPr>
                <p:cNvPr id="352" name="Picture 351">
                  <a:extLst>
                    <a:ext uri="{FF2B5EF4-FFF2-40B4-BE49-F238E27FC236}">
                      <a16:creationId xmlns:a16="http://schemas.microsoft.com/office/drawing/2014/main" id="{0502C1BD-73B1-C643-BEE4-FD38D9AF67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155953" y="4250268"/>
                  <a:ext cx="324136" cy="285068"/>
                </a:xfrm>
                <a:prstGeom prst="rect">
                  <a:avLst/>
                </a:prstGeom>
              </p:spPr>
            </p:pic>
            <p:pic>
              <p:nvPicPr>
                <p:cNvPr id="353" name="Picture 352">
                  <a:extLst>
                    <a:ext uri="{FF2B5EF4-FFF2-40B4-BE49-F238E27FC236}">
                      <a16:creationId xmlns:a16="http://schemas.microsoft.com/office/drawing/2014/main" id="{64A79E9A-AD34-C746-B62B-F60946C9257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83070" y="4253528"/>
                  <a:ext cx="106490" cy="237163"/>
                </a:xfrm>
                <a:prstGeom prst="rect">
                  <a:avLst/>
                </a:prstGeom>
              </p:spPr>
            </p:pic>
            <p:pic>
              <p:nvPicPr>
                <p:cNvPr id="354" name="Picture 353">
                  <a:extLst>
                    <a:ext uri="{FF2B5EF4-FFF2-40B4-BE49-F238E27FC236}">
                      <a16:creationId xmlns:a16="http://schemas.microsoft.com/office/drawing/2014/main" id="{405E77D2-66CB-3D4B-82BC-88FA3BA0FCB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38706" y="4246743"/>
                  <a:ext cx="214313" cy="285068"/>
                </a:xfrm>
                <a:prstGeom prst="rect">
                  <a:avLst/>
                </a:prstGeom>
              </p:spPr>
            </p:pic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1A7609F5-DBDE-AD45-909D-9699B358ED85}"/>
                    </a:ext>
                  </a:extLst>
                </p:cNvPr>
                <p:cNvCxnSpPr/>
                <p:nvPr/>
              </p:nvCxnSpPr>
              <p:spPr>
                <a:xfrm>
                  <a:off x="1550752" y="4250268"/>
                  <a:ext cx="0" cy="2629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45558F20-4F98-5546-AC76-941E426D1269}"/>
                    </a:ext>
                  </a:extLst>
                </p:cNvPr>
                <p:cNvCxnSpPr/>
                <p:nvPr/>
              </p:nvCxnSpPr>
              <p:spPr>
                <a:xfrm>
                  <a:off x="1901271" y="4250268"/>
                  <a:ext cx="0" cy="2629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BE2AB117-F0A4-9D40-B2E3-735D144A508B}"/>
                    </a:ext>
                  </a:extLst>
                </p:cNvPr>
                <p:cNvCxnSpPr/>
                <p:nvPr/>
              </p:nvCxnSpPr>
              <p:spPr>
                <a:xfrm>
                  <a:off x="2399090" y="4250268"/>
                  <a:ext cx="0" cy="2629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51" name="Picture 350">
                <a:extLst>
                  <a:ext uri="{FF2B5EF4-FFF2-40B4-BE49-F238E27FC236}">
                    <a16:creationId xmlns:a16="http://schemas.microsoft.com/office/drawing/2014/main" id="{B8E01E4F-3B81-584C-8116-0CDD25255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34903" y="6176166"/>
                <a:ext cx="307020" cy="307020"/>
              </a:xfrm>
              <a:prstGeom prst="rect">
                <a:avLst/>
              </a:prstGeom>
            </p:spPr>
          </p:pic>
        </p:grp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CEB7222-1275-694E-85FE-F7A2BD936A36}"/>
                </a:ext>
              </a:extLst>
            </p:cNvPr>
            <p:cNvGrpSpPr/>
            <p:nvPr/>
          </p:nvGrpSpPr>
          <p:grpSpPr>
            <a:xfrm>
              <a:off x="6656707" y="2014447"/>
              <a:ext cx="680743" cy="1346536"/>
              <a:chOff x="3779760" y="1952436"/>
              <a:chExt cx="680743" cy="1346536"/>
            </a:xfrm>
          </p:grpSpPr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4F6A5457-59FC-134C-814A-B8F734B4881B}"/>
                  </a:ext>
                </a:extLst>
              </p:cNvPr>
              <p:cNvSpPr txBox="1"/>
              <p:nvPr/>
            </p:nvSpPr>
            <p:spPr>
              <a:xfrm>
                <a:off x="3779760" y="1952436"/>
                <a:ext cx="680743" cy="26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>
                    <a:latin typeface="Gill Sans Light" panose="020B0302020104020203" pitchFamily="34" charset="-79"/>
                    <a:ea typeface="Century Gothic" charset="0"/>
                    <a:cs typeface="Century Gothic" charset="0"/>
                  </a:rPr>
                  <a:t>Plugins</a:t>
                </a:r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32F554B2-3443-7B4D-A560-00F0B53EC089}"/>
                  </a:ext>
                </a:extLst>
              </p:cNvPr>
              <p:cNvSpPr/>
              <p:nvPr/>
            </p:nvSpPr>
            <p:spPr>
              <a:xfrm>
                <a:off x="4014282" y="2194681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377" name="Freeform 138">
                <a:extLst>
                  <a:ext uri="{FF2B5EF4-FFF2-40B4-BE49-F238E27FC236}">
                    <a16:creationId xmlns:a16="http://schemas.microsoft.com/office/drawing/2014/main" id="{B254205A-F730-254B-BC36-C64912215F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672" y="2262210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6905ACB5-BFB4-2D44-ABFB-E6CCADFBF182}"/>
                  </a:ext>
                </a:extLst>
              </p:cNvPr>
              <p:cNvSpPr/>
              <p:nvPr/>
            </p:nvSpPr>
            <p:spPr>
              <a:xfrm>
                <a:off x="4017698" y="257626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379" name="Freeform 138">
                <a:extLst>
                  <a:ext uri="{FF2B5EF4-FFF2-40B4-BE49-F238E27FC236}">
                    <a16:creationId xmlns:a16="http://schemas.microsoft.com/office/drawing/2014/main" id="{155E71FF-A352-014A-BEFA-DFA10B7C10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7522" y="2635408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C49E093A-20A0-2042-B05F-8429AAC5C9F6}"/>
                  </a:ext>
                </a:extLst>
              </p:cNvPr>
              <p:cNvSpPr/>
              <p:nvPr/>
            </p:nvSpPr>
            <p:spPr>
              <a:xfrm>
                <a:off x="4010221" y="2966423"/>
                <a:ext cx="346751" cy="332549"/>
              </a:xfrm>
              <a:prstGeom prst="ellipse">
                <a:avLst/>
              </a:prstGeom>
              <a:solidFill>
                <a:srgbClr val="6167A3"/>
              </a:solidFill>
              <a:ln>
                <a:solidFill>
                  <a:srgbClr val="488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99" dirty="0">
                  <a:latin typeface="Gill Sans Light" panose="020B0302020104020203" pitchFamily="34" charset="-79"/>
                </a:endParaRPr>
              </a:p>
            </p:txBody>
          </p:sp>
          <p:sp>
            <p:nvSpPr>
              <p:cNvPr id="381" name="Freeform 138">
                <a:extLst>
                  <a:ext uri="{FF2B5EF4-FFF2-40B4-BE49-F238E27FC236}">
                    <a16:creationId xmlns:a16="http://schemas.microsoft.com/office/drawing/2014/main" id="{97782BC3-4184-8643-83E6-3568C29484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0611" y="3033952"/>
                <a:ext cx="187466" cy="214258"/>
              </a:xfrm>
              <a:custGeom>
                <a:avLst/>
                <a:gdLst>
                  <a:gd name="T0" fmla="*/ 6 w 1291"/>
                  <a:gd name="T1" fmla="*/ 843 h 1496"/>
                  <a:gd name="T2" fmla="*/ 44 w 1291"/>
                  <a:gd name="T3" fmla="*/ 905 h 1496"/>
                  <a:gd name="T4" fmla="*/ 106 w 1291"/>
                  <a:gd name="T5" fmla="*/ 942 h 1496"/>
                  <a:gd name="T6" fmla="*/ 253 w 1291"/>
                  <a:gd name="T7" fmla="*/ 1214 h 1496"/>
                  <a:gd name="T8" fmla="*/ 259 w 1291"/>
                  <a:gd name="T9" fmla="*/ 1270 h 1496"/>
                  <a:gd name="T10" fmla="*/ 287 w 1291"/>
                  <a:gd name="T11" fmla="*/ 1349 h 1496"/>
                  <a:gd name="T12" fmla="*/ 377 w 1291"/>
                  <a:gd name="T13" fmla="*/ 1448 h 1496"/>
                  <a:gd name="T14" fmla="*/ 465 w 1291"/>
                  <a:gd name="T15" fmla="*/ 1487 h 1496"/>
                  <a:gd name="T16" fmla="*/ 535 w 1291"/>
                  <a:gd name="T17" fmla="*/ 1496 h 1496"/>
                  <a:gd name="T18" fmla="*/ 589 w 1291"/>
                  <a:gd name="T19" fmla="*/ 1493 h 1496"/>
                  <a:gd name="T20" fmla="*/ 677 w 1291"/>
                  <a:gd name="T21" fmla="*/ 1462 h 1496"/>
                  <a:gd name="T22" fmla="*/ 773 w 1291"/>
                  <a:gd name="T23" fmla="*/ 1375 h 1496"/>
                  <a:gd name="T24" fmla="*/ 815 w 1291"/>
                  <a:gd name="T25" fmla="*/ 1276 h 1496"/>
                  <a:gd name="T26" fmla="*/ 821 w 1291"/>
                  <a:gd name="T27" fmla="*/ 613 h 1496"/>
                  <a:gd name="T28" fmla="*/ 836 w 1291"/>
                  <a:gd name="T29" fmla="*/ 537 h 1496"/>
                  <a:gd name="T30" fmla="*/ 891 w 1291"/>
                  <a:gd name="T31" fmla="*/ 463 h 1496"/>
                  <a:gd name="T32" fmla="*/ 975 w 1291"/>
                  <a:gd name="T33" fmla="*/ 423 h 1496"/>
                  <a:gd name="T34" fmla="*/ 1049 w 1291"/>
                  <a:gd name="T35" fmla="*/ 419 h 1496"/>
                  <a:gd name="T36" fmla="*/ 1138 w 1291"/>
                  <a:gd name="T37" fmla="*/ 452 h 1496"/>
                  <a:gd name="T38" fmla="*/ 1199 w 1291"/>
                  <a:gd name="T39" fmla="*/ 520 h 1496"/>
                  <a:gd name="T40" fmla="*/ 1223 w 1291"/>
                  <a:gd name="T41" fmla="*/ 613 h 1496"/>
                  <a:gd name="T42" fmla="*/ 1291 w 1291"/>
                  <a:gd name="T43" fmla="*/ 600 h 1496"/>
                  <a:gd name="T44" fmla="*/ 1259 w 1291"/>
                  <a:gd name="T45" fmla="*/ 488 h 1496"/>
                  <a:gd name="T46" fmla="*/ 1175 w 1291"/>
                  <a:gd name="T47" fmla="*/ 395 h 1496"/>
                  <a:gd name="T48" fmla="*/ 1056 w 1291"/>
                  <a:gd name="T49" fmla="*/ 352 h 1496"/>
                  <a:gd name="T50" fmla="*/ 1002 w 1291"/>
                  <a:gd name="T51" fmla="*/ 351 h 1496"/>
                  <a:gd name="T52" fmla="*/ 890 w 1291"/>
                  <a:gd name="T53" fmla="*/ 383 h 1496"/>
                  <a:gd name="T54" fmla="*/ 797 w 1291"/>
                  <a:gd name="T55" fmla="*/ 467 h 1496"/>
                  <a:gd name="T56" fmla="*/ 754 w 1291"/>
                  <a:gd name="T57" fmla="*/ 586 h 1496"/>
                  <a:gd name="T58" fmla="*/ 752 w 1291"/>
                  <a:gd name="T59" fmla="*/ 1242 h 1496"/>
                  <a:gd name="T60" fmla="*/ 718 w 1291"/>
                  <a:gd name="T61" fmla="*/ 1336 h 1496"/>
                  <a:gd name="T62" fmla="*/ 645 w 1291"/>
                  <a:gd name="T63" fmla="*/ 1403 h 1496"/>
                  <a:gd name="T64" fmla="*/ 547 w 1291"/>
                  <a:gd name="T65" fmla="*/ 1428 h 1496"/>
                  <a:gd name="T66" fmla="*/ 472 w 1291"/>
                  <a:gd name="T67" fmla="*/ 1418 h 1496"/>
                  <a:gd name="T68" fmla="*/ 384 w 1291"/>
                  <a:gd name="T69" fmla="*/ 1365 h 1496"/>
                  <a:gd name="T70" fmla="*/ 331 w 1291"/>
                  <a:gd name="T71" fmla="*/ 1277 h 1496"/>
                  <a:gd name="T72" fmla="*/ 423 w 1291"/>
                  <a:gd name="T73" fmla="*/ 949 h 1496"/>
                  <a:gd name="T74" fmla="*/ 482 w 1291"/>
                  <a:gd name="T75" fmla="*/ 937 h 1496"/>
                  <a:gd name="T76" fmla="*/ 540 w 1291"/>
                  <a:gd name="T77" fmla="*/ 894 h 1496"/>
                  <a:gd name="T78" fmla="*/ 571 w 1291"/>
                  <a:gd name="T79" fmla="*/ 828 h 1496"/>
                  <a:gd name="T80" fmla="*/ 475 w 1291"/>
                  <a:gd name="T81" fmla="*/ 285 h 1496"/>
                  <a:gd name="T82" fmla="*/ 473 w 1291"/>
                  <a:gd name="T83" fmla="*/ 21 h 1496"/>
                  <a:gd name="T84" fmla="*/ 449 w 1291"/>
                  <a:gd name="T85" fmla="*/ 0 h 1496"/>
                  <a:gd name="T86" fmla="*/ 423 w 1291"/>
                  <a:gd name="T87" fmla="*/ 6 h 1496"/>
                  <a:gd name="T88" fmla="*/ 408 w 1291"/>
                  <a:gd name="T89" fmla="*/ 34 h 1496"/>
                  <a:gd name="T90" fmla="*/ 165 w 1291"/>
                  <a:gd name="T91" fmla="*/ 285 h 1496"/>
                  <a:gd name="T92" fmla="*/ 164 w 1291"/>
                  <a:gd name="T93" fmla="*/ 21 h 1496"/>
                  <a:gd name="T94" fmla="*/ 139 w 1291"/>
                  <a:gd name="T95" fmla="*/ 0 h 1496"/>
                  <a:gd name="T96" fmla="*/ 113 w 1291"/>
                  <a:gd name="T97" fmla="*/ 6 h 1496"/>
                  <a:gd name="T98" fmla="*/ 98 w 1291"/>
                  <a:gd name="T99" fmla="*/ 34 h 1496"/>
                  <a:gd name="T100" fmla="*/ 0 w 1291"/>
                  <a:gd name="T101" fmla="*/ 797 h 1496"/>
                  <a:gd name="T102" fmla="*/ 507 w 1291"/>
                  <a:gd name="T103" fmla="*/ 805 h 1496"/>
                  <a:gd name="T104" fmla="*/ 492 w 1291"/>
                  <a:gd name="T105" fmla="*/ 844 h 1496"/>
                  <a:gd name="T106" fmla="*/ 463 w 1291"/>
                  <a:gd name="T107" fmla="*/ 871 h 1496"/>
                  <a:gd name="T108" fmla="*/ 423 w 1291"/>
                  <a:gd name="T109" fmla="*/ 881 h 1496"/>
                  <a:gd name="T110" fmla="*/ 127 w 1291"/>
                  <a:gd name="T111" fmla="*/ 878 h 1496"/>
                  <a:gd name="T112" fmla="*/ 93 w 1291"/>
                  <a:gd name="T113" fmla="*/ 856 h 1496"/>
                  <a:gd name="T114" fmla="*/ 71 w 1291"/>
                  <a:gd name="T115" fmla="*/ 822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1" h="1496">
                    <a:moveTo>
                      <a:pt x="0" y="797"/>
                    </a:moveTo>
                    <a:lnTo>
                      <a:pt x="0" y="797"/>
                    </a:lnTo>
                    <a:lnTo>
                      <a:pt x="1" y="812"/>
                    </a:lnTo>
                    <a:lnTo>
                      <a:pt x="3" y="828"/>
                    </a:lnTo>
                    <a:lnTo>
                      <a:pt x="6" y="843"/>
                    </a:lnTo>
                    <a:lnTo>
                      <a:pt x="11" y="856"/>
                    </a:lnTo>
                    <a:lnTo>
                      <a:pt x="18" y="870"/>
                    </a:lnTo>
                    <a:lnTo>
                      <a:pt x="26" y="882"/>
                    </a:lnTo>
                    <a:lnTo>
                      <a:pt x="35" y="894"/>
                    </a:lnTo>
                    <a:lnTo>
                      <a:pt x="44" y="905"/>
                    </a:lnTo>
                    <a:lnTo>
                      <a:pt x="55" y="914"/>
                    </a:lnTo>
                    <a:lnTo>
                      <a:pt x="67" y="923"/>
                    </a:lnTo>
                    <a:lnTo>
                      <a:pt x="79" y="931"/>
                    </a:lnTo>
                    <a:lnTo>
                      <a:pt x="93" y="937"/>
                    </a:lnTo>
                    <a:lnTo>
                      <a:pt x="106" y="942"/>
                    </a:lnTo>
                    <a:lnTo>
                      <a:pt x="121" y="946"/>
                    </a:lnTo>
                    <a:lnTo>
                      <a:pt x="137" y="948"/>
                    </a:lnTo>
                    <a:lnTo>
                      <a:pt x="152" y="949"/>
                    </a:lnTo>
                    <a:lnTo>
                      <a:pt x="253" y="949"/>
                    </a:lnTo>
                    <a:lnTo>
                      <a:pt x="253" y="1214"/>
                    </a:lnTo>
                    <a:lnTo>
                      <a:pt x="253" y="1214"/>
                    </a:lnTo>
                    <a:lnTo>
                      <a:pt x="254" y="1228"/>
                    </a:lnTo>
                    <a:lnTo>
                      <a:pt x="255" y="1243"/>
                    </a:lnTo>
                    <a:lnTo>
                      <a:pt x="256" y="1257"/>
                    </a:lnTo>
                    <a:lnTo>
                      <a:pt x="259" y="1270"/>
                    </a:lnTo>
                    <a:lnTo>
                      <a:pt x="262" y="1284"/>
                    </a:lnTo>
                    <a:lnTo>
                      <a:pt x="266" y="1298"/>
                    </a:lnTo>
                    <a:lnTo>
                      <a:pt x="271" y="1311"/>
                    </a:lnTo>
                    <a:lnTo>
                      <a:pt x="275" y="1324"/>
                    </a:lnTo>
                    <a:lnTo>
                      <a:pt x="287" y="1349"/>
                    </a:lnTo>
                    <a:lnTo>
                      <a:pt x="301" y="1371"/>
                    </a:lnTo>
                    <a:lnTo>
                      <a:pt x="317" y="1393"/>
                    </a:lnTo>
                    <a:lnTo>
                      <a:pt x="335" y="1413"/>
                    </a:lnTo>
                    <a:lnTo>
                      <a:pt x="356" y="1432"/>
                    </a:lnTo>
                    <a:lnTo>
                      <a:pt x="377" y="1448"/>
                    </a:lnTo>
                    <a:lnTo>
                      <a:pt x="401" y="1462"/>
                    </a:lnTo>
                    <a:lnTo>
                      <a:pt x="425" y="1474"/>
                    </a:lnTo>
                    <a:lnTo>
                      <a:pt x="439" y="1479"/>
                    </a:lnTo>
                    <a:lnTo>
                      <a:pt x="451" y="1483"/>
                    </a:lnTo>
                    <a:lnTo>
                      <a:pt x="465" y="1487"/>
                    </a:lnTo>
                    <a:lnTo>
                      <a:pt x="478" y="1491"/>
                    </a:lnTo>
                    <a:lnTo>
                      <a:pt x="492" y="1493"/>
                    </a:lnTo>
                    <a:lnTo>
                      <a:pt x="507" y="1494"/>
                    </a:lnTo>
                    <a:lnTo>
                      <a:pt x="520" y="1495"/>
                    </a:lnTo>
                    <a:lnTo>
                      <a:pt x="535" y="1496"/>
                    </a:lnTo>
                    <a:lnTo>
                      <a:pt x="547" y="1496"/>
                    </a:lnTo>
                    <a:lnTo>
                      <a:pt x="547" y="1496"/>
                    </a:lnTo>
                    <a:lnTo>
                      <a:pt x="560" y="1495"/>
                    </a:lnTo>
                    <a:lnTo>
                      <a:pt x="575" y="1494"/>
                    </a:lnTo>
                    <a:lnTo>
                      <a:pt x="589" y="1493"/>
                    </a:lnTo>
                    <a:lnTo>
                      <a:pt x="602" y="1491"/>
                    </a:lnTo>
                    <a:lnTo>
                      <a:pt x="615" y="1487"/>
                    </a:lnTo>
                    <a:lnTo>
                      <a:pt x="628" y="1484"/>
                    </a:lnTo>
                    <a:lnTo>
                      <a:pt x="653" y="1475"/>
                    </a:lnTo>
                    <a:lnTo>
                      <a:pt x="677" y="1462"/>
                    </a:lnTo>
                    <a:lnTo>
                      <a:pt x="700" y="1449"/>
                    </a:lnTo>
                    <a:lnTo>
                      <a:pt x="721" y="1433"/>
                    </a:lnTo>
                    <a:lnTo>
                      <a:pt x="741" y="1416"/>
                    </a:lnTo>
                    <a:lnTo>
                      <a:pt x="759" y="1396"/>
                    </a:lnTo>
                    <a:lnTo>
                      <a:pt x="773" y="1375"/>
                    </a:lnTo>
                    <a:lnTo>
                      <a:pt x="788" y="1352"/>
                    </a:lnTo>
                    <a:lnTo>
                      <a:pt x="800" y="1328"/>
                    </a:lnTo>
                    <a:lnTo>
                      <a:pt x="809" y="1303"/>
                    </a:lnTo>
                    <a:lnTo>
                      <a:pt x="812" y="1290"/>
                    </a:lnTo>
                    <a:lnTo>
                      <a:pt x="815" y="1276"/>
                    </a:lnTo>
                    <a:lnTo>
                      <a:pt x="818" y="1264"/>
                    </a:lnTo>
                    <a:lnTo>
                      <a:pt x="820" y="1249"/>
                    </a:lnTo>
                    <a:lnTo>
                      <a:pt x="821" y="1235"/>
                    </a:lnTo>
                    <a:lnTo>
                      <a:pt x="821" y="1222"/>
                    </a:lnTo>
                    <a:lnTo>
                      <a:pt x="821" y="613"/>
                    </a:lnTo>
                    <a:lnTo>
                      <a:pt x="821" y="613"/>
                    </a:lnTo>
                    <a:lnTo>
                      <a:pt x="822" y="593"/>
                    </a:lnTo>
                    <a:lnTo>
                      <a:pt x="825" y="574"/>
                    </a:lnTo>
                    <a:lnTo>
                      <a:pt x="830" y="555"/>
                    </a:lnTo>
                    <a:lnTo>
                      <a:pt x="836" y="537"/>
                    </a:lnTo>
                    <a:lnTo>
                      <a:pt x="845" y="520"/>
                    </a:lnTo>
                    <a:lnTo>
                      <a:pt x="854" y="504"/>
                    </a:lnTo>
                    <a:lnTo>
                      <a:pt x="865" y="490"/>
                    </a:lnTo>
                    <a:lnTo>
                      <a:pt x="878" y="476"/>
                    </a:lnTo>
                    <a:lnTo>
                      <a:pt x="891" y="463"/>
                    </a:lnTo>
                    <a:lnTo>
                      <a:pt x="906" y="452"/>
                    </a:lnTo>
                    <a:lnTo>
                      <a:pt x="922" y="442"/>
                    </a:lnTo>
                    <a:lnTo>
                      <a:pt x="939" y="434"/>
                    </a:lnTo>
                    <a:lnTo>
                      <a:pt x="957" y="427"/>
                    </a:lnTo>
                    <a:lnTo>
                      <a:pt x="975" y="423"/>
                    </a:lnTo>
                    <a:lnTo>
                      <a:pt x="995" y="419"/>
                    </a:lnTo>
                    <a:lnTo>
                      <a:pt x="1015" y="419"/>
                    </a:lnTo>
                    <a:lnTo>
                      <a:pt x="1029" y="419"/>
                    </a:lnTo>
                    <a:lnTo>
                      <a:pt x="1029" y="419"/>
                    </a:lnTo>
                    <a:lnTo>
                      <a:pt x="1049" y="419"/>
                    </a:lnTo>
                    <a:lnTo>
                      <a:pt x="1068" y="423"/>
                    </a:lnTo>
                    <a:lnTo>
                      <a:pt x="1087" y="427"/>
                    </a:lnTo>
                    <a:lnTo>
                      <a:pt x="1105" y="434"/>
                    </a:lnTo>
                    <a:lnTo>
                      <a:pt x="1122" y="442"/>
                    </a:lnTo>
                    <a:lnTo>
                      <a:pt x="1138" y="452"/>
                    </a:lnTo>
                    <a:lnTo>
                      <a:pt x="1152" y="463"/>
                    </a:lnTo>
                    <a:lnTo>
                      <a:pt x="1166" y="476"/>
                    </a:lnTo>
                    <a:lnTo>
                      <a:pt x="1179" y="490"/>
                    </a:lnTo>
                    <a:lnTo>
                      <a:pt x="1190" y="504"/>
                    </a:lnTo>
                    <a:lnTo>
                      <a:pt x="1199" y="520"/>
                    </a:lnTo>
                    <a:lnTo>
                      <a:pt x="1208" y="537"/>
                    </a:lnTo>
                    <a:lnTo>
                      <a:pt x="1214" y="555"/>
                    </a:lnTo>
                    <a:lnTo>
                      <a:pt x="1219" y="574"/>
                    </a:lnTo>
                    <a:lnTo>
                      <a:pt x="1222" y="593"/>
                    </a:lnTo>
                    <a:lnTo>
                      <a:pt x="1223" y="613"/>
                    </a:lnTo>
                    <a:lnTo>
                      <a:pt x="1223" y="992"/>
                    </a:lnTo>
                    <a:lnTo>
                      <a:pt x="1291" y="992"/>
                    </a:lnTo>
                    <a:lnTo>
                      <a:pt x="1291" y="613"/>
                    </a:lnTo>
                    <a:lnTo>
                      <a:pt x="1291" y="613"/>
                    </a:lnTo>
                    <a:lnTo>
                      <a:pt x="1291" y="600"/>
                    </a:lnTo>
                    <a:lnTo>
                      <a:pt x="1290" y="586"/>
                    </a:lnTo>
                    <a:lnTo>
                      <a:pt x="1285" y="560"/>
                    </a:lnTo>
                    <a:lnTo>
                      <a:pt x="1280" y="535"/>
                    </a:lnTo>
                    <a:lnTo>
                      <a:pt x="1270" y="511"/>
                    </a:lnTo>
                    <a:lnTo>
                      <a:pt x="1259" y="488"/>
                    </a:lnTo>
                    <a:lnTo>
                      <a:pt x="1247" y="467"/>
                    </a:lnTo>
                    <a:lnTo>
                      <a:pt x="1231" y="446"/>
                    </a:lnTo>
                    <a:lnTo>
                      <a:pt x="1214" y="427"/>
                    </a:lnTo>
                    <a:lnTo>
                      <a:pt x="1196" y="410"/>
                    </a:lnTo>
                    <a:lnTo>
                      <a:pt x="1175" y="395"/>
                    </a:lnTo>
                    <a:lnTo>
                      <a:pt x="1154" y="383"/>
                    </a:lnTo>
                    <a:lnTo>
                      <a:pt x="1131" y="372"/>
                    </a:lnTo>
                    <a:lnTo>
                      <a:pt x="1107" y="362"/>
                    </a:lnTo>
                    <a:lnTo>
                      <a:pt x="1082" y="356"/>
                    </a:lnTo>
                    <a:lnTo>
                      <a:pt x="1056" y="352"/>
                    </a:lnTo>
                    <a:lnTo>
                      <a:pt x="1042" y="351"/>
                    </a:lnTo>
                    <a:lnTo>
                      <a:pt x="1029" y="351"/>
                    </a:lnTo>
                    <a:lnTo>
                      <a:pt x="1015" y="351"/>
                    </a:lnTo>
                    <a:lnTo>
                      <a:pt x="1015" y="351"/>
                    </a:lnTo>
                    <a:lnTo>
                      <a:pt x="1002" y="351"/>
                    </a:lnTo>
                    <a:lnTo>
                      <a:pt x="988" y="352"/>
                    </a:lnTo>
                    <a:lnTo>
                      <a:pt x="962" y="356"/>
                    </a:lnTo>
                    <a:lnTo>
                      <a:pt x="937" y="362"/>
                    </a:lnTo>
                    <a:lnTo>
                      <a:pt x="913" y="372"/>
                    </a:lnTo>
                    <a:lnTo>
                      <a:pt x="890" y="383"/>
                    </a:lnTo>
                    <a:lnTo>
                      <a:pt x="869" y="395"/>
                    </a:lnTo>
                    <a:lnTo>
                      <a:pt x="848" y="410"/>
                    </a:lnTo>
                    <a:lnTo>
                      <a:pt x="830" y="427"/>
                    </a:lnTo>
                    <a:lnTo>
                      <a:pt x="813" y="446"/>
                    </a:lnTo>
                    <a:lnTo>
                      <a:pt x="797" y="467"/>
                    </a:lnTo>
                    <a:lnTo>
                      <a:pt x="785" y="488"/>
                    </a:lnTo>
                    <a:lnTo>
                      <a:pt x="773" y="511"/>
                    </a:lnTo>
                    <a:lnTo>
                      <a:pt x="764" y="535"/>
                    </a:lnTo>
                    <a:lnTo>
                      <a:pt x="759" y="560"/>
                    </a:lnTo>
                    <a:lnTo>
                      <a:pt x="754" y="586"/>
                    </a:lnTo>
                    <a:lnTo>
                      <a:pt x="753" y="600"/>
                    </a:lnTo>
                    <a:lnTo>
                      <a:pt x="753" y="613"/>
                    </a:lnTo>
                    <a:lnTo>
                      <a:pt x="753" y="1222"/>
                    </a:lnTo>
                    <a:lnTo>
                      <a:pt x="753" y="1222"/>
                    </a:lnTo>
                    <a:lnTo>
                      <a:pt x="752" y="1242"/>
                    </a:lnTo>
                    <a:lnTo>
                      <a:pt x="749" y="1263"/>
                    </a:lnTo>
                    <a:lnTo>
                      <a:pt x="744" y="1283"/>
                    </a:lnTo>
                    <a:lnTo>
                      <a:pt x="737" y="1301"/>
                    </a:lnTo>
                    <a:lnTo>
                      <a:pt x="728" y="1319"/>
                    </a:lnTo>
                    <a:lnTo>
                      <a:pt x="718" y="1336"/>
                    </a:lnTo>
                    <a:lnTo>
                      <a:pt x="705" y="1352"/>
                    </a:lnTo>
                    <a:lnTo>
                      <a:pt x="693" y="1367"/>
                    </a:lnTo>
                    <a:lnTo>
                      <a:pt x="678" y="1381"/>
                    </a:lnTo>
                    <a:lnTo>
                      <a:pt x="662" y="1393"/>
                    </a:lnTo>
                    <a:lnTo>
                      <a:pt x="645" y="1403"/>
                    </a:lnTo>
                    <a:lnTo>
                      <a:pt x="627" y="1411"/>
                    </a:lnTo>
                    <a:lnTo>
                      <a:pt x="608" y="1418"/>
                    </a:lnTo>
                    <a:lnTo>
                      <a:pt x="589" y="1424"/>
                    </a:lnTo>
                    <a:lnTo>
                      <a:pt x="567" y="1427"/>
                    </a:lnTo>
                    <a:lnTo>
                      <a:pt x="547" y="1428"/>
                    </a:lnTo>
                    <a:lnTo>
                      <a:pt x="535" y="1428"/>
                    </a:lnTo>
                    <a:lnTo>
                      <a:pt x="535" y="1428"/>
                    </a:lnTo>
                    <a:lnTo>
                      <a:pt x="514" y="1427"/>
                    </a:lnTo>
                    <a:lnTo>
                      <a:pt x="492" y="1424"/>
                    </a:lnTo>
                    <a:lnTo>
                      <a:pt x="472" y="1418"/>
                    </a:lnTo>
                    <a:lnTo>
                      <a:pt x="452" y="1411"/>
                    </a:lnTo>
                    <a:lnTo>
                      <a:pt x="433" y="1402"/>
                    </a:lnTo>
                    <a:lnTo>
                      <a:pt x="416" y="1391"/>
                    </a:lnTo>
                    <a:lnTo>
                      <a:pt x="399" y="1379"/>
                    </a:lnTo>
                    <a:lnTo>
                      <a:pt x="384" y="1365"/>
                    </a:lnTo>
                    <a:lnTo>
                      <a:pt x="371" y="1350"/>
                    </a:lnTo>
                    <a:lnTo>
                      <a:pt x="358" y="1334"/>
                    </a:lnTo>
                    <a:lnTo>
                      <a:pt x="347" y="1316"/>
                    </a:lnTo>
                    <a:lnTo>
                      <a:pt x="338" y="1298"/>
                    </a:lnTo>
                    <a:lnTo>
                      <a:pt x="331" y="1277"/>
                    </a:lnTo>
                    <a:lnTo>
                      <a:pt x="325" y="1257"/>
                    </a:lnTo>
                    <a:lnTo>
                      <a:pt x="322" y="1235"/>
                    </a:lnTo>
                    <a:lnTo>
                      <a:pt x="321" y="1214"/>
                    </a:lnTo>
                    <a:lnTo>
                      <a:pt x="321" y="949"/>
                    </a:lnTo>
                    <a:lnTo>
                      <a:pt x="423" y="949"/>
                    </a:lnTo>
                    <a:lnTo>
                      <a:pt x="423" y="949"/>
                    </a:lnTo>
                    <a:lnTo>
                      <a:pt x="438" y="948"/>
                    </a:lnTo>
                    <a:lnTo>
                      <a:pt x="453" y="946"/>
                    </a:lnTo>
                    <a:lnTo>
                      <a:pt x="468" y="942"/>
                    </a:lnTo>
                    <a:lnTo>
                      <a:pt x="482" y="937"/>
                    </a:lnTo>
                    <a:lnTo>
                      <a:pt x="495" y="931"/>
                    </a:lnTo>
                    <a:lnTo>
                      <a:pt x="508" y="923"/>
                    </a:lnTo>
                    <a:lnTo>
                      <a:pt x="519" y="914"/>
                    </a:lnTo>
                    <a:lnTo>
                      <a:pt x="531" y="905"/>
                    </a:lnTo>
                    <a:lnTo>
                      <a:pt x="540" y="894"/>
                    </a:lnTo>
                    <a:lnTo>
                      <a:pt x="549" y="882"/>
                    </a:lnTo>
                    <a:lnTo>
                      <a:pt x="557" y="870"/>
                    </a:lnTo>
                    <a:lnTo>
                      <a:pt x="562" y="856"/>
                    </a:lnTo>
                    <a:lnTo>
                      <a:pt x="568" y="843"/>
                    </a:lnTo>
                    <a:lnTo>
                      <a:pt x="571" y="828"/>
                    </a:lnTo>
                    <a:lnTo>
                      <a:pt x="574" y="812"/>
                    </a:lnTo>
                    <a:lnTo>
                      <a:pt x="575" y="797"/>
                    </a:lnTo>
                    <a:lnTo>
                      <a:pt x="575" y="285"/>
                    </a:lnTo>
                    <a:lnTo>
                      <a:pt x="475" y="285"/>
                    </a:lnTo>
                    <a:lnTo>
                      <a:pt x="475" y="285"/>
                    </a:lnTo>
                    <a:lnTo>
                      <a:pt x="476" y="278"/>
                    </a:lnTo>
                    <a:lnTo>
                      <a:pt x="476" y="34"/>
                    </a:lnTo>
                    <a:lnTo>
                      <a:pt x="476" y="34"/>
                    </a:lnTo>
                    <a:lnTo>
                      <a:pt x="475" y="26"/>
                    </a:lnTo>
                    <a:lnTo>
                      <a:pt x="473" y="21"/>
                    </a:lnTo>
                    <a:lnTo>
                      <a:pt x="471" y="15"/>
                    </a:lnTo>
                    <a:lnTo>
                      <a:pt x="466" y="9"/>
                    </a:lnTo>
                    <a:lnTo>
                      <a:pt x="461" y="6"/>
                    </a:lnTo>
                    <a:lnTo>
                      <a:pt x="455" y="3"/>
                    </a:lnTo>
                    <a:lnTo>
                      <a:pt x="449" y="0"/>
                    </a:lnTo>
                    <a:lnTo>
                      <a:pt x="442" y="0"/>
                    </a:lnTo>
                    <a:lnTo>
                      <a:pt x="442" y="0"/>
                    </a:lnTo>
                    <a:lnTo>
                      <a:pt x="435" y="0"/>
                    </a:lnTo>
                    <a:lnTo>
                      <a:pt x="429" y="3"/>
                    </a:lnTo>
                    <a:lnTo>
                      <a:pt x="423" y="6"/>
                    </a:lnTo>
                    <a:lnTo>
                      <a:pt x="418" y="9"/>
                    </a:lnTo>
                    <a:lnTo>
                      <a:pt x="414" y="15"/>
                    </a:lnTo>
                    <a:lnTo>
                      <a:pt x="410" y="21"/>
                    </a:lnTo>
                    <a:lnTo>
                      <a:pt x="408" y="26"/>
                    </a:lnTo>
                    <a:lnTo>
                      <a:pt x="408" y="34"/>
                    </a:lnTo>
                    <a:lnTo>
                      <a:pt x="408" y="278"/>
                    </a:lnTo>
                    <a:lnTo>
                      <a:pt x="408" y="278"/>
                    </a:lnTo>
                    <a:lnTo>
                      <a:pt x="408" y="285"/>
                    </a:lnTo>
                    <a:lnTo>
                      <a:pt x="165" y="285"/>
                    </a:lnTo>
                    <a:lnTo>
                      <a:pt x="165" y="285"/>
                    </a:lnTo>
                    <a:lnTo>
                      <a:pt x="166" y="278"/>
                    </a:lnTo>
                    <a:lnTo>
                      <a:pt x="166" y="34"/>
                    </a:lnTo>
                    <a:lnTo>
                      <a:pt x="166" y="34"/>
                    </a:lnTo>
                    <a:lnTo>
                      <a:pt x="166" y="26"/>
                    </a:lnTo>
                    <a:lnTo>
                      <a:pt x="164" y="21"/>
                    </a:lnTo>
                    <a:lnTo>
                      <a:pt x="161" y="15"/>
                    </a:lnTo>
                    <a:lnTo>
                      <a:pt x="156" y="9"/>
                    </a:lnTo>
                    <a:lnTo>
                      <a:pt x="152" y="6"/>
                    </a:lnTo>
                    <a:lnTo>
                      <a:pt x="146" y="3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3"/>
                    </a:lnTo>
                    <a:lnTo>
                      <a:pt x="113" y="6"/>
                    </a:lnTo>
                    <a:lnTo>
                      <a:pt x="109" y="9"/>
                    </a:lnTo>
                    <a:lnTo>
                      <a:pt x="104" y="15"/>
                    </a:lnTo>
                    <a:lnTo>
                      <a:pt x="102" y="21"/>
                    </a:lnTo>
                    <a:lnTo>
                      <a:pt x="99" y="26"/>
                    </a:lnTo>
                    <a:lnTo>
                      <a:pt x="98" y="34"/>
                    </a:lnTo>
                    <a:lnTo>
                      <a:pt x="98" y="278"/>
                    </a:lnTo>
                    <a:lnTo>
                      <a:pt x="98" y="278"/>
                    </a:lnTo>
                    <a:lnTo>
                      <a:pt x="99" y="285"/>
                    </a:lnTo>
                    <a:lnTo>
                      <a:pt x="0" y="285"/>
                    </a:lnTo>
                    <a:lnTo>
                      <a:pt x="0" y="797"/>
                    </a:lnTo>
                    <a:close/>
                    <a:moveTo>
                      <a:pt x="68" y="353"/>
                    </a:moveTo>
                    <a:lnTo>
                      <a:pt x="507" y="353"/>
                    </a:lnTo>
                    <a:lnTo>
                      <a:pt x="507" y="797"/>
                    </a:lnTo>
                    <a:lnTo>
                      <a:pt x="507" y="797"/>
                    </a:lnTo>
                    <a:lnTo>
                      <a:pt x="507" y="805"/>
                    </a:lnTo>
                    <a:lnTo>
                      <a:pt x="506" y="814"/>
                    </a:lnTo>
                    <a:lnTo>
                      <a:pt x="503" y="822"/>
                    </a:lnTo>
                    <a:lnTo>
                      <a:pt x="500" y="830"/>
                    </a:lnTo>
                    <a:lnTo>
                      <a:pt x="497" y="837"/>
                    </a:lnTo>
                    <a:lnTo>
                      <a:pt x="492" y="844"/>
                    </a:lnTo>
                    <a:lnTo>
                      <a:pt x="488" y="850"/>
                    </a:lnTo>
                    <a:lnTo>
                      <a:pt x="482" y="856"/>
                    </a:lnTo>
                    <a:lnTo>
                      <a:pt x="476" y="862"/>
                    </a:lnTo>
                    <a:lnTo>
                      <a:pt x="469" y="866"/>
                    </a:lnTo>
                    <a:lnTo>
                      <a:pt x="463" y="871"/>
                    </a:lnTo>
                    <a:lnTo>
                      <a:pt x="456" y="874"/>
                    </a:lnTo>
                    <a:lnTo>
                      <a:pt x="448" y="878"/>
                    </a:lnTo>
                    <a:lnTo>
                      <a:pt x="440" y="879"/>
                    </a:lnTo>
                    <a:lnTo>
                      <a:pt x="431" y="881"/>
                    </a:lnTo>
                    <a:lnTo>
                      <a:pt x="423" y="881"/>
                    </a:lnTo>
                    <a:lnTo>
                      <a:pt x="152" y="881"/>
                    </a:lnTo>
                    <a:lnTo>
                      <a:pt x="152" y="881"/>
                    </a:lnTo>
                    <a:lnTo>
                      <a:pt x="144" y="881"/>
                    </a:lnTo>
                    <a:lnTo>
                      <a:pt x="135" y="879"/>
                    </a:lnTo>
                    <a:lnTo>
                      <a:pt x="127" y="878"/>
                    </a:lnTo>
                    <a:lnTo>
                      <a:pt x="119" y="874"/>
                    </a:lnTo>
                    <a:lnTo>
                      <a:pt x="112" y="871"/>
                    </a:lnTo>
                    <a:lnTo>
                      <a:pt x="105" y="866"/>
                    </a:lnTo>
                    <a:lnTo>
                      <a:pt x="98" y="862"/>
                    </a:lnTo>
                    <a:lnTo>
                      <a:pt x="93" y="856"/>
                    </a:lnTo>
                    <a:lnTo>
                      <a:pt x="87" y="850"/>
                    </a:lnTo>
                    <a:lnTo>
                      <a:pt x="82" y="844"/>
                    </a:lnTo>
                    <a:lnTo>
                      <a:pt x="78" y="837"/>
                    </a:lnTo>
                    <a:lnTo>
                      <a:pt x="74" y="830"/>
                    </a:lnTo>
                    <a:lnTo>
                      <a:pt x="71" y="822"/>
                    </a:lnTo>
                    <a:lnTo>
                      <a:pt x="69" y="814"/>
                    </a:lnTo>
                    <a:lnTo>
                      <a:pt x="68" y="805"/>
                    </a:lnTo>
                    <a:lnTo>
                      <a:pt x="68" y="797"/>
                    </a:lnTo>
                    <a:lnTo>
                      <a:pt x="68" y="353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txBody>
              <a:bodyPr vert="horz" wrap="square" lIns="106567" tIns="53284" rIns="106567" bIns="5328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99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</p:grp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7D69D0C-F749-2043-8C90-CA4A3E85A802}"/>
              </a:ext>
            </a:extLst>
          </p:cNvPr>
          <p:cNvCxnSpPr>
            <a:cxnSpLocks/>
          </p:cNvCxnSpPr>
          <p:nvPr/>
        </p:nvCxnSpPr>
        <p:spPr>
          <a:xfrm flipH="1" flipV="1">
            <a:off x="6878961" y="1158118"/>
            <a:ext cx="11893" cy="156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rrow: Down 15">
            <a:extLst>
              <a:ext uri="{FF2B5EF4-FFF2-40B4-BE49-F238E27FC236}">
                <a16:creationId xmlns:a16="http://schemas.microsoft.com/office/drawing/2014/main" id="{099C9C76-60B3-4841-A5A1-2CFE0EE15B3F}"/>
              </a:ext>
            </a:extLst>
          </p:cNvPr>
          <p:cNvSpPr/>
          <p:nvPr/>
        </p:nvSpPr>
        <p:spPr>
          <a:xfrm rot="10800000">
            <a:off x="1811417" y="2724402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385" name="Arrow: Down 15">
            <a:extLst>
              <a:ext uri="{FF2B5EF4-FFF2-40B4-BE49-F238E27FC236}">
                <a16:creationId xmlns:a16="http://schemas.microsoft.com/office/drawing/2014/main" id="{12FBED8C-B645-6045-8BEF-11BD6E463E72}"/>
              </a:ext>
            </a:extLst>
          </p:cNvPr>
          <p:cNvSpPr/>
          <p:nvPr/>
        </p:nvSpPr>
        <p:spPr>
          <a:xfrm rot="10800000">
            <a:off x="6604157" y="2748219"/>
            <a:ext cx="573393" cy="372245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1AE322-CC8F-E148-BB85-2E96F97CE136}"/>
              </a:ext>
            </a:extLst>
          </p:cNvPr>
          <p:cNvGrpSpPr/>
          <p:nvPr/>
        </p:nvGrpSpPr>
        <p:grpSpPr>
          <a:xfrm>
            <a:off x="379936" y="2930758"/>
            <a:ext cx="8461540" cy="499625"/>
            <a:chOff x="449331" y="3651258"/>
            <a:chExt cx="11611087" cy="666167"/>
          </a:xfrm>
        </p:grpSpPr>
        <p:pic>
          <p:nvPicPr>
            <p:cNvPr id="288" name="Picture 287" descr="A picture containing monitor&#10;&#10;Description generated with high confidence">
              <a:extLst>
                <a:ext uri="{FF2B5EF4-FFF2-40B4-BE49-F238E27FC236}">
                  <a16:creationId xmlns:a16="http://schemas.microsoft.com/office/drawing/2014/main" id="{C6691949-590F-714E-AB6E-3BCF7C38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331" y="3651258"/>
              <a:ext cx="11611087" cy="663077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B65C708-96F5-C54F-BD4D-3B83D230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56" y="3773718"/>
              <a:ext cx="888893" cy="543707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C52ACE2-E2C1-7044-B50C-9FD024EBFC53}"/>
                </a:ext>
              </a:extLst>
            </p:cNvPr>
            <p:cNvSpPr txBox="1"/>
            <p:nvPr/>
          </p:nvSpPr>
          <p:spPr>
            <a:xfrm>
              <a:off x="5335980" y="3757047"/>
              <a:ext cx="1891677" cy="535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24" dirty="0" err="1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Zowe</a:t>
              </a:r>
              <a: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Client SDK</a:t>
              </a:r>
              <a:br>
                <a:rPr lang="en-US" sz="1224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788" dirty="0">
                  <a:solidFill>
                    <a:schemeClr val="bg2">
                      <a:lumMod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(Incubation*)</a:t>
              </a:r>
              <a:endParaRPr lang="en-US" sz="1224" dirty="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0AD9C3-6541-C947-89AE-56125EB7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518351" y="3915756"/>
              <a:ext cx="1013216" cy="299270"/>
            </a:xfrm>
            <a:prstGeom prst="rect">
              <a:avLst/>
            </a:prstGeom>
            <a:effectLst>
              <a:softEdge rad="0"/>
            </a:effectLst>
          </p:spPr>
        </p:pic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07F52D3B-2F79-394F-9878-DE27A89A454C}"/>
              </a:ext>
            </a:extLst>
          </p:cNvPr>
          <p:cNvGrpSpPr/>
          <p:nvPr/>
        </p:nvGrpSpPr>
        <p:grpSpPr>
          <a:xfrm>
            <a:off x="2578393" y="2698620"/>
            <a:ext cx="573393" cy="1017367"/>
            <a:chOff x="3848540" y="1942483"/>
            <a:chExt cx="764524" cy="1356489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71D05FB5-493E-554D-90E5-A61D7105F9A4}"/>
                </a:ext>
              </a:extLst>
            </p:cNvPr>
            <p:cNvSpPr txBox="1"/>
            <p:nvPr/>
          </p:nvSpPr>
          <p:spPr>
            <a:xfrm>
              <a:off x="3848540" y="1942483"/>
              <a:ext cx="764524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00" dirty="0">
                  <a:latin typeface="Gill Sans Light" panose="020B0302020104020203" pitchFamily="34" charset="-79"/>
                  <a:ea typeface="Century Gothic" charset="0"/>
                  <a:cs typeface="Century Gothic" charset="0"/>
                </a:rPr>
                <a:t>Packages</a:t>
              </a: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B68A1FB7-CC0C-BC4D-9F1A-BDB84A1367CA}"/>
                </a:ext>
              </a:extLst>
            </p:cNvPr>
            <p:cNvSpPr/>
            <p:nvPr/>
          </p:nvSpPr>
          <p:spPr>
            <a:xfrm>
              <a:off x="4014282" y="2194681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4" name="Freeform 138">
              <a:extLst>
                <a:ext uri="{FF2B5EF4-FFF2-40B4-BE49-F238E27FC236}">
                  <a16:creationId xmlns:a16="http://schemas.microsoft.com/office/drawing/2014/main" id="{4319FDEC-2ECB-A544-9B44-CFE2C1863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672" y="2262210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C9152A35-A4EF-D24D-8F75-4BB746DE5247}"/>
                </a:ext>
              </a:extLst>
            </p:cNvPr>
            <p:cNvSpPr/>
            <p:nvPr/>
          </p:nvSpPr>
          <p:spPr>
            <a:xfrm>
              <a:off x="4017698" y="257626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6" name="Freeform 138">
              <a:extLst>
                <a:ext uri="{FF2B5EF4-FFF2-40B4-BE49-F238E27FC236}">
                  <a16:creationId xmlns:a16="http://schemas.microsoft.com/office/drawing/2014/main" id="{43202F9E-C70C-024D-A76B-BDF60178D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522" y="2635408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45AB09E-BC7B-DC49-8AF8-A6387E06DA66}"/>
                </a:ext>
              </a:extLst>
            </p:cNvPr>
            <p:cNvSpPr/>
            <p:nvPr/>
          </p:nvSpPr>
          <p:spPr>
            <a:xfrm>
              <a:off x="4010221" y="2966423"/>
              <a:ext cx="346751" cy="332549"/>
            </a:xfrm>
            <a:prstGeom prst="ellipse">
              <a:avLst/>
            </a:prstGeom>
            <a:solidFill>
              <a:srgbClr val="6167A3"/>
            </a:solidFill>
            <a:ln>
              <a:solidFill>
                <a:srgbClr val="488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99" dirty="0">
                <a:latin typeface="Gill Sans Light" panose="020B0302020104020203" pitchFamily="34" charset="-79"/>
              </a:endParaRPr>
            </a:p>
          </p:txBody>
        </p:sp>
        <p:sp>
          <p:nvSpPr>
            <p:cNvPr id="398" name="Freeform 138">
              <a:extLst>
                <a:ext uri="{FF2B5EF4-FFF2-40B4-BE49-F238E27FC236}">
                  <a16:creationId xmlns:a16="http://schemas.microsoft.com/office/drawing/2014/main" id="{6D857996-2DBC-5745-98B2-5D455419E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611" y="3033952"/>
              <a:ext cx="187466" cy="214258"/>
            </a:xfrm>
            <a:custGeom>
              <a:avLst/>
              <a:gdLst>
                <a:gd name="T0" fmla="*/ 6 w 1291"/>
                <a:gd name="T1" fmla="*/ 843 h 1496"/>
                <a:gd name="T2" fmla="*/ 44 w 1291"/>
                <a:gd name="T3" fmla="*/ 905 h 1496"/>
                <a:gd name="T4" fmla="*/ 106 w 1291"/>
                <a:gd name="T5" fmla="*/ 942 h 1496"/>
                <a:gd name="T6" fmla="*/ 253 w 1291"/>
                <a:gd name="T7" fmla="*/ 1214 h 1496"/>
                <a:gd name="T8" fmla="*/ 259 w 1291"/>
                <a:gd name="T9" fmla="*/ 1270 h 1496"/>
                <a:gd name="T10" fmla="*/ 287 w 1291"/>
                <a:gd name="T11" fmla="*/ 1349 h 1496"/>
                <a:gd name="T12" fmla="*/ 377 w 1291"/>
                <a:gd name="T13" fmla="*/ 1448 h 1496"/>
                <a:gd name="T14" fmla="*/ 465 w 1291"/>
                <a:gd name="T15" fmla="*/ 1487 h 1496"/>
                <a:gd name="T16" fmla="*/ 535 w 1291"/>
                <a:gd name="T17" fmla="*/ 1496 h 1496"/>
                <a:gd name="T18" fmla="*/ 589 w 1291"/>
                <a:gd name="T19" fmla="*/ 1493 h 1496"/>
                <a:gd name="T20" fmla="*/ 677 w 1291"/>
                <a:gd name="T21" fmla="*/ 1462 h 1496"/>
                <a:gd name="T22" fmla="*/ 773 w 1291"/>
                <a:gd name="T23" fmla="*/ 1375 h 1496"/>
                <a:gd name="T24" fmla="*/ 815 w 1291"/>
                <a:gd name="T25" fmla="*/ 1276 h 1496"/>
                <a:gd name="T26" fmla="*/ 821 w 1291"/>
                <a:gd name="T27" fmla="*/ 613 h 1496"/>
                <a:gd name="T28" fmla="*/ 836 w 1291"/>
                <a:gd name="T29" fmla="*/ 537 h 1496"/>
                <a:gd name="T30" fmla="*/ 891 w 1291"/>
                <a:gd name="T31" fmla="*/ 463 h 1496"/>
                <a:gd name="T32" fmla="*/ 975 w 1291"/>
                <a:gd name="T33" fmla="*/ 423 h 1496"/>
                <a:gd name="T34" fmla="*/ 1049 w 1291"/>
                <a:gd name="T35" fmla="*/ 419 h 1496"/>
                <a:gd name="T36" fmla="*/ 1138 w 1291"/>
                <a:gd name="T37" fmla="*/ 452 h 1496"/>
                <a:gd name="T38" fmla="*/ 1199 w 1291"/>
                <a:gd name="T39" fmla="*/ 520 h 1496"/>
                <a:gd name="T40" fmla="*/ 1223 w 1291"/>
                <a:gd name="T41" fmla="*/ 613 h 1496"/>
                <a:gd name="T42" fmla="*/ 1291 w 1291"/>
                <a:gd name="T43" fmla="*/ 600 h 1496"/>
                <a:gd name="T44" fmla="*/ 1259 w 1291"/>
                <a:gd name="T45" fmla="*/ 488 h 1496"/>
                <a:gd name="T46" fmla="*/ 1175 w 1291"/>
                <a:gd name="T47" fmla="*/ 395 h 1496"/>
                <a:gd name="T48" fmla="*/ 1056 w 1291"/>
                <a:gd name="T49" fmla="*/ 352 h 1496"/>
                <a:gd name="T50" fmla="*/ 1002 w 1291"/>
                <a:gd name="T51" fmla="*/ 351 h 1496"/>
                <a:gd name="T52" fmla="*/ 890 w 1291"/>
                <a:gd name="T53" fmla="*/ 383 h 1496"/>
                <a:gd name="T54" fmla="*/ 797 w 1291"/>
                <a:gd name="T55" fmla="*/ 467 h 1496"/>
                <a:gd name="T56" fmla="*/ 754 w 1291"/>
                <a:gd name="T57" fmla="*/ 586 h 1496"/>
                <a:gd name="T58" fmla="*/ 752 w 1291"/>
                <a:gd name="T59" fmla="*/ 1242 h 1496"/>
                <a:gd name="T60" fmla="*/ 718 w 1291"/>
                <a:gd name="T61" fmla="*/ 1336 h 1496"/>
                <a:gd name="T62" fmla="*/ 645 w 1291"/>
                <a:gd name="T63" fmla="*/ 1403 h 1496"/>
                <a:gd name="T64" fmla="*/ 547 w 1291"/>
                <a:gd name="T65" fmla="*/ 1428 h 1496"/>
                <a:gd name="T66" fmla="*/ 472 w 1291"/>
                <a:gd name="T67" fmla="*/ 1418 h 1496"/>
                <a:gd name="T68" fmla="*/ 384 w 1291"/>
                <a:gd name="T69" fmla="*/ 1365 h 1496"/>
                <a:gd name="T70" fmla="*/ 331 w 1291"/>
                <a:gd name="T71" fmla="*/ 1277 h 1496"/>
                <a:gd name="T72" fmla="*/ 423 w 1291"/>
                <a:gd name="T73" fmla="*/ 949 h 1496"/>
                <a:gd name="T74" fmla="*/ 482 w 1291"/>
                <a:gd name="T75" fmla="*/ 937 h 1496"/>
                <a:gd name="T76" fmla="*/ 540 w 1291"/>
                <a:gd name="T77" fmla="*/ 894 h 1496"/>
                <a:gd name="T78" fmla="*/ 571 w 1291"/>
                <a:gd name="T79" fmla="*/ 828 h 1496"/>
                <a:gd name="T80" fmla="*/ 475 w 1291"/>
                <a:gd name="T81" fmla="*/ 285 h 1496"/>
                <a:gd name="T82" fmla="*/ 473 w 1291"/>
                <a:gd name="T83" fmla="*/ 21 h 1496"/>
                <a:gd name="T84" fmla="*/ 449 w 1291"/>
                <a:gd name="T85" fmla="*/ 0 h 1496"/>
                <a:gd name="T86" fmla="*/ 423 w 1291"/>
                <a:gd name="T87" fmla="*/ 6 h 1496"/>
                <a:gd name="T88" fmla="*/ 408 w 1291"/>
                <a:gd name="T89" fmla="*/ 34 h 1496"/>
                <a:gd name="T90" fmla="*/ 165 w 1291"/>
                <a:gd name="T91" fmla="*/ 285 h 1496"/>
                <a:gd name="T92" fmla="*/ 164 w 1291"/>
                <a:gd name="T93" fmla="*/ 21 h 1496"/>
                <a:gd name="T94" fmla="*/ 139 w 1291"/>
                <a:gd name="T95" fmla="*/ 0 h 1496"/>
                <a:gd name="T96" fmla="*/ 113 w 1291"/>
                <a:gd name="T97" fmla="*/ 6 h 1496"/>
                <a:gd name="T98" fmla="*/ 98 w 1291"/>
                <a:gd name="T99" fmla="*/ 34 h 1496"/>
                <a:gd name="T100" fmla="*/ 0 w 1291"/>
                <a:gd name="T101" fmla="*/ 797 h 1496"/>
                <a:gd name="T102" fmla="*/ 507 w 1291"/>
                <a:gd name="T103" fmla="*/ 805 h 1496"/>
                <a:gd name="T104" fmla="*/ 492 w 1291"/>
                <a:gd name="T105" fmla="*/ 844 h 1496"/>
                <a:gd name="T106" fmla="*/ 463 w 1291"/>
                <a:gd name="T107" fmla="*/ 871 h 1496"/>
                <a:gd name="T108" fmla="*/ 423 w 1291"/>
                <a:gd name="T109" fmla="*/ 881 h 1496"/>
                <a:gd name="T110" fmla="*/ 127 w 1291"/>
                <a:gd name="T111" fmla="*/ 878 h 1496"/>
                <a:gd name="T112" fmla="*/ 93 w 1291"/>
                <a:gd name="T113" fmla="*/ 856 h 1496"/>
                <a:gd name="T114" fmla="*/ 71 w 1291"/>
                <a:gd name="T115" fmla="*/ 822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1" h="1496">
                  <a:moveTo>
                    <a:pt x="0" y="797"/>
                  </a:moveTo>
                  <a:lnTo>
                    <a:pt x="0" y="797"/>
                  </a:lnTo>
                  <a:lnTo>
                    <a:pt x="1" y="812"/>
                  </a:lnTo>
                  <a:lnTo>
                    <a:pt x="3" y="828"/>
                  </a:lnTo>
                  <a:lnTo>
                    <a:pt x="6" y="843"/>
                  </a:lnTo>
                  <a:lnTo>
                    <a:pt x="11" y="856"/>
                  </a:lnTo>
                  <a:lnTo>
                    <a:pt x="18" y="870"/>
                  </a:lnTo>
                  <a:lnTo>
                    <a:pt x="26" y="882"/>
                  </a:lnTo>
                  <a:lnTo>
                    <a:pt x="35" y="894"/>
                  </a:lnTo>
                  <a:lnTo>
                    <a:pt x="44" y="905"/>
                  </a:lnTo>
                  <a:lnTo>
                    <a:pt x="55" y="914"/>
                  </a:lnTo>
                  <a:lnTo>
                    <a:pt x="67" y="923"/>
                  </a:lnTo>
                  <a:lnTo>
                    <a:pt x="79" y="931"/>
                  </a:lnTo>
                  <a:lnTo>
                    <a:pt x="93" y="937"/>
                  </a:lnTo>
                  <a:lnTo>
                    <a:pt x="106" y="942"/>
                  </a:lnTo>
                  <a:lnTo>
                    <a:pt x="121" y="946"/>
                  </a:lnTo>
                  <a:lnTo>
                    <a:pt x="137" y="948"/>
                  </a:lnTo>
                  <a:lnTo>
                    <a:pt x="152" y="949"/>
                  </a:lnTo>
                  <a:lnTo>
                    <a:pt x="253" y="949"/>
                  </a:lnTo>
                  <a:lnTo>
                    <a:pt x="253" y="1214"/>
                  </a:lnTo>
                  <a:lnTo>
                    <a:pt x="253" y="1214"/>
                  </a:lnTo>
                  <a:lnTo>
                    <a:pt x="254" y="1228"/>
                  </a:lnTo>
                  <a:lnTo>
                    <a:pt x="255" y="1243"/>
                  </a:lnTo>
                  <a:lnTo>
                    <a:pt x="256" y="1257"/>
                  </a:lnTo>
                  <a:lnTo>
                    <a:pt x="259" y="1270"/>
                  </a:lnTo>
                  <a:lnTo>
                    <a:pt x="262" y="1284"/>
                  </a:lnTo>
                  <a:lnTo>
                    <a:pt x="266" y="1298"/>
                  </a:lnTo>
                  <a:lnTo>
                    <a:pt x="271" y="1311"/>
                  </a:lnTo>
                  <a:lnTo>
                    <a:pt x="275" y="1324"/>
                  </a:lnTo>
                  <a:lnTo>
                    <a:pt x="287" y="1349"/>
                  </a:lnTo>
                  <a:lnTo>
                    <a:pt x="301" y="1371"/>
                  </a:lnTo>
                  <a:lnTo>
                    <a:pt x="317" y="1393"/>
                  </a:lnTo>
                  <a:lnTo>
                    <a:pt x="335" y="1413"/>
                  </a:lnTo>
                  <a:lnTo>
                    <a:pt x="356" y="1432"/>
                  </a:lnTo>
                  <a:lnTo>
                    <a:pt x="377" y="1448"/>
                  </a:lnTo>
                  <a:lnTo>
                    <a:pt x="401" y="1462"/>
                  </a:lnTo>
                  <a:lnTo>
                    <a:pt x="425" y="1474"/>
                  </a:lnTo>
                  <a:lnTo>
                    <a:pt x="439" y="1479"/>
                  </a:lnTo>
                  <a:lnTo>
                    <a:pt x="451" y="1483"/>
                  </a:lnTo>
                  <a:lnTo>
                    <a:pt x="465" y="1487"/>
                  </a:lnTo>
                  <a:lnTo>
                    <a:pt x="478" y="1491"/>
                  </a:lnTo>
                  <a:lnTo>
                    <a:pt x="492" y="1493"/>
                  </a:lnTo>
                  <a:lnTo>
                    <a:pt x="507" y="1494"/>
                  </a:lnTo>
                  <a:lnTo>
                    <a:pt x="520" y="1495"/>
                  </a:lnTo>
                  <a:lnTo>
                    <a:pt x="535" y="1496"/>
                  </a:lnTo>
                  <a:lnTo>
                    <a:pt x="547" y="1496"/>
                  </a:lnTo>
                  <a:lnTo>
                    <a:pt x="547" y="1496"/>
                  </a:lnTo>
                  <a:lnTo>
                    <a:pt x="560" y="1495"/>
                  </a:lnTo>
                  <a:lnTo>
                    <a:pt x="575" y="1494"/>
                  </a:lnTo>
                  <a:lnTo>
                    <a:pt x="589" y="1493"/>
                  </a:lnTo>
                  <a:lnTo>
                    <a:pt x="602" y="1491"/>
                  </a:lnTo>
                  <a:lnTo>
                    <a:pt x="615" y="1487"/>
                  </a:lnTo>
                  <a:lnTo>
                    <a:pt x="628" y="1484"/>
                  </a:lnTo>
                  <a:lnTo>
                    <a:pt x="653" y="1475"/>
                  </a:lnTo>
                  <a:lnTo>
                    <a:pt x="677" y="1462"/>
                  </a:lnTo>
                  <a:lnTo>
                    <a:pt x="700" y="1449"/>
                  </a:lnTo>
                  <a:lnTo>
                    <a:pt x="721" y="1433"/>
                  </a:lnTo>
                  <a:lnTo>
                    <a:pt x="741" y="1416"/>
                  </a:lnTo>
                  <a:lnTo>
                    <a:pt x="759" y="1396"/>
                  </a:lnTo>
                  <a:lnTo>
                    <a:pt x="773" y="1375"/>
                  </a:lnTo>
                  <a:lnTo>
                    <a:pt x="788" y="1352"/>
                  </a:lnTo>
                  <a:lnTo>
                    <a:pt x="800" y="1328"/>
                  </a:lnTo>
                  <a:lnTo>
                    <a:pt x="809" y="1303"/>
                  </a:lnTo>
                  <a:lnTo>
                    <a:pt x="812" y="1290"/>
                  </a:lnTo>
                  <a:lnTo>
                    <a:pt x="815" y="1276"/>
                  </a:lnTo>
                  <a:lnTo>
                    <a:pt x="818" y="1264"/>
                  </a:lnTo>
                  <a:lnTo>
                    <a:pt x="820" y="1249"/>
                  </a:lnTo>
                  <a:lnTo>
                    <a:pt x="821" y="1235"/>
                  </a:lnTo>
                  <a:lnTo>
                    <a:pt x="821" y="1222"/>
                  </a:lnTo>
                  <a:lnTo>
                    <a:pt x="821" y="613"/>
                  </a:lnTo>
                  <a:lnTo>
                    <a:pt x="821" y="613"/>
                  </a:lnTo>
                  <a:lnTo>
                    <a:pt x="822" y="593"/>
                  </a:lnTo>
                  <a:lnTo>
                    <a:pt x="825" y="574"/>
                  </a:lnTo>
                  <a:lnTo>
                    <a:pt x="830" y="555"/>
                  </a:lnTo>
                  <a:lnTo>
                    <a:pt x="836" y="537"/>
                  </a:lnTo>
                  <a:lnTo>
                    <a:pt x="845" y="520"/>
                  </a:lnTo>
                  <a:lnTo>
                    <a:pt x="854" y="504"/>
                  </a:lnTo>
                  <a:lnTo>
                    <a:pt x="865" y="490"/>
                  </a:lnTo>
                  <a:lnTo>
                    <a:pt x="878" y="476"/>
                  </a:lnTo>
                  <a:lnTo>
                    <a:pt x="891" y="463"/>
                  </a:lnTo>
                  <a:lnTo>
                    <a:pt x="906" y="452"/>
                  </a:lnTo>
                  <a:lnTo>
                    <a:pt x="922" y="442"/>
                  </a:lnTo>
                  <a:lnTo>
                    <a:pt x="939" y="434"/>
                  </a:lnTo>
                  <a:lnTo>
                    <a:pt x="957" y="427"/>
                  </a:lnTo>
                  <a:lnTo>
                    <a:pt x="975" y="423"/>
                  </a:lnTo>
                  <a:lnTo>
                    <a:pt x="995" y="419"/>
                  </a:lnTo>
                  <a:lnTo>
                    <a:pt x="1015" y="419"/>
                  </a:lnTo>
                  <a:lnTo>
                    <a:pt x="1029" y="419"/>
                  </a:lnTo>
                  <a:lnTo>
                    <a:pt x="1029" y="419"/>
                  </a:lnTo>
                  <a:lnTo>
                    <a:pt x="1049" y="419"/>
                  </a:lnTo>
                  <a:lnTo>
                    <a:pt x="1068" y="423"/>
                  </a:lnTo>
                  <a:lnTo>
                    <a:pt x="1087" y="427"/>
                  </a:lnTo>
                  <a:lnTo>
                    <a:pt x="1105" y="434"/>
                  </a:lnTo>
                  <a:lnTo>
                    <a:pt x="1122" y="442"/>
                  </a:lnTo>
                  <a:lnTo>
                    <a:pt x="1138" y="452"/>
                  </a:lnTo>
                  <a:lnTo>
                    <a:pt x="1152" y="463"/>
                  </a:lnTo>
                  <a:lnTo>
                    <a:pt x="1166" y="476"/>
                  </a:lnTo>
                  <a:lnTo>
                    <a:pt x="1179" y="490"/>
                  </a:lnTo>
                  <a:lnTo>
                    <a:pt x="1190" y="504"/>
                  </a:lnTo>
                  <a:lnTo>
                    <a:pt x="1199" y="520"/>
                  </a:lnTo>
                  <a:lnTo>
                    <a:pt x="1208" y="537"/>
                  </a:lnTo>
                  <a:lnTo>
                    <a:pt x="1214" y="555"/>
                  </a:lnTo>
                  <a:lnTo>
                    <a:pt x="1219" y="574"/>
                  </a:lnTo>
                  <a:lnTo>
                    <a:pt x="1222" y="593"/>
                  </a:lnTo>
                  <a:lnTo>
                    <a:pt x="1223" y="613"/>
                  </a:lnTo>
                  <a:lnTo>
                    <a:pt x="1223" y="992"/>
                  </a:lnTo>
                  <a:lnTo>
                    <a:pt x="1291" y="992"/>
                  </a:lnTo>
                  <a:lnTo>
                    <a:pt x="1291" y="613"/>
                  </a:lnTo>
                  <a:lnTo>
                    <a:pt x="1291" y="613"/>
                  </a:lnTo>
                  <a:lnTo>
                    <a:pt x="1291" y="600"/>
                  </a:lnTo>
                  <a:lnTo>
                    <a:pt x="1290" y="586"/>
                  </a:lnTo>
                  <a:lnTo>
                    <a:pt x="1285" y="560"/>
                  </a:lnTo>
                  <a:lnTo>
                    <a:pt x="1280" y="535"/>
                  </a:lnTo>
                  <a:lnTo>
                    <a:pt x="1270" y="511"/>
                  </a:lnTo>
                  <a:lnTo>
                    <a:pt x="1259" y="488"/>
                  </a:lnTo>
                  <a:lnTo>
                    <a:pt x="1247" y="467"/>
                  </a:lnTo>
                  <a:lnTo>
                    <a:pt x="1231" y="446"/>
                  </a:lnTo>
                  <a:lnTo>
                    <a:pt x="1214" y="427"/>
                  </a:lnTo>
                  <a:lnTo>
                    <a:pt x="1196" y="410"/>
                  </a:lnTo>
                  <a:lnTo>
                    <a:pt x="1175" y="395"/>
                  </a:lnTo>
                  <a:lnTo>
                    <a:pt x="1154" y="383"/>
                  </a:lnTo>
                  <a:lnTo>
                    <a:pt x="1131" y="372"/>
                  </a:lnTo>
                  <a:lnTo>
                    <a:pt x="1107" y="362"/>
                  </a:lnTo>
                  <a:lnTo>
                    <a:pt x="1082" y="356"/>
                  </a:lnTo>
                  <a:lnTo>
                    <a:pt x="1056" y="352"/>
                  </a:lnTo>
                  <a:lnTo>
                    <a:pt x="1042" y="351"/>
                  </a:lnTo>
                  <a:lnTo>
                    <a:pt x="1029" y="351"/>
                  </a:lnTo>
                  <a:lnTo>
                    <a:pt x="1015" y="351"/>
                  </a:lnTo>
                  <a:lnTo>
                    <a:pt x="1015" y="351"/>
                  </a:lnTo>
                  <a:lnTo>
                    <a:pt x="1002" y="351"/>
                  </a:lnTo>
                  <a:lnTo>
                    <a:pt x="988" y="352"/>
                  </a:lnTo>
                  <a:lnTo>
                    <a:pt x="962" y="356"/>
                  </a:lnTo>
                  <a:lnTo>
                    <a:pt x="937" y="362"/>
                  </a:lnTo>
                  <a:lnTo>
                    <a:pt x="913" y="372"/>
                  </a:lnTo>
                  <a:lnTo>
                    <a:pt x="890" y="383"/>
                  </a:lnTo>
                  <a:lnTo>
                    <a:pt x="869" y="395"/>
                  </a:lnTo>
                  <a:lnTo>
                    <a:pt x="848" y="410"/>
                  </a:lnTo>
                  <a:lnTo>
                    <a:pt x="830" y="427"/>
                  </a:lnTo>
                  <a:lnTo>
                    <a:pt x="813" y="446"/>
                  </a:lnTo>
                  <a:lnTo>
                    <a:pt x="797" y="467"/>
                  </a:lnTo>
                  <a:lnTo>
                    <a:pt x="785" y="488"/>
                  </a:lnTo>
                  <a:lnTo>
                    <a:pt x="773" y="511"/>
                  </a:lnTo>
                  <a:lnTo>
                    <a:pt x="764" y="535"/>
                  </a:lnTo>
                  <a:lnTo>
                    <a:pt x="759" y="560"/>
                  </a:lnTo>
                  <a:lnTo>
                    <a:pt x="754" y="586"/>
                  </a:lnTo>
                  <a:lnTo>
                    <a:pt x="753" y="600"/>
                  </a:lnTo>
                  <a:lnTo>
                    <a:pt x="753" y="613"/>
                  </a:lnTo>
                  <a:lnTo>
                    <a:pt x="753" y="1222"/>
                  </a:lnTo>
                  <a:lnTo>
                    <a:pt x="753" y="1222"/>
                  </a:lnTo>
                  <a:lnTo>
                    <a:pt x="752" y="1242"/>
                  </a:lnTo>
                  <a:lnTo>
                    <a:pt x="749" y="1263"/>
                  </a:lnTo>
                  <a:lnTo>
                    <a:pt x="744" y="1283"/>
                  </a:lnTo>
                  <a:lnTo>
                    <a:pt x="737" y="1301"/>
                  </a:lnTo>
                  <a:lnTo>
                    <a:pt x="728" y="1319"/>
                  </a:lnTo>
                  <a:lnTo>
                    <a:pt x="718" y="1336"/>
                  </a:lnTo>
                  <a:lnTo>
                    <a:pt x="705" y="1352"/>
                  </a:lnTo>
                  <a:lnTo>
                    <a:pt x="693" y="1367"/>
                  </a:lnTo>
                  <a:lnTo>
                    <a:pt x="678" y="1381"/>
                  </a:lnTo>
                  <a:lnTo>
                    <a:pt x="662" y="1393"/>
                  </a:lnTo>
                  <a:lnTo>
                    <a:pt x="645" y="1403"/>
                  </a:lnTo>
                  <a:lnTo>
                    <a:pt x="627" y="1411"/>
                  </a:lnTo>
                  <a:lnTo>
                    <a:pt x="608" y="1418"/>
                  </a:lnTo>
                  <a:lnTo>
                    <a:pt x="589" y="1424"/>
                  </a:lnTo>
                  <a:lnTo>
                    <a:pt x="567" y="1427"/>
                  </a:lnTo>
                  <a:lnTo>
                    <a:pt x="547" y="1428"/>
                  </a:lnTo>
                  <a:lnTo>
                    <a:pt x="535" y="1428"/>
                  </a:lnTo>
                  <a:lnTo>
                    <a:pt x="535" y="1428"/>
                  </a:lnTo>
                  <a:lnTo>
                    <a:pt x="514" y="1427"/>
                  </a:lnTo>
                  <a:lnTo>
                    <a:pt x="492" y="1424"/>
                  </a:lnTo>
                  <a:lnTo>
                    <a:pt x="472" y="1418"/>
                  </a:lnTo>
                  <a:lnTo>
                    <a:pt x="452" y="1411"/>
                  </a:lnTo>
                  <a:lnTo>
                    <a:pt x="433" y="1402"/>
                  </a:lnTo>
                  <a:lnTo>
                    <a:pt x="416" y="1391"/>
                  </a:lnTo>
                  <a:lnTo>
                    <a:pt x="399" y="1379"/>
                  </a:lnTo>
                  <a:lnTo>
                    <a:pt x="384" y="1365"/>
                  </a:lnTo>
                  <a:lnTo>
                    <a:pt x="371" y="1350"/>
                  </a:lnTo>
                  <a:lnTo>
                    <a:pt x="358" y="1334"/>
                  </a:lnTo>
                  <a:lnTo>
                    <a:pt x="347" y="1316"/>
                  </a:lnTo>
                  <a:lnTo>
                    <a:pt x="338" y="1298"/>
                  </a:lnTo>
                  <a:lnTo>
                    <a:pt x="331" y="1277"/>
                  </a:lnTo>
                  <a:lnTo>
                    <a:pt x="325" y="1257"/>
                  </a:lnTo>
                  <a:lnTo>
                    <a:pt x="322" y="1235"/>
                  </a:lnTo>
                  <a:lnTo>
                    <a:pt x="321" y="1214"/>
                  </a:lnTo>
                  <a:lnTo>
                    <a:pt x="321" y="949"/>
                  </a:lnTo>
                  <a:lnTo>
                    <a:pt x="423" y="949"/>
                  </a:lnTo>
                  <a:lnTo>
                    <a:pt x="423" y="949"/>
                  </a:lnTo>
                  <a:lnTo>
                    <a:pt x="438" y="948"/>
                  </a:lnTo>
                  <a:lnTo>
                    <a:pt x="453" y="946"/>
                  </a:lnTo>
                  <a:lnTo>
                    <a:pt x="468" y="942"/>
                  </a:lnTo>
                  <a:lnTo>
                    <a:pt x="482" y="937"/>
                  </a:lnTo>
                  <a:lnTo>
                    <a:pt x="495" y="931"/>
                  </a:lnTo>
                  <a:lnTo>
                    <a:pt x="508" y="923"/>
                  </a:lnTo>
                  <a:lnTo>
                    <a:pt x="519" y="914"/>
                  </a:lnTo>
                  <a:lnTo>
                    <a:pt x="531" y="905"/>
                  </a:lnTo>
                  <a:lnTo>
                    <a:pt x="540" y="894"/>
                  </a:lnTo>
                  <a:lnTo>
                    <a:pt x="549" y="882"/>
                  </a:lnTo>
                  <a:lnTo>
                    <a:pt x="557" y="870"/>
                  </a:lnTo>
                  <a:lnTo>
                    <a:pt x="562" y="856"/>
                  </a:lnTo>
                  <a:lnTo>
                    <a:pt x="568" y="843"/>
                  </a:lnTo>
                  <a:lnTo>
                    <a:pt x="571" y="828"/>
                  </a:lnTo>
                  <a:lnTo>
                    <a:pt x="574" y="812"/>
                  </a:lnTo>
                  <a:lnTo>
                    <a:pt x="575" y="797"/>
                  </a:lnTo>
                  <a:lnTo>
                    <a:pt x="575" y="285"/>
                  </a:lnTo>
                  <a:lnTo>
                    <a:pt x="475" y="285"/>
                  </a:lnTo>
                  <a:lnTo>
                    <a:pt x="475" y="285"/>
                  </a:lnTo>
                  <a:lnTo>
                    <a:pt x="476" y="278"/>
                  </a:lnTo>
                  <a:lnTo>
                    <a:pt x="476" y="34"/>
                  </a:lnTo>
                  <a:lnTo>
                    <a:pt x="476" y="34"/>
                  </a:lnTo>
                  <a:lnTo>
                    <a:pt x="475" y="26"/>
                  </a:lnTo>
                  <a:lnTo>
                    <a:pt x="473" y="21"/>
                  </a:lnTo>
                  <a:lnTo>
                    <a:pt x="471" y="15"/>
                  </a:lnTo>
                  <a:lnTo>
                    <a:pt x="466" y="9"/>
                  </a:lnTo>
                  <a:lnTo>
                    <a:pt x="461" y="6"/>
                  </a:lnTo>
                  <a:lnTo>
                    <a:pt x="455" y="3"/>
                  </a:lnTo>
                  <a:lnTo>
                    <a:pt x="449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35" y="0"/>
                  </a:lnTo>
                  <a:lnTo>
                    <a:pt x="429" y="3"/>
                  </a:lnTo>
                  <a:lnTo>
                    <a:pt x="423" y="6"/>
                  </a:lnTo>
                  <a:lnTo>
                    <a:pt x="418" y="9"/>
                  </a:lnTo>
                  <a:lnTo>
                    <a:pt x="414" y="15"/>
                  </a:lnTo>
                  <a:lnTo>
                    <a:pt x="410" y="21"/>
                  </a:lnTo>
                  <a:lnTo>
                    <a:pt x="408" y="26"/>
                  </a:lnTo>
                  <a:lnTo>
                    <a:pt x="408" y="34"/>
                  </a:lnTo>
                  <a:lnTo>
                    <a:pt x="408" y="278"/>
                  </a:lnTo>
                  <a:lnTo>
                    <a:pt x="408" y="278"/>
                  </a:lnTo>
                  <a:lnTo>
                    <a:pt x="408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6" y="27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26"/>
                  </a:lnTo>
                  <a:lnTo>
                    <a:pt x="164" y="21"/>
                  </a:lnTo>
                  <a:lnTo>
                    <a:pt x="161" y="15"/>
                  </a:lnTo>
                  <a:lnTo>
                    <a:pt x="156" y="9"/>
                  </a:lnTo>
                  <a:lnTo>
                    <a:pt x="152" y="6"/>
                  </a:lnTo>
                  <a:lnTo>
                    <a:pt x="146" y="3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0" y="3"/>
                  </a:lnTo>
                  <a:lnTo>
                    <a:pt x="113" y="6"/>
                  </a:lnTo>
                  <a:lnTo>
                    <a:pt x="109" y="9"/>
                  </a:lnTo>
                  <a:lnTo>
                    <a:pt x="104" y="15"/>
                  </a:lnTo>
                  <a:lnTo>
                    <a:pt x="102" y="21"/>
                  </a:lnTo>
                  <a:lnTo>
                    <a:pt x="99" y="26"/>
                  </a:lnTo>
                  <a:lnTo>
                    <a:pt x="98" y="34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9" y="285"/>
                  </a:lnTo>
                  <a:lnTo>
                    <a:pt x="0" y="285"/>
                  </a:lnTo>
                  <a:lnTo>
                    <a:pt x="0" y="797"/>
                  </a:lnTo>
                  <a:close/>
                  <a:moveTo>
                    <a:pt x="68" y="353"/>
                  </a:moveTo>
                  <a:lnTo>
                    <a:pt x="507" y="353"/>
                  </a:lnTo>
                  <a:lnTo>
                    <a:pt x="507" y="797"/>
                  </a:lnTo>
                  <a:lnTo>
                    <a:pt x="507" y="797"/>
                  </a:lnTo>
                  <a:lnTo>
                    <a:pt x="507" y="805"/>
                  </a:lnTo>
                  <a:lnTo>
                    <a:pt x="506" y="814"/>
                  </a:lnTo>
                  <a:lnTo>
                    <a:pt x="503" y="822"/>
                  </a:lnTo>
                  <a:lnTo>
                    <a:pt x="500" y="830"/>
                  </a:lnTo>
                  <a:lnTo>
                    <a:pt x="497" y="837"/>
                  </a:lnTo>
                  <a:lnTo>
                    <a:pt x="492" y="844"/>
                  </a:lnTo>
                  <a:lnTo>
                    <a:pt x="488" y="850"/>
                  </a:lnTo>
                  <a:lnTo>
                    <a:pt x="482" y="856"/>
                  </a:lnTo>
                  <a:lnTo>
                    <a:pt x="476" y="862"/>
                  </a:lnTo>
                  <a:lnTo>
                    <a:pt x="469" y="866"/>
                  </a:lnTo>
                  <a:lnTo>
                    <a:pt x="463" y="871"/>
                  </a:lnTo>
                  <a:lnTo>
                    <a:pt x="456" y="874"/>
                  </a:lnTo>
                  <a:lnTo>
                    <a:pt x="448" y="878"/>
                  </a:lnTo>
                  <a:lnTo>
                    <a:pt x="440" y="879"/>
                  </a:lnTo>
                  <a:lnTo>
                    <a:pt x="431" y="881"/>
                  </a:lnTo>
                  <a:lnTo>
                    <a:pt x="423" y="881"/>
                  </a:lnTo>
                  <a:lnTo>
                    <a:pt x="152" y="881"/>
                  </a:lnTo>
                  <a:lnTo>
                    <a:pt x="152" y="881"/>
                  </a:lnTo>
                  <a:lnTo>
                    <a:pt x="144" y="881"/>
                  </a:lnTo>
                  <a:lnTo>
                    <a:pt x="135" y="879"/>
                  </a:lnTo>
                  <a:lnTo>
                    <a:pt x="127" y="878"/>
                  </a:lnTo>
                  <a:lnTo>
                    <a:pt x="119" y="874"/>
                  </a:lnTo>
                  <a:lnTo>
                    <a:pt x="112" y="871"/>
                  </a:lnTo>
                  <a:lnTo>
                    <a:pt x="105" y="866"/>
                  </a:lnTo>
                  <a:lnTo>
                    <a:pt x="98" y="862"/>
                  </a:lnTo>
                  <a:lnTo>
                    <a:pt x="93" y="856"/>
                  </a:lnTo>
                  <a:lnTo>
                    <a:pt x="87" y="850"/>
                  </a:lnTo>
                  <a:lnTo>
                    <a:pt x="82" y="844"/>
                  </a:lnTo>
                  <a:lnTo>
                    <a:pt x="78" y="837"/>
                  </a:lnTo>
                  <a:lnTo>
                    <a:pt x="74" y="830"/>
                  </a:lnTo>
                  <a:lnTo>
                    <a:pt x="71" y="822"/>
                  </a:lnTo>
                  <a:lnTo>
                    <a:pt x="69" y="814"/>
                  </a:lnTo>
                  <a:lnTo>
                    <a:pt x="68" y="805"/>
                  </a:lnTo>
                  <a:lnTo>
                    <a:pt x="68" y="797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vert="horz" wrap="square" lIns="106567" tIns="53284" rIns="106567" bIns="53284" numCol="1" anchor="t" anchorCtr="0" compatLnSpc="1">
              <a:prstTxWarp prst="textNoShape">
                <a:avLst/>
              </a:prstTxWarp>
            </a:bodyPr>
            <a:lstStyle/>
            <a:p>
              <a:endParaRPr lang="en-US" sz="1399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2B319B5-7C7C-0248-A6BB-5BC1D68F781D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CB14EBB-0CBB-034D-9B3C-80068BC4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0F986AEA-07C7-E842-B10E-A95905F0E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485200D0-11C8-0244-AA77-E09776BF9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67EF09E-8505-9D4F-80DA-ABF326EEA2F3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3BDBA4A-CDAC-DB49-A649-8E4EB14DFD91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C976E9A-A8AC-9B47-9A46-47F278858400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F28F5083-3EC7-0049-98E4-F82CCDCA9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DBF0C10-756C-BD42-834E-6124B20B3463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  <p:sp>
        <p:nvSpPr>
          <p:cNvPr id="159" name="Arrow: Down 15">
            <a:extLst>
              <a:ext uri="{FF2B5EF4-FFF2-40B4-BE49-F238E27FC236}">
                <a16:creationId xmlns:a16="http://schemas.microsoft.com/office/drawing/2014/main" id="{F8649285-2DC5-F542-A278-287CB09AA881}"/>
              </a:ext>
            </a:extLst>
          </p:cNvPr>
          <p:cNvSpPr/>
          <p:nvPr/>
        </p:nvSpPr>
        <p:spPr>
          <a:xfrm rot="10800000">
            <a:off x="3732196" y="868098"/>
            <a:ext cx="573393" cy="3070898"/>
          </a:xfrm>
          <a:prstGeom prst="down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2000">
                <a:srgbClr val="488E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>
              <a:latin typeface="Gill Sans Light" panose="020B0302020104020203" pitchFamily="34" charset="-79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9650547-329C-0C41-AFE2-E4093EC7166B}"/>
              </a:ext>
            </a:extLst>
          </p:cNvPr>
          <p:cNvSpPr txBox="1"/>
          <p:nvPr/>
        </p:nvSpPr>
        <p:spPr>
          <a:xfrm>
            <a:off x="8070051" y="4563619"/>
            <a:ext cx="1078814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*Incubation sub-projects are research and prototypes not ready for general consumption</a:t>
            </a:r>
          </a:p>
          <a:p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**Extensibility of </a:t>
            </a:r>
            <a:r>
              <a:rPr lang="en-US" sz="525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52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Explorer is in development</a:t>
            </a:r>
            <a:endParaRPr lang="en-US" sz="825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3203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LTS Release Overview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460538F-4675-6C49-8163-6327F7DADE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4A5F17-A768-F84A-A05C-1805A7F66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Packaging and install – delivered!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87B366-356E-471A-9C24-E7B3B5498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6C42D-3C73-654B-9208-A448ACCDDB6A}" type="slidenum">
              <a:rPr lang="en-US" smtClean="0"/>
              <a:t>22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D02CD6-4DAE-42B6-BF12-552177398DEC}"/>
              </a:ext>
            </a:extLst>
          </p:cNvPr>
          <p:cNvSpPr/>
          <p:nvPr/>
        </p:nvSpPr>
        <p:spPr>
          <a:xfrm>
            <a:off x="8097117" y="4901912"/>
            <a:ext cx="849457" cy="148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Gill Sans Light" panose="020B0302020104020203" pitchFamily="34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7E1BF2-0386-4632-9EAF-8EE2EE67046A}"/>
              </a:ext>
            </a:extLst>
          </p:cNvPr>
          <p:cNvSpPr/>
          <p:nvPr/>
        </p:nvSpPr>
        <p:spPr>
          <a:xfrm>
            <a:off x="190934" y="3608466"/>
            <a:ext cx="4286250" cy="1376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Customer z/OS LPAR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210FD6-2892-4721-8149-CDC2D317D8CD}"/>
              </a:ext>
            </a:extLst>
          </p:cNvPr>
          <p:cNvSpPr/>
          <p:nvPr/>
        </p:nvSpPr>
        <p:spPr>
          <a:xfrm>
            <a:off x="1256001" y="1947300"/>
            <a:ext cx="1945698" cy="1376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Zowe.org </a:t>
            </a:r>
          </a:p>
          <a:p>
            <a:pPr algn="ctr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Convenience Build (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release) </a:t>
            </a:r>
          </a:p>
          <a:p>
            <a:pPr marL="214313" indent="-214313">
              <a:buClr>
                <a:schemeClr val="bg1"/>
              </a:buClr>
              <a:buFontTx/>
              <a:buChar char="-"/>
            </a:pPr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Pax file format</a:t>
            </a:r>
          </a:p>
          <a:p>
            <a:pPr marL="214313" indent="-214313">
              <a:buClr>
                <a:schemeClr val="bg1"/>
              </a:buClr>
              <a:buFontTx/>
              <a:buChar char="-"/>
            </a:pPr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SMP/E format </a:t>
            </a:r>
          </a:p>
          <a:p>
            <a:pPr marL="214313" indent="-214313">
              <a:buClr>
                <a:schemeClr val="bg1"/>
              </a:buClr>
              <a:buFontTx/>
              <a:buChar char="-"/>
            </a:pPr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Future releases=PTFs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6FB16C-07D9-4EB0-AF6B-BAA03CC28794}"/>
              </a:ext>
            </a:extLst>
          </p:cNvPr>
          <p:cNvSpPr txBox="1"/>
          <p:nvPr/>
        </p:nvSpPr>
        <p:spPr>
          <a:xfrm>
            <a:off x="1427452" y="1575583"/>
            <a:ext cx="14962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NOW</a:t>
            </a:r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2D5853-7EEA-43C8-832A-C4AFF80E6A6B}"/>
              </a:ext>
            </a:extLst>
          </p:cNvPr>
          <p:cNvSpPr/>
          <p:nvPr/>
        </p:nvSpPr>
        <p:spPr>
          <a:xfrm>
            <a:off x="590983" y="3646997"/>
            <a:ext cx="3460172" cy="388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Single Zowe instance 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280694-CFB4-40A7-BB60-4ED18A4F8074}"/>
              </a:ext>
            </a:extLst>
          </p:cNvPr>
          <p:cNvSpPr/>
          <p:nvPr/>
        </p:nvSpPr>
        <p:spPr>
          <a:xfrm>
            <a:off x="3526417" y="1613698"/>
            <a:ext cx="1122218" cy="67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Vendor Distribution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06C4A4-8293-4665-AD16-02875EC7C478}"/>
              </a:ext>
            </a:extLst>
          </p:cNvPr>
          <p:cNvSpPr/>
          <p:nvPr/>
        </p:nvSpPr>
        <p:spPr>
          <a:xfrm>
            <a:off x="3788786" y="1873552"/>
            <a:ext cx="1122218" cy="67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Vendor Distribution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C3C3C8-D5C5-4080-B466-0BF162B24AD2}"/>
              </a:ext>
            </a:extLst>
          </p:cNvPr>
          <p:cNvSpPr/>
          <p:nvPr/>
        </p:nvSpPr>
        <p:spPr>
          <a:xfrm>
            <a:off x="4051156" y="2116025"/>
            <a:ext cx="1122218" cy="67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Vendor Distribution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BAEFD9-4CAF-472C-9159-0F7AE2BB62F9}"/>
              </a:ext>
            </a:extLst>
          </p:cNvPr>
          <p:cNvSpPr/>
          <p:nvPr/>
        </p:nvSpPr>
        <p:spPr>
          <a:xfrm>
            <a:off x="736457" y="4068954"/>
            <a:ext cx="3460172" cy="388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Optional Additional  Zowe instances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F2B502-3A14-4211-B769-C6046439F40E}"/>
              </a:ext>
            </a:extLst>
          </p:cNvPr>
          <p:cNvSpPr/>
          <p:nvPr/>
        </p:nvSpPr>
        <p:spPr>
          <a:xfrm>
            <a:off x="850757" y="4183254"/>
            <a:ext cx="3460172" cy="388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Optional Additional  Zowe instances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8F5B0C-C01C-4E2C-8DB4-2DEC8429FA9B}"/>
              </a:ext>
            </a:extLst>
          </p:cNvPr>
          <p:cNvCxnSpPr>
            <a:cxnSpLocks/>
          </p:cNvCxnSpPr>
          <p:nvPr/>
        </p:nvCxnSpPr>
        <p:spPr>
          <a:xfrm flipV="1">
            <a:off x="3193906" y="2635354"/>
            <a:ext cx="857249" cy="3867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78741BF-FE49-4593-AE54-397ADF8D0109}"/>
              </a:ext>
            </a:extLst>
          </p:cNvPr>
          <p:cNvCxnSpPr/>
          <p:nvPr/>
        </p:nvCxnSpPr>
        <p:spPr>
          <a:xfrm flipH="1">
            <a:off x="3347172" y="2793181"/>
            <a:ext cx="849456" cy="8048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F256D02-83C6-4D18-8802-DE1F1F7D9DEA}"/>
              </a:ext>
            </a:extLst>
          </p:cNvPr>
          <p:cNvCxnSpPr>
            <a:cxnSpLocks/>
          </p:cNvCxnSpPr>
          <p:nvPr/>
        </p:nvCxnSpPr>
        <p:spPr>
          <a:xfrm flipH="1">
            <a:off x="3904386" y="2744400"/>
            <a:ext cx="490971" cy="8811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B053A3-A594-4495-9211-78145116C6C1}"/>
              </a:ext>
            </a:extLst>
          </p:cNvPr>
          <p:cNvSpPr txBox="1"/>
          <p:nvPr/>
        </p:nvSpPr>
        <p:spPr>
          <a:xfrm rot="480802">
            <a:off x="5352458" y="417279"/>
            <a:ext cx="3636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“Vendor Neutral Package” for Single Zowe Instance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2E574C-2C97-4938-AD02-6AAA48BDAA55}"/>
              </a:ext>
            </a:extLst>
          </p:cNvPr>
          <p:cNvSpPr txBox="1"/>
          <p:nvPr/>
        </p:nvSpPr>
        <p:spPr>
          <a:xfrm>
            <a:off x="5179871" y="1273164"/>
            <a:ext cx="389767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CUPIDS = </a:t>
            </a:r>
            <a:r>
              <a:rPr lang="en-US" sz="1500" u="sng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</a:t>
            </a: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omponentized </a:t>
            </a:r>
            <a:r>
              <a:rPr lang="en-US" sz="1500" u="sng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</a:t>
            </a: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pdate </a:t>
            </a:r>
            <a:r>
              <a:rPr lang="en-US" sz="1500" u="sng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</a:t>
            </a: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ackage </a:t>
            </a:r>
            <a:r>
              <a:rPr lang="en-US" sz="1500" u="sng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</a:t>
            </a: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nstall </a:t>
            </a:r>
            <a:r>
              <a:rPr lang="en-US" sz="1500" u="sng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</a:t>
            </a: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istribute and </a:t>
            </a:r>
            <a:r>
              <a:rPr lang="en-US" sz="1500" u="sng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</a:t>
            </a: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ervice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“Smarter” install – all components installed, selectively configured and activated “PARMLIB Model”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More flexible start options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Two areas needing additional development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How to determine a Zowe install is “genuine” to allow support from different vendors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What’s next after SMP/E 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Portable Software Instance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Containers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4153AC-D27C-4A9B-BB82-523B67FA6A54}"/>
              </a:ext>
            </a:extLst>
          </p:cNvPr>
          <p:cNvCxnSpPr>
            <a:cxnSpLocks/>
          </p:cNvCxnSpPr>
          <p:nvPr/>
        </p:nvCxnSpPr>
        <p:spPr>
          <a:xfrm>
            <a:off x="2043112" y="3213497"/>
            <a:ext cx="31824" cy="4120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B458BA-0183-4557-B11A-00ACE5D9AFA8}"/>
              </a:ext>
            </a:extLst>
          </p:cNvPr>
          <p:cNvSpPr txBox="1"/>
          <p:nvPr/>
        </p:nvSpPr>
        <p:spPr>
          <a:xfrm>
            <a:off x="333994" y="820405"/>
            <a:ext cx="539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We want the same customer experience regardless of source of the code  </a:t>
            </a:r>
          </a:p>
        </p:txBody>
      </p:sp>
    </p:spTree>
    <p:extLst>
      <p:ext uri="{BB962C8B-B14F-4D97-AF65-F5344CB8AC3E}">
        <p14:creationId xmlns:p14="http://schemas.microsoft.com/office/powerpoint/2010/main" val="3343417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buClr>
                <a:schemeClr val="dk2"/>
              </a:buClr>
              <a:buSzPts val="2800"/>
            </a:pPr>
            <a:r>
              <a:rPr lang="en-US" dirty="0" err="1"/>
              <a:t>Zowe</a:t>
            </a:r>
            <a:r>
              <a:rPr lang="en-US" dirty="0"/>
              <a:t> LTS release schedule</a:t>
            </a:r>
            <a:endParaRPr dirty="0"/>
          </a:p>
        </p:txBody>
      </p:sp>
      <p:pic>
        <p:nvPicPr>
          <p:cNvPr id="656" name="Google Shape;6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545" y="1098463"/>
            <a:ext cx="8848437" cy="3104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C6BDC3-F4AC-4BAA-BDD4-99CDB092D5C4}"/>
              </a:ext>
            </a:extLst>
          </p:cNvPr>
          <p:cNvSpPr/>
          <p:nvPr/>
        </p:nvSpPr>
        <p:spPr>
          <a:xfrm>
            <a:off x="4391569" y="2884413"/>
            <a:ext cx="8418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Active LTS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52FCE8E-3A0D-4253-9597-A388B3FC2116}"/>
              </a:ext>
            </a:extLst>
          </p:cNvPr>
          <p:cNvSpPr txBox="1">
            <a:spLocks/>
          </p:cNvSpPr>
          <p:nvPr/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83">
              <a:defRPr/>
            </a:pPr>
            <a:fld id="{E9E6C42D-3C73-654B-9208-A448ACCDDB6A}" type="slidenum">
              <a:rPr lang="en-US" sz="1000">
                <a:solidFill>
                  <a:srgbClr val="000000"/>
                </a:solidFill>
                <a:latin typeface="Gill Sans Light" panose="020B0302020104020203" pitchFamily="34" charset="-79"/>
              </a:rPr>
              <a:pPr algn="r" defTabSz="685783">
                <a:defRPr/>
              </a:pPr>
              <a:t>23</a:t>
            </a:fld>
            <a:endParaRPr lang="en-US" sz="1000" dirty="0">
              <a:solidFill>
                <a:srgbClr val="000000"/>
              </a:solidFill>
              <a:latin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8852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AA1E38-D2F9-B942-8057-9EF990E97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Current, Active LTS, Maintenance LTS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1966C6-6034-E245-9DAD-7D5FD1960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need for a new version will be considered at the beginning of each year. </a:t>
            </a:r>
          </a:p>
          <a:p>
            <a:endParaRPr lang="en-US" dirty="0"/>
          </a:p>
          <a:p>
            <a:r>
              <a:rPr lang="en-US" dirty="0"/>
              <a:t>New </a:t>
            </a:r>
            <a:r>
              <a:rPr lang="en-US" dirty="0" err="1"/>
              <a:t>Zowe</a:t>
            </a:r>
            <a:r>
              <a:rPr lang="en-US" dirty="0"/>
              <a:t> versions will enter current release status for six-nine months to allow consumers of </a:t>
            </a:r>
            <a:r>
              <a:rPr lang="en-US" dirty="0" err="1"/>
              <a:t>Zowe</a:t>
            </a:r>
            <a:r>
              <a:rPr lang="en-US" dirty="0"/>
              <a:t> to test, provide feedback and adjust to any changes.  </a:t>
            </a:r>
          </a:p>
          <a:p>
            <a:endParaRPr lang="en-US" dirty="0"/>
          </a:p>
          <a:p>
            <a:r>
              <a:rPr lang="en-US" dirty="0"/>
              <a:t>After current release phase, </a:t>
            </a:r>
            <a:r>
              <a:rPr lang="en-US" dirty="0" err="1"/>
              <a:t>Zowe</a:t>
            </a:r>
            <a:r>
              <a:rPr lang="en-US" dirty="0"/>
              <a:t> will move to Active LTS status and will be deemed ready by the community for general use. Active LTS will have additional releases with both fixes and enhancements. </a:t>
            </a:r>
          </a:p>
          <a:p>
            <a:endParaRPr lang="en-US" dirty="0"/>
          </a:p>
          <a:p>
            <a:r>
              <a:rPr lang="en-US" dirty="0"/>
              <a:t>Following a period of Active LTS, the </a:t>
            </a:r>
            <a:r>
              <a:rPr lang="en-US" dirty="0" err="1"/>
              <a:t>Zowe</a:t>
            </a:r>
            <a:r>
              <a:rPr lang="en-US" dirty="0"/>
              <a:t> version will enter Maintenance for fixes only.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57A1DD7-1056-4C4C-8D2F-80094CF6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E9E6C42D-3C73-654B-9208-A448ACCDDB6A}" type="slidenum">
              <a:rPr lang="en-US">
                <a:solidFill>
                  <a:srgbClr val="000000"/>
                </a:solidFill>
                <a:latin typeface="Gill Sans Light" panose="020B0302020104020203" pitchFamily="34" charset="-79"/>
              </a:rPr>
              <a:pPr defTabSz="685783">
                <a:defRPr/>
              </a:pPr>
              <a:t>24</a:t>
            </a:fld>
            <a:endParaRPr lang="en-US" dirty="0">
              <a:solidFill>
                <a:srgbClr val="000000"/>
              </a:solidFill>
              <a:latin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69401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1C8E-B5A5-48DA-BCDF-A9A0E7004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Current, Active LTS, Maintenance LTS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56011-7262-034F-8B03-A089D7D38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defTabSz="685800">
              <a:buClrTx/>
              <a:defRPr/>
            </a:pPr>
            <a:endParaRPr lang="en-US" sz="1800" dirty="0">
              <a:solidFill>
                <a:prstClr val="black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The combination of </a:t>
            </a:r>
            <a:r>
              <a:rPr lang="en-US" sz="1800" b="1" dirty="0">
                <a:solidFill>
                  <a:prstClr val="black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Active LTS </a:t>
            </a:r>
            <a:r>
              <a:rPr lang="en-US" sz="1800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and </a:t>
            </a:r>
            <a:r>
              <a:rPr lang="en-US" sz="1800" b="1" dirty="0">
                <a:solidFill>
                  <a:prstClr val="black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Maintenance LTS </a:t>
            </a:r>
            <a:r>
              <a:rPr lang="en-US" sz="1800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release is designated as </a:t>
            </a:r>
            <a:r>
              <a:rPr lang="en-US" sz="1800" dirty="0">
                <a:solidFill>
                  <a:prstClr val="black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long-term support (LTS)</a:t>
            </a:r>
            <a:r>
              <a:rPr lang="en-US" sz="1800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, which provides two guarantees </a:t>
            </a:r>
          </a:p>
          <a:p>
            <a:pPr marL="685800" lvl="1" indent="-342900" defTabSz="685800">
              <a:buClrTx/>
              <a:buFont typeface="+mj-lt"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Critical defects will be fixed.  The criteria for what constitutes a critical defect is described on </a:t>
            </a:r>
            <a:r>
              <a:rPr lang="en-US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hlinkClick r:id="rId2"/>
              </a:rPr>
              <a:t>zowe.org</a:t>
            </a:r>
            <a:r>
              <a:rPr lang="en-US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.</a:t>
            </a:r>
          </a:p>
          <a:p>
            <a:pPr marL="685800" lvl="1" indent="-342900" defTabSz="685800">
              <a:buClrTx/>
              <a:buFont typeface="+mj-lt"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Extenders who achieve </a:t>
            </a:r>
            <a:r>
              <a:rPr lang="en-US" dirty="0" err="1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conformance for the long-term support version will not need to modify their product for it to remain functional when the </a:t>
            </a:r>
            <a:r>
              <a:rPr lang="en-US" dirty="0" err="1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community provides distributions within the release or  modification level boundary within the same version.  </a:t>
            </a:r>
          </a:p>
          <a:p>
            <a:pPr marL="557213" lvl="1" indent="-214313" defTabSz="685800">
              <a:buClrTx/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black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The length of Active LTS may vary but the total time period of Active LTS + Maintenance LTS will be at least 24 months. 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prstClr val="black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Production applications should only use Active LTS or Maintenance LTS releases due to the contract with extender products remaining functional and the community’s commitment to fix critical defects</a:t>
            </a:r>
          </a:p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57A1DD7-1056-4C4C-8D2F-80094CF6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E9E6C42D-3C73-654B-9208-A448ACCDDB6A}" type="slidenum">
              <a:rPr lang="en-US">
                <a:solidFill>
                  <a:srgbClr val="000000"/>
                </a:solidFill>
                <a:latin typeface="Gill Sans Light" panose="020B0302020104020203" pitchFamily="34" charset="-79"/>
              </a:rPr>
              <a:pPr defTabSz="685783">
                <a:defRPr/>
              </a:pPr>
              <a:t>25</a:t>
            </a:fld>
            <a:endParaRPr lang="en-US" dirty="0">
              <a:solidFill>
                <a:srgbClr val="000000"/>
              </a:solidFill>
              <a:latin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29970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0F217B-29F3-5149-8D0D-AC04386D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2" y="745220"/>
            <a:ext cx="6385967" cy="4102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0B6A0E-FCC0-4D88-BB0A-C18ECC4C6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to go for additional information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7FFE9-BC51-4097-BC4C-2AC304BD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944" y="1366937"/>
            <a:ext cx="6550572" cy="3627704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8BAB973A-A843-894B-8D92-C1B9EE8D5517}"/>
              </a:ext>
            </a:extLst>
          </p:cNvPr>
          <p:cNvSpPr/>
          <p:nvPr/>
        </p:nvSpPr>
        <p:spPr>
          <a:xfrm>
            <a:off x="1200727" y="711200"/>
            <a:ext cx="1505528" cy="350982"/>
          </a:xfrm>
          <a:custGeom>
            <a:avLst/>
            <a:gdLst>
              <a:gd name="connsiteX0" fmla="*/ 572655 w 1505528"/>
              <a:gd name="connsiteY0" fmla="*/ 18473 h 350982"/>
              <a:gd name="connsiteX1" fmla="*/ 480291 w 1505528"/>
              <a:gd name="connsiteY1" fmla="*/ 55418 h 350982"/>
              <a:gd name="connsiteX2" fmla="*/ 166255 w 1505528"/>
              <a:gd name="connsiteY2" fmla="*/ 73891 h 350982"/>
              <a:gd name="connsiteX3" fmla="*/ 120073 w 1505528"/>
              <a:gd name="connsiteY3" fmla="*/ 120073 h 350982"/>
              <a:gd name="connsiteX4" fmla="*/ 92364 w 1505528"/>
              <a:gd name="connsiteY4" fmla="*/ 147782 h 350982"/>
              <a:gd name="connsiteX5" fmla="*/ 73891 w 1505528"/>
              <a:gd name="connsiteY5" fmla="*/ 175491 h 350982"/>
              <a:gd name="connsiteX6" fmla="*/ 0 w 1505528"/>
              <a:gd name="connsiteY6" fmla="*/ 258618 h 350982"/>
              <a:gd name="connsiteX7" fmla="*/ 9237 w 1505528"/>
              <a:gd name="connsiteY7" fmla="*/ 286327 h 350982"/>
              <a:gd name="connsiteX8" fmla="*/ 120073 w 1505528"/>
              <a:gd name="connsiteY8" fmla="*/ 323273 h 350982"/>
              <a:gd name="connsiteX9" fmla="*/ 729673 w 1505528"/>
              <a:gd name="connsiteY9" fmla="*/ 332509 h 350982"/>
              <a:gd name="connsiteX10" fmla="*/ 1071418 w 1505528"/>
              <a:gd name="connsiteY10" fmla="*/ 350982 h 350982"/>
              <a:gd name="connsiteX11" fmla="*/ 1366982 w 1505528"/>
              <a:gd name="connsiteY11" fmla="*/ 341745 h 350982"/>
              <a:gd name="connsiteX12" fmla="*/ 1422400 w 1505528"/>
              <a:gd name="connsiteY12" fmla="*/ 323273 h 350982"/>
              <a:gd name="connsiteX13" fmla="*/ 1477818 w 1505528"/>
              <a:gd name="connsiteY13" fmla="*/ 295564 h 350982"/>
              <a:gd name="connsiteX14" fmla="*/ 1505528 w 1505528"/>
              <a:gd name="connsiteY14" fmla="*/ 267855 h 350982"/>
              <a:gd name="connsiteX15" fmla="*/ 1496291 w 1505528"/>
              <a:gd name="connsiteY15" fmla="*/ 184727 h 350982"/>
              <a:gd name="connsiteX16" fmla="*/ 1403928 w 1505528"/>
              <a:gd name="connsiteY16" fmla="*/ 92364 h 350982"/>
              <a:gd name="connsiteX17" fmla="*/ 1376218 w 1505528"/>
              <a:gd name="connsiteY17" fmla="*/ 73891 h 350982"/>
              <a:gd name="connsiteX18" fmla="*/ 1311564 w 1505528"/>
              <a:gd name="connsiteY18" fmla="*/ 55418 h 350982"/>
              <a:gd name="connsiteX19" fmla="*/ 1283855 w 1505528"/>
              <a:gd name="connsiteY19" fmla="*/ 36945 h 350982"/>
              <a:gd name="connsiteX20" fmla="*/ 1246909 w 1505528"/>
              <a:gd name="connsiteY20" fmla="*/ 27709 h 350982"/>
              <a:gd name="connsiteX21" fmla="*/ 1136073 w 1505528"/>
              <a:gd name="connsiteY21" fmla="*/ 9236 h 350982"/>
              <a:gd name="connsiteX22" fmla="*/ 951346 w 1505528"/>
              <a:gd name="connsiteY22" fmla="*/ 0 h 350982"/>
              <a:gd name="connsiteX23" fmla="*/ 683491 w 1505528"/>
              <a:gd name="connsiteY23" fmla="*/ 9236 h 350982"/>
              <a:gd name="connsiteX24" fmla="*/ 600364 w 1505528"/>
              <a:gd name="connsiteY24" fmla="*/ 27709 h 350982"/>
              <a:gd name="connsiteX25" fmla="*/ 544946 w 1505528"/>
              <a:gd name="connsiteY25" fmla="*/ 36945 h 350982"/>
              <a:gd name="connsiteX26" fmla="*/ 508000 w 1505528"/>
              <a:gd name="connsiteY26" fmla="*/ 36945 h 35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05528" h="350982">
                <a:moveTo>
                  <a:pt x="572655" y="18473"/>
                </a:moveTo>
                <a:cubicBezTo>
                  <a:pt x="563824" y="22258"/>
                  <a:pt x="503349" y="50294"/>
                  <a:pt x="480291" y="55418"/>
                </a:cubicBezTo>
                <a:cubicBezTo>
                  <a:pt x="381631" y="77343"/>
                  <a:pt x="250844" y="70870"/>
                  <a:pt x="166255" y="73891"/>
                </a:cubicBezTo>
                <a:cubicBezTo>
                  <a:pt x="115455" y="107758"/>
                  <a:pt x="158558" y="73891"/>
                  <a:pt x="120073" y="120073"/>
                </a:cubicBezTo>
                <a:cubicBezTo>
                  <a:pt x="111711" y="130108"/>
                  <a:pt x="100726" y="137747"/>
                  <a:pt x="92364" y="147782"/>
                </a:cubicBezTo>
                <a:cubicBezTo>
                  <a:pt x="85257" y="156310"/>
                  <a:pt x="81266" y="167194"/>
                  <a:pt x="73891" y="175491"/>
                </a:cubicBezTo>
                <a:cubicBezTo>
                  <a:pt x="-10466" y="270392"/>
                  <a:pt x="41926" y="195731"/>
                  <a:pt x="0" y="258618"/>
                </a:cubicBezTo>
                <a:cubicBezTo>
                  <a:pt x="3079" y="267854"/>
                  <a:pt x="2353" y="279443"/>
                  <a:pt x="9237" y="286327"/>
                </a:cubicBezTo>
                <a:cubicBezTo>
                  <a:pt x="27322" y="304412"/>
                  <a:pt x="109473" y="323112"/>
                  <a:pt x="120073" y="323273"/>
                </a:cubicBezTo>
                <a:lnTo>
                  <a:pt x="729673" y="332509"/>
                </a:lnTo>
                <a:cubicBezTo>
                  <a:pt x="869778" y="350021"/>
                  <a:pt x="859500" y="350982"/>
                  <a:pt x="1071418" y="350982"/>
                </a:cubicBezTo>
                <a:cubicBezTo>
                  <a:pt x="1169987" y="350982"/>
                  <a:pt x="1268461" y="344824"/>
                  <a:pt x="1366982" y="341745"/>
                </a:cubicBezTo>
                <a:lnTo>
                  <a:pt x="1422400" y="323273"/>
                </a:lnTo>
                <a:cubicBezTo>
                  <a:pt x="1450168" y="314017"/>
                  <a:pt x="1453947" y="315456"/>
                  <a:pt x="1477818" y="295564"/>
                </a:cubicBezTo>
                <a:cubicBezTo>
                  <a:pt x="1487853" y="287202"/>
                  <a:pt x="1496291" y="277091"/>
                  <a:pt x="1505528" y="267855"/>
                </a:cubicBezTo>
                <a:cubicBezTo>
                  <a:pt x="1502449" y="240146"/>
                  <a:pt x="1505107" y="211176"/>
                  <a:pt x="1496291" y="184727"/>
                </a:cubicBezTo>
                <a:cubicBezTo>
                  <a:pt x="1478698" y="131947"/>
                  <a:pt x="1446152" y="120513"/>
                  <a:pt x="1403928" y="92364"/>
                </a:cubicBezTo>
                <a:cubicBezTo>
                  <a:pt x="1394691" y="86206"/>
                  <a:pt x="1386988" y="76583"/>
                  <a:pt x="1376218" y="73891"/>
                </a:cubicBezTo>
                <a:cubicBezTo>
                  <a:pt x="1364375" y="70930"/>
                  <a:pt x="1324818" y="62045"/>
                  <a:pt x="1311564" y="55418"/>
                </a:cubicBezTo>
                <a:cubicBezTo>
                  <a:pt x="1301635" y="50453"/>
                  <a:pt x="1294058" y="41318"/>
                  <a:pt x="1283855" y="36945"/>
                </a:cubicBezTo>
                <a:cubicBezTo>
                  <a:pt x="1272187" y="31945"/>
                  <a:pt x="1259301" y="30463"/>
                  <a:pt x="1246909" y="27709"/>
                </a:cubicBezTo>
                <a:cubicBezTo>
                  <a:pt x="1216362" y="20921"/>
                  <a:pt x="1164983" y="11377"/>
                  <a:pt x="1136073" y="9236"/>
                </a:cubicBezTo>
                <a:cubicBezTo>
                  <a:pt x="1074589" y="4682"/>
                  <a:pt x="1012922" y="3079"/>
                  <a:pt x="951346" y="0"/>
                </a:cubicBezTo>
                <a:cubicBezTo>
                  <a:pt x="862061" y="3079"/>
                  <a:pt x="772675" y="3990"/>
                  <a:pt x="683491" y="9236"/>
                </a:cubicBezTo>
                <a:cubicBezTo>
                  <a:pt x="660645" y="10580"/>
                  <a:pt x="623605" y="23061"/>
                  <a:pt x="600364" y="27709"/>
                </a:cubicBezTo>
                <a:cubicBezTo>
                  <a:pt x="582000" y="31382"/>
                  <a:pt x="563310" y="33272"/>
                  <a:pt x="544946" y="36945"/>
                </a:cubicBezTo>
                <a:cubicBezTo>
                  <a:pt x="505013" y="44932"/>
                  <a:pt x="508000" y="59361"/>
                  <a:pt x="508000" y="36945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21565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600" dirty="0" err="1"/>
              <a:t>Zowe</a:t>
            </a:r>
            <a:r>
              <a:rPr lang="en" sz="3600" dirty="0"/>
              <a:t> Conformance Program</a:t>
            </a:r>
            <a:endParaRPr sz="36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49562B79-DD2E-4146-A788-F184D88E42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1E854-62D2-C244-826F-8B924C18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Conformance?</a:t>
            </a:r>
          </a:p>
        </p:txBody>
      </p:sp>
      <p:sp>
        <p:nvSpPr>
          <p:cNvPr id="99" name="Google Shape;99;p1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i="1" dirty="0"/>
              <a:t>Zowe can be used “as delivered” or through plugins and extensions created by clients or 3rd-party vendors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254000" lvl="0" indent="-2540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dirty="0"/>
              <a:t>Optional program developed by Zowe community directed towards “extenders”</a:t>
            </a:r>
            <a:endParaRPr dirty="0"/>
          </a:p>
          <a:p>
            <a:pPr marL="254000" lvl="0" indent="-2540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dirty="0"/>
              <a:t>Guidelines / minimum requirements</a:t>
            </a:r>
            <a:endParaRPr dirty="0"/>
          </a:p>
          <a:p>
            <a:pPr marL="254000" lvl="0" indent="-2540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dirty="0"/>
              <a:t>Technology Quality Gate</a:t>
            </a:r>
            <a:endParaRPr dirty="0"/>
          </a:p>
          <a:p>
            <a:pPr marL="254000" lvl="0" indent="-2540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dirty="0"/>
              <a:t>Earned “stamp” of approval</a:t>
            </a:r>
            <a:endParaRPr dirty="0"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97846E-7004-984C-9024-DEEFBC501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665" y="2518857"/>
            <a:ext cx="3680691" cy="1926228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52866-84C9-3E42-BD7B-943B4BD1B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Conformance?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58C9A-CF7A-2247-AEA6-B1D628D51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functionality</a:t>
            </a:r>
          </a:p>
          <a:p>
            <a:r>
              <a:rPr lang="en-US" dirty="0"/>
              <a:t>Flexibility, Integration, Interoperability</a:t>
            </a:r>
          </a:p>
          <a:p>
            <a:r>
              <a:rPr lang="en-US" dirty="0"/>
              <a:t>Encourage, Improve Quality</a:t>
            </a:r>
          </a:p>
          <a:p>
            <a:r>
              <a:rPr lang="en-US" dirty="0"/>
              <a:t>Consistent User Experience</a:t>
            </a:r>
          </a:p>
          <a:p>
            <a:endParaRPr lang="en-US" dirty="0"/>
          </a:p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Benefits the PROVIDERS and the CONSUMERS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3200" dirty="0"/>
              <a:t>What is Zowe?</a:t>
            </a:r>
            <a:endParaRPr sz="31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4245103F-9604-0A40-8D01-B46CCEBBAC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F9195E-4D18-6847-BA82-9A8CC2B0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Updates for ZOWE  V1 Conformance </a:t>
            </a:r>
          </a:p>
        </p:txBody>
      </p:sp>
      <p:sp>
        <p:nvSpPr>
          <p:cNvPr id="122" name="Google Shape;122;p17"/>
          <p:cNvSpPr txBox="1">
            <a:spLocks noGrp="1"/>
          </p:cNvSpPr>
          <p:nvPr>
            <p:ph idx="1"/>
          </p:nvPr>
        </p:nvSpPr>
        <p:spPr>
          <a:xfrm>
            <a:off x="317500" y="943429"/>
            <a:ext cx="5480185" cy="3143194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/>
              <a:t>General Program Updates</a:t>
            </a:r>
          </a:p>
          <a:p>
            <a:pPr lvl="1"/>
            <a:r>
              <a:rPr lang="en-US" dirty="0"/>
              <a:t>Base version for conformance bumped up to </a:t>
            </a:r>
            <a:r>
              <a:rPr lang="en-US" dirty="0" err="1"/>
              <a:t>Zowe</a:t>
            </a:r>
            <a:r>
              <a:rPr lang="en-US" dirty="0"/>
              <a:t> 1.9 ( initial Active LTS release )</a:t>
            </a:r>
          </a:p>
          <a:p>
            <a:pPr lvl="1"/>
            <a:r>
              <a:rPr lang="en-US" dirty="0"/>
              <a:t>Test Criteria transitioned to table - checklist format </a:t>
            </a:r>
            <a:r>
              <a:rPr lang="en-US" dirty="0" err="1"/>
              <a:t>andentries</a:t>
            </a:r>
            <a:r>
              <a:rPr lang="en-US" dirty="0"/>
              <a:t> “tagged” with “LTS” #</a:t>
            </a:r>
          </a:p>
          <a:p>
            <a:pPr lvl="1"/>
            <a:r>
              <a:rPr lang="en-US" dirty="0"/>
              <a:t>Program materials maintained openly on </a:t>
            </a:r>
            <a:r>
              <a:rPr lang="en-US" dirty="0">
                <a:hlinkClick r:id="rId3"/>
              </a:rPr>
              <a:t>Open Mainframe Project </a:t>
            </a:r>
            <a:r>
              <a:rPr lang="en-US" dirty="0" err="1">
                <a:hlinkClick r:id="rId3"/>
              </a:rPr>
              <a:t>Github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Terms and Conditions</a:t>
            </a:r>
            <a:r>
              <a:rPr lang="en-US" dirty="0"/>
              <a:t> modified to retain previous program revision badges</a:t>
            </a:r>
          </a:p>
          <a:p>
            <a:pPr lvl="0"/>
            <a:r>
              <a:rPr lang="en-US" dirty="0"/>
              <a:t>Ongoing Continuous Improvement</a:t>
            </a:r>
          </a:p>
          <a:p>
            <a:pPr lvl="1"/>
            <a:r>
              <a:rPr lang="en-US" dirty="0"/>
              <a:t>Community feedback and participation on </a:t>
            </a:r>
            <a:r>
              <a:rPr lang="en-US" dirty="0" err="1"/>
              <a:t>Zowe</a:t>
            </a:r>
            <a:r>
              <a:rPr lang="en-US" dirty="0"/>
              <a:t> Conformant requirements</a:t>
            </a:r>
          </a:p>
          <a:p>
            <a:pPr lvl="1"/>
            <a:r>
              <a:rPr lang="en-US" dirty="0"/>
              <a:t>Web Page / App Store look-and-feel</a:t>
            </a:r>
          </a:p>
          <a:p>
            <a:pPr lvl="1"/>
            <a:r>
              <a:rPr lang="en-US" dirty="0"/>
              <a:t>Incremental badge considerations</a:t>
            </a:r>
          </a:p>
        </p:txBody>
      </p:sp>
      <p:sp>
        <p:nvSpPr>
          <p:cNvPr id="125" name="Google Shape;125;p17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30</a:t>
            </a:fld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685" y="883386"/>
            <a:ext cx="2924002" cy="3205716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8A2905-04CE-F94E-98C5-E1E562A18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3" y="159442"/>
            <a:ext cx="6981207" cy="447164"/>
          </a:xfrm>
        </p:spPr>
        <p:txBody>
          <a:bodyPr>
            <a:noAutofit/>
          </a:bodyPr>
          <a:lstStyle/>
          <a:p>
            <a:r>
              <a:rPr lang="en-US" sz="2700" dirty="0"/>
              <a:t>Anyone can apply for </a:t>
            </a:r>
            <a:r>
              <a:rPr lang="en-US" sz="2700" dirty="0" err="1"/>
              <a:t>Zowe</a:t>
            </a:r>
            <a:r>
              <a:rPr lang="en-US" sz="2700" dirty="0"/>
              <a:t> Conformance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A5566F-B288-F04D-87A7-B7B4378B0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943429"/>
            <a:ext cx="2388755" cy="3143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Both new and previous </a:t>
            </a:r>
            <a:r>
              <a:rPr lang="en-US" sz="1600" b="1" dirty="0" err="1">
                <a:latin typeface="Gill Sans SemiBold" panose="020B0502020104020203" pitchFamily="34" charset="-79"/>
                <a:cs typeface="Gill Sans SemiBold" panose="020B0502020104020203" pitchFamily="34" charset="-79"/>
              </a:rPr>
              <a:t>Zowe</a:t>
            </a:r>
            <a:r>
              <a:rPr lang="en-US" sz="16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 Conformant 2019 offerings are eligible for </a:t>
            </a:r>
            <a:r>
              <a:rPr lang="en-US" sz="1600" b="1" dirty="0" err="1">
                <a:latin typeface="Gill Sans SemiBold" panose="020B0502020104020203" pitchFamily="34" charset="-79"/>
                <a:cs typeface="Gill Sans SemiBold" panose="020B0502020104020203" pitchFamily="34" charset="-79"/>
              </a:rPr>
              <a:t>Zowe</a:t>
            </a:r>
            <a:r>
              <a:rPr lang="en-US" sz="16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 Conformant ZOWE  V1.  </a:t>
            </a:r>
          </a:p>
          <a:p>
            <a:pPr marL="0" indent="0">
              <a:buNone/>
            </a:pPr>
            <a:r>
              <a:rPr lang="en-US" sz="1400" dirty="0"/>
              <a:t>Program fees apply; waived for current Open Mainframe Project members.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40A0A-F0B5-174F-861A-A81031F6570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72510" y="943429"/>
            <a:ext cx="5904098" cy="3143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3 Steps to Conformance:  </a:t>
            </a:r>
            <a:r>
              <a:rPr lang="en-US" sz="1600" dirty="0">
                <a:hlinkClick r:id="rId3"/>
              </a:rPr>
              <a:t>https://www.openmainframeproject.org/projects/zowe/conformance</a:t>
            </a:r>
            <a:r>
              <a:rPr lang="en-US" sz="16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hlinkClick r:id="rId4"/>
              </a:rPr>
              <a:t>Review Program Terms and Conditions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hlinkClick r:id="rId5"/>
              </a:rPr>
              <a:t>Complete Test Evaluation Guide</a:t>
            </a:r>
            <a:endParaRPr lang="en-US" sz="16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Confirm “required” entries are satisfied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hlinkClick r:id="rId6"/>
              </a:rPr>
              <a:t>Submit the Participation Form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Open Mainframe Project staff will independently and objectively review all submissions in confidence. </a:t>
            </a:r>
            <a:r>
              <a:rPr lang="en-US" sz="1600" dirty="0" err="1"/>
              <a:t>Zowe</a:t>
            </a:r>
            <a:r>
              <a:rPr lang="en-US" sz="1600" dirty="0"/>
              <a:t> community members may be contacted for questions, but the identity of a submitting organization or individual will not be disclosed.</a:t>
            </a:r>
          </a:p>
          <a:p>
            <a:pPr marL="0" indent="0">
              <a:buNone/>
            </a:pPr>
            <a:r>
              <a:rPr lang="en-US" sz="1600" dirty="0"/>
              <a:t>Upon approval, Open Mainframe Project staff will notify the submitter and communicate on badging and publication of offering.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1CA3B-5E4D-A84A-AD16-1DCFCDD11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345" y="3939609"/>
            <a:ext cx="1107543" cy="819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CCC920-00E0-EF42-9390-F1D8CAAF02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125" y="3032259"/>
            <a:ext cx="1089620" cy="806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626ACC-320D-C349-9717-1D80BBFE1B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992" y="3032260"/>
            <a:ext cx="1091435" cy="806318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590AC1-2385-0D42-AD00-A66266A5C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4" y="159442"/>
            <a:ext cx="3868552" cy="4818958"/>
          </a:xfrm>
        </p:spPr>
        <p:txBody>
          <a:bodyPr>
            <a:normAutofit/>
          </a:bodyPr>
          <a:lstStyle/>
          <a:p>
            <a:r>
              <a:rPr lang="en-US" dirty="0"/>
              <a:t>Current </a:t>
            </a:r>
            <a:r>
              <a:rPr lang="en-US" dirty="0" err="1"/>
              <a:t>Zowe</a:t>
            </a:r>
            <a:r>
              <a:rPr lang="en-US" dirty="0"/>
              <a:t> Conformant offerings</a:t>
            </a:r>
            <a:br>
              <a:rPr lang="en-US" dirty="0"/>
            </a:br>
            <a:br>
              <a:rPr lang="en-US" dirty="0"/>
            </a:br>
            <a:r>
              <a:rPr lang="en-US" sz="1800" dirty="0">
                <a:hlinkClick r:id="rId2"/>
              </a:rPr>
              <a:t>Full List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AB18E-425E-1F4D-B7AE-B7E8101B6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093" y="0"/>
            <a:ext cx="3868907" cy="510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25"/>
      </p:ext>
    </p:extLst>
  </p:cSld>
  <p:clrMapOvr>
    <a:masterClrMapping/>
  </p:clrMapOvr>
  <p:transition spd="med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0D6E-92E0-2C4F-A361-84C9845CE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help with </a:t>
            </a:r>
            <a:r>
              <a:rPr lang="en-US" dirty="0" err="1"/>
              <a:t>Zowe</a:t>
            </a:r>
            <a:r>
              <a:rPr lang="en-US" dirty="0"/>
              <a:t> Conformance</a:t>
            </a:r>
          </a:p>
        </p:txBody>
      </p:sp>
      <p:sp>
        <p:nvSpPr>
          <p:cNvPr id="152" name="Google Shape;152;p20"/>
          <p:cNvSpPr txBox="1">
            <a:spLocks noGrp="1"/>
          </p:cNvSpPr>
          <p:nvPr>
            <p:ph idx="1"/>
          </p:nvPr>
        </p:nvSpPr>
        <p:spPr>
          <a:xfrm>
            <a:off x="317501" y="943429"/>
            <a:ext cx="2675082" cy="314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Are you building service APIs?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177800" lvl="0" indent="-1778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Are you planning a Zowe Web UI Plugin?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177800" lvl="0" indent="-1778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Are you planning a Zowe CLI Plugin?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0" lvl="0" indent="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Let’s be sure you can achieve </a:t>
            </a:r>
            <a:r>
              <a:rPr lang="en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Conformance!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47C90-F015-2541-A77F-02FC7A85DAF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49600" y="943429"/>
            <a:ext cx="5627007" cy="3143194"/>
          </a:xfrm>
        </p:spPr>
        <p:txBody>
          <a:bodyPr>
            <a:normAutofit/>
          </a:bodyPr>
          <a:lstStyle/>
          <a:p>
            <a:pPr marL="0" lvl="0" indent="0">
              <a:lnSpc>
                <a:spcPct val="80000"/>
              </a:lnSpc>
              <a:spcBef>
                <a:spcPts val="900"/>
              </a:spcBef>
              <a:buClr>
                <a:schemeClr val="dk1"/>
              </a:buClr>
              <a:buSzPts val="1800"/>
              <a:buNone/>
            </a:pP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Tips for achieving Day 1 Conformance:</a:t>
            </a:r>
          </a:p>
          <a:p>
            <a:pPr marL="285750" lvl="0" indent="-285750">
              <a:lnSpc>
                <a:spcPct val="80000"/>
              </a:lnSpc>
              <a:spcBef>
                <a:spcPts val="900"/>
              </a:spcBef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Review the 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  <a:hlinkClick r:id="rId3"/>
              </a:rPr>
              <a:t>conformance program details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now</a:t>
            </a:r>
          </a:p>
          <a:p>
            <a:pPr marL="285750" lvl="0" indent="-285750">
              <a:lnSpc>
                <a:spcPct val="80000"/>
              </a:lnSpc>
              <a:spcBef>
                <a:spcPts val="900"/>
              </a:spcBef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Print the 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  <a:hlinkClick r:id="rId4"/>
              </a:rPr>
              <a:t>Test Criteria Guide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  </a:t>
            </a:r>
          </a:p>
          <a:p>
            <a:pPr marL="285750" lvl="0" indent="-285750">
              <a:lnSpc>
                <a:spcPct val="80000"/>
              </a:lnSpc>
              <a:spcBef>
                <a:spcPts val="900"/>
              </a:spcBef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Include all “required” entries in your (technical) plans</a:t>
            </a:r>
          </a:p>
          <a:p>
            <a:pPr marL="285750" lvl="0" indent="-285750">
              <a:lnSpc>
                <a:spcPct val="80000"/>
              </a:lnSpc>
              <a:spcBef>
                <a:spcPts val="900"/>
              </a:spcBef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Target a “submit-for-conformance” date</a:t>
            </a:r>
          </a:p>
          <a:p>
            <a:pPr marL="285750" lvl="0" indent="-285750">
              <a:lnSpc>
                <a:spcPct val="80000"/>
              </a:lnSpc>
              <a:spcBef>
                <a:spcPts val="900"/>
              </a:spcBef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Contact OMP or #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Zowe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Onboarding (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  <a:hlinkClick r:id="rId5"/>
              </a:rPr>
              <a:t>Slack Channel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) if you need assistance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ctrTitle"/>
          </p:nvPr>
        </p:nvSpPr>
        <p:spPr>
          <a:xfrm>
            <a:off x="4553843" y="1643174"/>
            <a:ext cx="4185557" cy="195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200" dirty="0" err="1"/>
              <a:t>Zowe</a:t>
            </a:r>
            <a:r>
              <a:rPr lang="en" sz="3200" dirty="0"/>
              <a:t> Features Here and Beyond -  Enterprise and Production Ready</a:t>
            </a:r>
            <a:endParaRPr sz="31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C8EA7E-549E-49BE-AAED-C0A1DEBA405E}"/>
              </a:ext>
            </a:extLst>
          </p:cNvPr>
          <p:cNvSpPr/>
          <p:nvPr/>
        </p:nvSpPr>
        <p:spPr>
          <a:xfrm>
            <a:off x="5958590" y="1806315"/>
            <a:ext cx="2876404" cy="22938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50" dirty="0"/>
              <a:t>How is Zowe enterprise and production ready?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836EF-F917-EC4C-87AA-1F45D074A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943429"/>
            <a:ext cx="5348298" cy="31431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success of </a:t>
            </a:r>
            <a:r>
              <a:rPr lang="en-US" dirty="0" err="1"/>
              <a:t>Zowe</a:t>
            </a:r>
            <a:r>
              <a:rPr lang="en-US" dirty="0"/>
              <a:t> rests on </a:t>
            </a:r>
          </a:p>
          <a:p>
            <a:pPr marL="0" indent="0">
              <a:buNone/>
            </a:pPr>
            <a:endParaRPr lang="en-US" dirty="0"/>
          </a:p>
          <a:p>
            <a:pPr marL="557213" indent="-557213">
              <a:buFont typeface="Arial"/>
              <a:buAutoNum type="arabicParenR"/>
            </a:pPr>
            <a:r>
              <a:rPr lang="en-US" dirty="0"/>
              <a:t>Customers and offerings built on top of </a:t>
            </a:r>
            <a:r>
              <a:rPr lang="en-US" dirty="0" err="1"/>
              <a:t>Zowe</a:t>
            </a:r>
            <a:r>
              <a:rPr lang="en-US" dirty="0"/>
              <a:t> to service, support, and trust </a:t>
            </a:r>
            <a:r>
              <a:rPr lang="en-US" dirty="0" err="1"/>
              <a:t>Zowe</a:t>
            </a:r>
            <a:r>
              <a:rPr lang="en-US" dirty="0"/>
              <a:t> as an enterprise ready platform to deploy and use</a:t>
            </a:r>
          </a:p>
          <a:p>
            <a:pPr marL="557213" indent="-557213">
              <a:buFont typeface="Arial"/>
              <a:buAutoNum type="arabicParenR"/>
            </a:pPr>
            <a:endParaRPr lang="en-US" dirty="0"/>
          </a:p>
          <a:p>
            <a:pPr marL="557213" indent="-557213">
              <a:buFont typeface="Arial" panose="020B0604020202020204" pitchFamily="34" charset="0"/>
              <a:buAutoNum type="arabicParenR"/>
            </a:pPr>
            <a:r>
              <a:rPr lang="en-US" dirty="0"/>
              <a:t>Vendor offerings built on top of </a:t>
            </a:r>
            <a:r>
              <a:rPr lang="en-US" dirty="0" err="1"/>
              <a:t>Zowe</a:t>
            </a:r>
            <a:r>
              <a:rPr lang="en-US" dirty="0"/>
              <a:t> to drive footprint and grow </a:t>
            </a:r>
            <a:r>
              <a:rPr lang="en-US" dirty="0" err="1"/>
              <a:t>Zowe</a:t>
            </a:r>
            <a:r>
              <a:rPr lang="en-US" dirty="0"/>
              <a:t> surface area</a:t>
            </a:r>
          </a:p>
          <a:p>
            <a:pPr marL="557213" indent="-557213">
              <a:buFont typeface="Arial"/>
              <a:buAutoNum type="arabicParenR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3C2DE9-0E65-4568-A249-0AD2B67EEA4F}"/>
              </a:ext>
            </a:extLst>
          </p:cNvPr>
          <p:cNvSpPr txBox="1">
            <a:spLocks/>
          </p:cNvSpPr>
          <p:nvPr/>
        </p:nvSpPr>
        <p:spPr>
          <a:xfrm>
            <a:off x="6033099" y="2037543"/>
            <a:ext cx="2801895" cy="246919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21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Security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21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Resilience/Scaling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21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Serviceability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1CF5B0-BE3F-4979-9142-B625C733EE8A}"/>
              </a:ext>
            </a:extLst>
          </p:cNvPr>
          <p:cNvSpPr txBox="1">
            <a:spLocks/>
          </p:cNvSpPr>
          <p:nvPr/>
        </p:nvSpPr>
        <p:spPr>
          <a:xfrm>
            <a:off x="6033098" y="1043371"/>
            <a:ext cx="2775257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sz="30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accent1"/>
                </a:solidFill>
              </a:rPr>
              <a:t>Themes</a:t>
            </a:r>
          </a:p>
        </p:txBody>
      </p:sp>
    </p:spTree>
    <p:extLst>
      <p:ext uri="{BB962C8B-B14F-4D97-AF65-F5344CB8AC3E}">
        <p14:creationId xmlns:p14="http://schemas.microsoft.com/office/powerpoint/2010/main" val="3925123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is Zowe secure?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CA8A4-29D7-49DE-A5F8-2672B6053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77800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800" dirty="0">
                <a:solidFill>
                  <a:schemeClr val="tx1"/>
                </a:solidFill>
              </a:rPr>
              <a:t>SSO support for all Zowe components</a:t>
            </a:r>
          </a:p>
          <a:p>
            <a:pPr marL="635000" lvl="1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600" dirty="0">
                <a:solidFill>
                  <a:schemeClr val="tx1"/>
                </a:solidFill>
              </a:rPr>
              <a:t>Interactive support</a:t>
            </a:r>
          </a:p>
          <a:p>
            <a:pPr marL="635000" lvl="1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600" dirty="0">
                <a:solidFill>
                  <a:schemeClr val="tx1"/>
                </a:solidFill>
              </a:rPr>
              <a:t>API support via JWT tokens</a:t>
            </a:r>
          </a:p>
          <a:p>
            <a:pPr marL="177800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800" dirty="0">
                <a:solidFill>
                  <a:schemeClr val="tx1"/>
                </a:solidFill>
              </a:rPr>
              <a:t>TLS1.2+/HTTPS support end-to-end for all Zowe components</a:t>
            </a:r>
          </a:p>
          <a:p>
            <a:pPr marL="177800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800" dirty="0"/>
              <a:t>SAF-based access </a:t>
            </a:r>
            <a:r>
              <a:rPr lang="en-US" sz="1800" dirty="0">
                <a:solidFill>
                  <a:schemeClr val="tx1"/>
                </a:solidFill>
              </a:rPr>
              <a:t>for all Zowe components</a:t>
            </a:r>
            <a:endParaRPr lang="en-US" sz="1800" dirty="0"/>
          </a:p>
          <a:p>
            <a:pPr marL="635000" lvl="1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600" dirty="0"/>
              <a:t>ESM neutrality with coverage for RACF, Top Secret, and ACF2</a:t>
            </a:r>
          </a:p>
          <a:p>
            <a:pPr marL="177800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800" dirty="0">
                <a:solidFill>
                  <a:schemeClr val="tx1"/>
                </a:solidFill>
              </a:rPr>
              <a:t>MFA support for Application Framework and coming very soon for CLI</a:t>
            </a:r>
          </a:p>
          <a:p>
            <a:pPr marL="177800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800" dirty="0"/>
              <a:t>RBAC support </a:t>
            </a:r>
            <a:r>
              <a:rPr lang="en-US" sz="1800" dirty="0">
                <a:solidFill>
                  <a:schemeClr val="tx1"/>
                </a:solidFill>
              </a:rPr>
              <a:t>for Application Framework </a:t>
            </a:r>
          </a:p>
          <a:p>
            <a:pPr marL="635000" lvl="1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400" dirty="0">
                <a:solidFill>
                  <a:schemeClr val="tx1"/>
                </a:solidFill>
              </a:rPr>
              <a:t>API calls and arguments supporting RBAC checks for application framework plug-ins</a:t>
            </a:r>
          </a:p>
          <a:p>
            <a:pPr marL="635000" lvl="1" indent="-184150">
              <a:spcBef>
                <a:spcPts val="300"/>
              </a:spcBef>
              <a:spcAft>
                <a:spcPts val="300"/>
              </a:spcAft>
              <a:buSzPts val="1700"/>
            </a:pPr>
            <a:r>
              <a:rPr lang="en-US" sz="1600" dirty="0">
                <a:solidFill>
                  <a:schemeClr val="tx1"/>
                </a:solidFill>
              </a:rPr>
              <a:t>File system security for RBAC meta-data for application framework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34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is Zowe resilient </a:t>
            </a:r>
            <a:r>
              <a:rPr lang="en-US"/>
              <a:t>and scalable?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CA8A4-29D7-49DE-A5F8-2672B6053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Inherent stateless design for API Mediation Layer and CLI</a:t>
            </a: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Failover and sysplex state synchronization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planned for Q3 for Application Framework</a:t>
            </a: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Docker container support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planned for Q3 for all z/OS components*</a:t>
            </a: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SzPts val="1700"/>
              <a:buNone/>
            </a:pPr>
            <a:r>
              <a:rPr lang="en-US" sz="1600" dirty="0"/>
              <a:t>* Excepting ZSS micro services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SzPts val="1700"/>
              <a:buNone/>
            </a:pPr>
            <a:endParaRPr lang="en-US" dirty="0"/>
          </a:p>
          <a:p>
            <a:pPr marL="10160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27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is Zowe serviceable?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CA8A4-29D7-49DE-A5F8-2672B6053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See LTSR and CUPIDS</a:t>
            </a: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API support for viewing log output and setting log trace level dynamically</a:t>
            </a:r>
          </a:p>
          <a:p>
            <a:pPr marL="635000" lvl="1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Supported in Application Framework and CLI</a:t>
            </a: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endParaRPr lang="en-US" dirty="0"/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endParaRPr lang="en-US" dirty="0"/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29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dirty="0"/>
              <a:t>Get involved!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3A3E2A0-939E-0343-94B4-2D0ABB1612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Zowe?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CA8A4-29D7-49DE-A5F8-2672B6053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Zowe is an open source project hosted by the Open Mainframe Project and Linux Foundation, available under the </a:t>
            </a:r>
            <a:r>
              <a:rPr lang="en-US" dirty="0">
                <a:hlinkClick r:id="rId2"/>
              </a:rPr>
              <a:t>Eclipse Public License - v 2.0</a:t>
            </a:r>
            <a:endParaRPr lang="en-US" dirty="0"/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Zowe was announced at SHARE in August 2018, with the initial release in February of 2019. Initial contributing organizations were Broadcom, IBM, and Rocket Software</a:t>
            </a:r>
          </a:p>
          <a:p>
            <a:pPr marL="177800" indent="-184150">
              <a:spcBef>
                <a:spcPts val="600"/>
              </a:spcBef>
              <a:spcAft>
                <a:spcPts val="600"/>
              </a:spcAft>
              <a:buSzPts val="1700"/>
            </a:pPr>
            <a:r>
              <a:rPr lang="en-US" dirty="0"/>
              <a:t>The impetus for Zowe was the need for an open, modern and standard platform for application development on the mainframe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44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 Few Ways to Participate</a:t>
            </a:r>
            <a:endParaRPr/>
          </a:p>
        </p:txBody>
      </p:sp>
      <p:graphicFrame>
        <p:nvGraphicFramePr>
          <p:cNvPr id="183" name="Google Shape;183;p24"/>
          <p:cNvGraphicFramePr/>
          <p:nvPr>
            <p:extLst>
              <p:ext uri="{D42A27DB-BD31-4B8C-83A1-F6EECF244321}">
                <p14:modId xmlns:p14="http://schemas.microsoft.com/office/powerpoint/2010/main" val="1782215880"/>
              </p:ext>
            </p:extLst>
          </p:nvPr>
        </p:nvGraphicFramePr>
        <p:xfrm>
          <a:off x="311700" y="1175450"/>
          <a:ext cx="8443200" cy="3205150"/>
        </p:xfrm>
        <a:graphic>
          <a:graphicData uri="http://schemas.openxmlformats.org/drawingml/2006/table">
            <a:tbl>
              <a:tblPr>
                <a:noFill/>
                <a:tableStyleId>{FAE9D7D4-FCE9-4A55-8185-6E2795874F8A}</a:tableStyleId>
              </a:tblPr>
              <a:tblGrid>
                <a:gridCol w="28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48375">
                <a:tc>
                  <a:txBody>
                    <a:bodyPr/>
                    <a:lstStyle/>
                    <a:p>
                      <a:pPr marL="4762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sng" strike="noStrike" cap="none" dirty="0">
                          <a:solidFill>
                            <a:schemeClr val="bg1"/>
                          </a:solidFill>
                          <a:latin typeface="Gill Sans Light" panose="020B0302020104020203" pitchFamily="34" charset="-79"/>
                          <a:cs typeface="Gill Sans Light" panose="020B0302020104020203" pitchFamily="34" charset="-79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Subscribe</a:t>
                      </a:r>
                      <a:r>
                        <a:rPr lang="en" sz="1400" b="1" u="none" strike="noStrike" cap="none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" sz="1400" u="none" strike="noStrike" cap="none" dirty="0">
                          <a:solidFill>
                            <a:schemeClr val="bg1"/>
                          </a:solidFill>
                        </a:rPr>
                        <a:t>to Open Mainframe Project Mailing Lists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2323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sng" strike="noStrike" cap="none" dirty="0">
                          <a:solidFill>
                            <a:schemeClr val="bg1"/>
                          </a:solidFill>
                          <a:latin typeface="Gill Sans Light" panose="020B0302020104020203" pitchFamily="34" charset="-79"/>
                          <a:cs typeface="Gill Sans Light" panose="020B0302020104020203" pitchFamily="34" charset="-79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Attend</a:t>
                      </a:r>
                      <a:r>
                        <a:rPr lang="en" sz="1400" b="1" u="none" strike="noStrike" cap="none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" sz="1400" b="0" u="none" strike="noStrike" cap="none" dirty="0">
                          <a:solidFill>
                            <a:schemeClr val="bg1"/>
                          </a:solidFill>
                        </a:rPr>
                        <a:t>Upcoming Mainframe Events</a:t>
                      </a:r>
                      <a:endParaRPr sz="14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2323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2323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2323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2323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 dirty="0">
                          <a:solidFill>
                            <a:schemeClr val="bg1"/>
                          </a:solidFill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Get the </a:t>
                      </a:r>
                      <a:r>
                        <a:rPr lang="en" sz="1400" b="1" u="none" strike="noStrike" cap="none" dirty="0">
                          <a:solidFill>
                            <a:schemeClr val="bg1"/>
                          </a:solidFill>
                          <a:uFill>
                            <a:noFill/>
                          </a:u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latest</a:t>
                      </a:r>
                      <a:r>
                        <a:rPr lang="en" sz="1400" b="1" u="sng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development updates</a:t>
                      </a:r>
                      <a:r>
                        <a:rPr lang="en" sz="1400" b="1" u="none" strike="noStrike" cap="none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" sz="1400" b="0" u="none" strike="noStrike" cap="none" dirty="0">
                          <a:solidFill>
                            <a:schemeClr val="bg1"/>
                          </a:solidFill>
                        </a:rPr>
                        <a:t>from the technical communities</a:t>
                      </a:r>
                      <a:endParaRPr sz="14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2323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6775"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 dirty="0">
                          <a:solidFill>
                            <a:schemeClr val="bg1"/>
                          </a:solidFill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Engage in the discussion on </a:t>
                      </a:r>
                      <a:r>
                        <a:rPr lang="en" sz="1400" b="1" u="sng" strike="noStrike" cap="none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Slack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 dirty="0">
                          <a:solidFill>
                            <a:schemeClr val="bg1"/>
                          </a:solidFill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Start or join a local Open Mainframe </a:t>
                      </a:r>
                      <a:r>
                        <a:rPr lang="en" sz="1400" b="1" u="sng" strike="noStrike" cap="none" dirty="0">
                          <a:solidFill>
                            <a:schemeClr val="bg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Meetup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2323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sng" strike="noStrike" cap="none" dirty="0">
                          <a:solidFill>
                            <a:schemeClr val="bg1"/>
                          </a:solidFill>
                          <a:latin typeface="Gill Sans Light" panose="020B0302020104020203" pitchFamily="34" charset="-79"/>
                          <a:cs typeface="Gill Sans Light" panose="020B0302020104020203" pitchFamily="34" charset="-79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Participate</a:t>
                      </a:r>
                      <a:r>
                        <a:rPr lang="en" sz="1400" b="1" u="none" strike="noStrike" cap="none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" sz="1400" b="0" u="none" strike="noStrike" cap="none" dirty="0">
                          <a:solidFill>
                            <a:schemeClr val="bg1"/>
                          </a:solidFill>
                        </a:rPr>
                        <a:t>in the Forums</a:t>
                      </a:r>
                      <a:endParaRPr sz="14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0A1C">
                        <a:alpha val="7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4" name="Google Shape;184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69500" y="3366638"/>
            <a:ext cx="458100" cy="4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60875" y="3372200"/>
            <a:ext cx="458100" cy="4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8550" y="1736863"/>
            <a:ext cx="458100" cy="4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69500" y="1731300"/>
            <a:ext cx="458100" cy="458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24"/>
          <p:cNvGrpSpPr/>
          <p:nvPr/>
        </p:nvGrpSpPr>
        <p:grpSpPr>
          <a:xfrm>
            <a:off x="3160875" y="1736863"/>
            <a:ext cx="458100" cy="458100"/>
            <a:chOff x="5543950" y="-12"/>
            <a:chExt cx="458100" cy="458100"/>
          </a:xfrm>
        </p:grpSpPr>
        <p:sp>
          <p:nvSpPr>
            <p:cNvPr id="189" name="Google Shape;189;p24"/>
            <p:cNvSpPr/>
            <p:nvPr/>
          </p:nvSpPr>
          <p:spPr>
            <a:xfrm>
              <a:off x="5543950" y="-12"/>
              <a:ext cx="458100" cy="45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 dirty="0">
                <a:solidFill>
                  <a:srgbClr val="00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sym typeface="Arial"/>
              </a:endParaRPr>
            </a:p>
          </p:txBody>
        </p:sp>
        <p:pic>
          <p:nvPicPr>
            <p:cNvPr id="190" name="Google Shape;190;p24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543950" y="54075"/>
              <a:ext cx="458100" cy="3499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1" name="Google Shape;191;p2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48550" y="3372188"/>
            <a:ext cx="458100" cy="45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Make sure you are follow us on social!</a:t>
            </a: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41</a:t>
            </a:fld>
            <a:endParaRPr dirty="0"/>
          </a:p>
        </p:txBody>
      </p:sp>
      <p:sp>
        <p:nvSpPr>
          <p:cNvPr id="205" name="Google Shape;205;p26"/>
          <p:cNvSpPr txBox="1"/>
          <p:nvPr/>
        </p:nvSpPr>
        <p:spPr>
          <a:xfrm>
            <a:off x="421175" y="3586700"/>
            <a:ext cx="412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u="none" strike="noStrike" cap="none" dirty="0">
                <a:solidFill>
                  <a:srgbClr val="00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sym typeface="Arial"/>
              </a:rPr>
              <a:t>Follow us on LinkedIn at </a:t>
            </a:r>
            <a:r>
              <a:rPr lang="en" sz="1100" u="sng" strike="noStrike" cap="none" dirty="0">
                <a:solidFill>
                  <a:schemeClr val="hlink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sym typeface="Arial"/>
                <a:hlinkClick r:id="rId3"/>
              </a:rPr>
              <a:t>https://www.linkedin.com/company/the-open-mainframe-project</a:t>
            </a:r>
            <a:r>
              <a:rPr lang="en" sz="1100" u="none" strike="noStrike" cap="none" dirty="0">
                <a:solidFill>
                  <a:srgbClr val="00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sym typeface="Arial"/>
              </a:rPr>
              <a:t> </a:t>
            </a:r>
            <a:endParaRPr sz="1100" u="none" strike="noStrike" cap="none" dirty="0">
              <a:solidFill>
                <a:srgbClr val="000000"/>
              </a:solidFill>
              <a:latin typeface="Gill Sans Light" panose="020B0302020104020203" pitchFamily="34" charset="-79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5463037" y="3586706"/>
            <a:ext cx="3052125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u="none" strike="noStrike" cap="none" dirty="0">
                <a:solidFill>
                  <a:srgbClr val="00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sym typeface="Arial"/>
              </a:rPr>
              <a:t>Follow us on Twitter at </a:t>
            </a:r>
            <a:r>
              <a:rPr lang="en" sz="1100" u="sng" strike="noStrike" cap="none" dirty="0">
                <a:solidFill>
                  <a:schemeClr val="hlink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sym typeface="Arial"/>
                <a:hlinkClick r:id="rId4"/>
              </a:rPr>
              <a:t>https://twitter.com/OpenMFProject</a:t>
            </a:r>
            <a:r>
              <a:rPr lang="en" sz="1100" u="none" strike="noStrike" cap="none" dirty="0">
                <a:solidFill>
                  <a:srgbClr val="00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sym typeface="Arial"/>
              </a:rPr>
              <a:t> </a:t>
            </a:r>
            <a:endParaRPr sz="1100" u="none" strike="noStrike" cap="none" dirty="0">
              <a:solidFill>
                <a:srgbClr val="000000"/>
              </a:solidFill>
              <a:latin typeface="Gill Sans Light" panose="020B0302020104020203" pitchFamily="34" charset="-79"/>
              <a:cs typeface="Gill Sans Light" panose="020B0302020104020203" pitchFamily="34" charset="-79"/>
              <a:sym typeface="Arial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369" y="1387537"/>
            <a:ext cx="4025476" cy="182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47224" y="1216208"/>
            <a:ext cx="3283750" cy="2169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>
            <a:spLocks noGrp="1"/>
          </p:cNvSpPr>
          <p:nvPr>
            <p:ph idx="1"/>
          </p:nvPr>
        </p:nvSpPr>
        <p:spPr>
          <a:xfrm>
            <a:off x="524535" y="207034"/>
            <a:ext cx="7696439" cy="466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Mission of the Open Mainframe Project: </a:t>
            </a:r>
            <a:endParaRPr/>
          </a:p>
          <a:p>
            <a:pPr marL="1270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US" sz="2800" b="1">
                <a:solidFill>
                  <a:srgbClr val="0070C0"/>
                </a:solidFill>
              </a:rPr>
              <a:t>Build community and adoption of Open Source on the mainframe </a:t>
            </a:r>
            <a:endParaRPr/>
          </a:p>
          <a:p>
            <a:pPr marL="1270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>
              <a:solidFill>
                <a:schemeClr val="dk1"/>
              </a:solidFill>
            </a:endParaRPr>
          </a:p>
          <a:p>
            <a:pPr marL="742950" lvl="1" indent="-23018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1">
                <a:solidFill>
                  <a:srgbClr val="FF9900"/>
                </a:solidFill>
              </a:rPr>
              <a:t>Eliminating barriers </a:t>
            </a:r>
            <a:r>
              <a:rPr lang="en-US" sz="2000"/>
              <a:t>to Open Source adoption on the mainframe</a:t>
            </a:r>
            <a:endParaRPr/>
          </a:p>
          <a:p>
            <a:pPr marL="742950" lvl="1" indent="-23018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1">
                <a:solidFill>
                  <a:srgbClr val="00B0F0"/>
                </a:solidFill>
              </a:rPr>
              <a:t>Demonstrating value </a:t>
            </a:r>
            <a:r>
              <a:rPr lang="en-US" sz="2000"/>
              <a:t>of the mainframe on technical and business levels</a:t>
            </a:r>
            <a:endParaRPr/>
          </a:p>
          <a:p>
            <a:pPr marL="742950" lvl="1" indent="-23018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1">
                <a:solidFill>
                  <a:schemeClr val="accent2"/>
                </a:solidFill>
              </a:rPr>
              <a:t>Strengthening collaboration </a:t>
            </a:r>
            <a:r>
              <a:rPr lang="en-US" sz="2000">
                <a:solidFill>
                  <a:schemeClr val="dk1"/>
                </a:solidFill>
              </a:rPr>
              <a:t>points </a:t>
            </a:r>
            <a:r>
              <a:rPr lang="en-US" sz="2000"/>
              <a:t>and resources for the community to thrive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7009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 Mainframe Project Momentum</a:t>
            </a:r>
            <a:endParaRPr dirty="0"/>
          </a:p>
        </p:txBody>
      </p:sp>
      <p:sp>
        <p:nvSpPr>
          <p:cNvPr id="459" name="Google Shape;459;p4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-US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rPr>
              <a:t>43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460" name="Google Shape;460;p43"/>
          <p:cNvGraphicFramePr/>
          <p:nvPr>
            <p:extLst>
              <p:ext uri="{D42A27DB-BD31-4B8C-83A1-F6EECF244321}">
                <p14:modId xmlns:p14="http://schemas.microsoft.com/office/powerpoint/2010/main" val="515148334"/>
              </p:ext>
            </p:extLst>
          </p:nvPr>
        </p:nvGraphicFramePr>
        <p:xfrm>
          <a:off x="311725" y="597800"/>
          <a:ext cx="8496550" cy="1219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6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6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6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0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i="0" dirty="0">
                          <a:solidFill>
                            <a:srgbClr val="1F608B"/>
                          </a:solidFill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5</a:t>
                      </a:r>
                      <a:r>
                        <a:rPr lang="en-US" sz="3600" b="0" i="0" dirty="0">
                          <a:solidFill>
                            <a:srgbClr val="1F608B"/>
                          </a:solidFill>
                          <a:latin typeface="Gill Sans Light" panose="020B0302020104020203" pitchFamily="34" charset="-79"/>
                        </a:rPr>
                        <a:t> </a:t>
                      </a:r>
                      <a:endParaRPr sz="36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404146"/>
                          </a:solidFill>
                        </a:rPr>
                        <a:t>years since launch</a:t>
                      </a:r>
                      <a:endParaRPr sz="1600" dirty="0">
                        <a:solidFill>
                          <a:srgbClr val="404146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i="0" dirty="0">
                          <a:solidFill>
                            <a:srgbClr val="C0504D"/>
                          </a:solidFill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37</a:t>
                      </a:r>
                      <a:endParaRPr sz="3600" b="1" i="0" dirty="0">
                        <a:solidFill>
                          <a:srgbClr val="C0504D"/>
                        </a:solidFill>
                        <a:latin typeface="Gill Sans SemiBold" panose="020B0502020104020203" pitchFamily="34" charset="-79"/>
                        <a:cs typeface="Gill Sans SemiBold" panose="020B0502020104020203" pitchFamily="34" charset="-79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404146"/>
                          </a:solidFill>
                        </a:rPr>
                        <a:t>Supporting Organizations</a:t>
                      </a:r>
                      <a:endParaRPr sz="16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i="0" dirty="0">
                          <a:solidFill>
                            <a:srgbClr val="4BACC6"/>
                          </a:solidFill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12</a:t>
                      </a:r>
                      <a:br>
                        <a:rPr lang="en-US" sz="1400" b="1" dirty="0">
                          <a:solidFill>
                            <a:srgbClr val="FFFFFF"/>
                          </a:solidFill>
                        </a:rPr>
                      </a:br>
                      <a:r>
                        <a:rPr lang="en-US" sz="1600" dirty="0">
                          <a:solidFill>
                            <a:srgbClr val="404146"/>
                          </a:solidFill>
                        </a:rPr>
                        <a:t>Hosted Projects</a:t>
                      </a:r>
                      <a:endParaRPr sz="1600" dirty="0">
                        <a:solidFill>
                          <a:srgbClr val="404146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i="0" dirty="0">
                          <a:solidFill>
                            <a:srgbClr val="959595"/>
                          </a:solidFill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40+</a:t>
                      </a:r>
                      <a:br>
                        <a:rPr lang="en-US" sz="1400" b="1" dirty="0">
                          <a:solidFill>
                            <a:srgbClr val="FFFFFF"/>
                          </a:solidFill>
                        </a:rPr>
                      </a:br>
                      <a:r>
                        <a:rPr lang="en-US" sz="1600" dirty="0">
                          <a:solidFill>
                            <a:srgbClr val="404146"/>
                          </a:solidFill>
                        </a:rPr>
                        <a:t>Mentees Sponsored</a:t>
                      </a:r>
                      <a:endParaRPr sz="3600" b="1" dirty="0">
                        <a:solidFill>
                          <a:srgbClr val="404146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i="0" dirty="0">
                          <a:solidFill>
                            <a:srgbClr val="4BACC6"/>
                          </a:solidFill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100+</a:t>
                      </a:r>
                      <a:br>
                        <a:rPr lang="en-US" sz="1400" b="1" dirty="0">
                          <a:solidFill>
                            <a:srgbClr val="FFFFFF"/>
                          </a:solidFill>
                        </a:rPr>
                      </a:br>
                      <a:r>
                        <a:rPr lang="en-US" sz="1600" dirty="0">
                          <a:solidFill>
                            <a:srgbClr val="404146"/>
                          </a:solidFill>
                        </a:rPr>
                        <a:t>Students Impacted</a:t>
                      </a:r>
                      <a:endParaRPr sz="3600" b="1" dirty="0">
                        <a:solidFill>
                          <a:srgbClr val="4BACC6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i="0" dirty="0">
                          <a:solidFill>
                            <a:srgbClr val="EEECE1"/>
                          </a:solidFill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200+</a:t>
                      </a:r>
                      <a:br>
                        <a:rPr lang="en-US" sz="1400" b="1" dirty="0">
                          <a:solidFill>
                            <a:srgbClr val="FFFFFF"/>
                          </a:solidFill>
                        </a:rPr>
                      </a:br>
                      <a:r>
                        <a:rPr lang="en-US" sz="1600" dirty="0">
                          <a:solidFill>
                            <a:srgbClr val="404146"/>
                          </a:solidFill>
                        </a:rPr>
                        <a:t>Project Contributors</a:t>
                      </a:r>
                      <a:endParaRPr sz="3600" b="1" dirty="0">
                        <a:solidFill>
                          <a:srgbClr val="4BACC6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61" name="Google Shape;4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35" y="1809350"/>
            <a:ext cx="7859930" cy="3257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1883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700"/>
            </a:pPr>
            <a:r>
              <a:rPr lang="en" sz="2700" dirty="0"/>
              <a:t>Mainframe-centric projects hosted</a:t>
            </a:r>
            <a:endParaRPr dirty="0"/>
          </a:p>
        </p:txBody>
      </p:sp>
      <p:sp>
        <p:nvSpPr>
          <p:cNvPr id="336" name="Google Shape;336;p33"/>
          <p:cNvSpPr/>
          <p:nvPr/>
        </p:nvSpPr>
        <p:spPr>
          <a:xfrm>
            <a:off x="0" y="4717774"/>
            <a:ext cx="9144000" cy="425726"/>
          </a:xfrm>
          <a:prstGeom prst="rect">
            <a:avLst/>
          </a:prstGeom>
          <a:solidFill>
            <a:schemeClr val="accent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about all Open Mainframe projects at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https://www.openmainframeproject.org/projects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grpSp>
        <p:nvGrpSpPr>
          <p:cNvPr id="337" name="Google Shape;337;p33"/>
          <p:cNvGrpSpPr/>
          <p:nvPr/>
        </p:nvGrpSpPr>
        <p:grpSpPr>
          <a:xfrm>
            <a:off x="420326" y="2559775"/>
            <a:ext cx="8480788" cy="1656675"/>
            <a:chOff x="474942" y="2026375"/>
            <a:chExt cx="8480788" cy="1656675"/>
          </a:xfrm>
        </p:grpSpPr>
        <p:grpSp>
          <p:nvGrpSpPr>
            <p:cNvPr id="338" name="Google Shape;338;p33"/>
            <p:cNvGrpSpPr/>
            <p:nvPr/>
          </p:nvGrpSpPr>
          <p:grpSpPr>
            <a:xfrm>
              <a:off x="474942" y="2479189"/>
              <a:ext cx="8480788" cy="1203861"/>
              <a:chOff x="474942" y="2479189"/>
              <a:chExt cx="8480788" cy="1203861"/>
            </a:xfrm>
          </p:grpSpPr>
          <p:grpSp>
            <p:nvGrpSpPr>
              <p:cNvPr id="339" name="Google Shape;339;p33"/>
              <p:cNvGrpSpPr/>
              <p:nvPr/>
            </p:nvGrpSpPr>
            <p:grpSpPr>
              <a:xfrm>
                <a:off x="474942" y="3159700"/>
                <a:ext cx="8480788" cy="523350"/>
                <a:chOff x="474942" y="3159700"/>
                <a:chExt cx="8480788" cy="523350"/>
              </a:xfrm>
            </p:grpSpPr>
            <p:pic>
              <p:nvPicPr>
                <p:cNvPr id="340" name="Google Shape;340;p33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7516720" y="3163100"/>
                  <a:ext cx="1439010" cy="5199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1" name="Google Shape;341;p33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74942" y="3163100"/>
                  <a:ext cx="1919126" cy="4759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2" name="Google Shape;342;p33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5472669" y="3163101"/>
                  <a:ext cx="1779908" cy="51994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3" name="Google Shape;343;p33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658217" y="3159700"/>
                  <a:ext cx="2193226" cy="44714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44" name="Google Shape;344;p33"/>
              <p:cNvGrpSpPr/>
              <p:nvPr/>
            </p:nvGrpSpPr>
            <p:grpSpPr>
              <a:xfrm>
                <a:off x="502094" y="2479189"/>
                <a:ext cx="8249045" cy="519951"/>
                <a:chOff x="517725" y="2479189"/>
                <a:chExt cx="8249045" cy="519951"/>
              </a:xfrm>
            </p:grpSpPr>
            <p:pic>
              <p:nvPicPr>
                <p:cNvPr id="345" name="Google Shape;345;p33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836956" y="2479190"/>
                  <a:ext cx="1297505" cy="51994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6" name="Google Shape;346;p33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517725" y="2479189"/>
                  <a:ext cx="1885751" cy="5199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7" name="Google Shape;347;p33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4567941" y="2479189"/>
                  <a:ext cx="1846230" cy="5199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8" name="Google Shape;348;p33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6847650" y="2561821"/>
                  <a:ext cx="1919120" cy="35468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349" name="Google Shape;349;p33"/>
            <p:cNvSpPr txBox="1"/>
            <p:nvPr/>
          </p:nvSpPr>
          <p:spPr>
            <a:xfrm>
              <a:off x="2662825" y="2026375"/>
              <a:ext cx="39276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Gill Sans"/>
                  <a:ea typeface="Gill Sans"/>
                  <a:cs typeface="Gill Sans"/>
                  <a:sym typeface="Gill Sans"/>
                </a:rPr>
                <a:t>Incubation Projects</a:t>
              </a:r>
              <a:endParaRPr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50" name="Google Shape;350;p33"/>
          <p:cNvGrpSpPr/>
          <p:nvPr/>
        </p:nvGrpSpPr>
        <p:grpSpPr>
          <a:xfrm>
            <a:off x="654126" y="1093413"/>
            <a:ext cx="7835747" cy="1173763"/>
            <a:chOff x="543850" y="1017213"/>
            <a:chExt cx="7835747" cy="1173763"/>
          </a:xfrm>
        </p:grpSpPr>
        <p:grpSp>
          <p:nvGrpSpPr>
            <p:cNvPr id="351" name="Google Shape;351;p33"/>
            <p:cNvGrpSpPr/>
            <p:nvPr/>
          </p:nvGrpSpPr>
          <p:grpSpPr>
            <a:xfrm>
              <a:off x="543850" y="1335125"/>
              <a:ext cx="7835747" cy="855850"/>
              <a:chOff x="543850" y="1335125"/>
              <a:chExt cx="7835747" cy="855850"/>
            </a:xfrm>
          </p:grpSpPr>
          <p:pic>
            <p:nvPicPr>
              <p:cNvPr id="352" name="Google Shape;352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3850" y="1421824"/>
                <a:ext cx="2169274" cy="6824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" name="Google Shape;353;p33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2984526" y="1471325"/>
                <a:ext cx="3208297" cy="58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4" name="Google Shape;354;p33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6464225" y="1335125"/>
                <a:ext cx="1915372" cy="855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5" name="Google Shape;355;p33"/>
            <p:cNvSpPr txBox="1"/>
            <p:nvPr/>
          </p:nvSpPr>
          <p:spPr>
            <a:xfrm>
              <a:off x="2497924" y="1017213"/>
              <a:ext cx="39276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Gill Sans"/>
                  <a:ea typeface="Gill Sans"/>
                  <a:cs typeface="Gill Sans"/>
                  <a:sym typeface="Gill Sans"/>
                </a:rPr>
                <a:t>Active Projects</a:t>
              </a:r>
              <a:endParaRPr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155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333993" y="159442"/>
            <a:ext cx="7036625" cy="44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 dirty="0"/>
              <a:t>Showcasing the commercial ecosystem building from Open Mainframe Project hosted projects</a:t>
            </a:r>
            <a:endParaRPr sz="2400" dirty="0"/>
          </a:p>
        </p:txBody>
      </p:sp>
      <p:sp>
        <p:nvSpPr>
          <p:cNvPr id="77" name="Google Shape;77;p11"/>
          <p:cNvSpPr txBox="1">
            <a:spLocks noGrp="1"/>
          </p:cNvSpPr>
          <p:nvPr>
            <p:ph idx="1"/>
          </p:nvPr>
        </p:nvSpPr>
        <p:spPr>
          <a:xfrm>
            <a:off x="6331300" y="988650"/>
            <a:ext cx="2672100" cy="4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1900" dirty="0"/>
              <a:t>Supporting a strong open source ecosystem on mainframe is crucial to sustainability. The Open Mainframe Landscape is key to identifying and understanding the dynamics.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"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1600" dirty="0"/>
              <a:t>Visit </a:t>
            </a:r>
            <a:r>
              <a:rPr lang="en" sz="1600" u="sng" dirty="0">
                <a:solidFill>
                  <a:schemeClr val="hlink"/>
                </a:solidFill>
                <a:hlinkClick r:id="rId3"/>
              </a:rPr>
              <a:t>https://l.openmainframeproject.org</a:t>
            </a:r>
            <a:r>
              <a:rPr lang="en" sz="1600" dirty="0"/>
              <a:t> to learn more. </a:t>
            </a:r>
            <a:endParaRPr sz="1400" dirty="0"/>
          </a:p>
        </p:txBody>
      </p:sp>
      <p:pic>
        <p:nvPicPr>
          <p:cNvPr id="5" name="Google Shape;467;p44">
            <a:extLst>
              <a:ext uri="{FF2B5EF4-FFF2-40B4-BE49-F238E27FC236}">
                <a16:creationId xmlns:a16="http://schemas.microsoft.com/office/drawing/2014/main" id="{F054123B-9715-E04B-AA06-932DD176F8D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992" y="1062182"/>
            <a:ext cx="5807674" cy="353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F090-541C-DD43-BFBB-DADEB53A38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6CA64-2485-B542-A919-DDE60D5B4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471ACA-8D71-EB4A-BA28-AF482CE87B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18C45B-1771-CE47-9C3A-496E1C81C1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openmfproject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Zowe?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6B0A24E-C8E6-49FE-A365-D649CC37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64057" y="488733"/>
            <a:ext cx="394188" cy="482362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1A84A2CE-BE3D-4A05-9FBA-C980FA5F4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375082" y="488733"/>
            <a:ext cx="394188" cy="482362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4920DB3-1D8F-4956-B81A-F6B35461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91125" y="488733"/>
            <a:ext cx="394188" cy="482362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7A1F5555-FF1E-440C-9E5E-77DEBB347404}"/>
              </a:ext>
            </a:extLst>
          </p:cNvPr>
          <p:cNvSpPr/>
          <p:nvPr/>
        </p:nvSpPr>
        <p:spPr>
          <a:xfrm>
            <a:off x="648393" y="1038776"/>
            <a:ext cx="7963592" cy="3058967"/>
          </a:xfrm>
          <a:prstGeom prst="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ADED-ADBB-47FD-93A4-D10EDE5110F2}"/>
              </a:ext>
            </a:extLst>
          </p:cNvPr>
          <p:cNvSpPr txBox="1"/>
          <p:nvPr/>
        </p:nvSpPr>
        <p:spPr>
          <a:xfrm>
            <a:off x="855919" y="1266543"/>
            <a:ext cx="7537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Zowe is an integrated and extensible open source ecosystem for z/OS with a coherent </a:t>
            </a:r>
            <a:b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</a:b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and curated set of user and programmatic interfaces</a:t>
            </a:r>
          </a:p>
        </p:txBody>
      </p:sp>
    </p:spTree>
    <p:extLst>
      <p:ext uri="{BB962C8B-B14F-4D97-AF65-F5344CB8AC3E}">
        <p14:creationId xmlns:p14="http://schemas.microsoft.com/office/powerpoint/2010/main" val="255204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Zowe?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6B0A24E-C8E6-49FE-A365-D649CC37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64057" y="488733"/>
            <a:ext cx="394188" cy="482362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1A84A2CE-BE3D-4A05-9FBA-C980FA5F4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375082" y="488733"/>
            <a:ext cx="394188" cy="482362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4920DB3-1D8F-4956-B81A-F6B35461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91125" y="488733"/>
            <a:ext cx="394188" cy="482362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7A1F5555-FF1E-440C-9E5E-77DEBB347404}"/>
              </a:ext>
            </a:extLst>
          </p:cNvPr>
          <p:cNvSpPr/>
          <p:nvPr/>
        </p:nvSpPr>
        <p:spPr>
          <a:xfrm>
            <a:off x="648393" y="1038776"/>
            <a:ext cx="7963592" cy="3058967"/>
          </a:xfrm>
          <a:prstGeom prst="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ADED-ADBB-47FD-93A4-D10EDE5110F2}"/>
              </a:ext>
            </a:extLst>
          </p:cNvPr>
          <p:cNvSpPr txBox="1"/>
          <p:nvPr/>
        </p:nvSpPr>
        <p:spPr>
          <a:xfrm>
            <a:off x="855919" y="1266543"/>
            <a:ext cx="7537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Zowe is an integrated and extensible open source ecosystem for z/OS with a coherent </a:t>
            </a:r>
            <a:b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</a:b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and curated set of user and programmatic interfaces that:</a:t>
            </a:r>
            <a:b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</a:br>
            <a:r>
              <a:rPr lang="en-US" sz="1200" dirty="0">
                <a:latin typeface="Gill Sans" panose="020B0604020202020204" charset="0"/>
                <a:cs typeface="Gill Sans Light" panose="020B0302020104020203" pitchFamily="34" charset="-79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Provide consistent access to z/OS systems and 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Leverage industry standard methodologies and standards familiar to the </a:t>
            </a:r>
            <a:b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</a:b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vast majority of today’s 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Are commonly accepted as a standard within the mainframe community</a:t>
            </a:r>
          </a:p>
          <a:p>
            <a:r>
              <a:rPr lang="en-US" sz="1200" dirty="0">
                <a:latin typeface="Gill Sans" panose="020B0604020202020204" charset="0"/>
                <a:cs typeface="Gill Sans Light" panose="020B03020201040202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079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Zowe?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6B0A24E-C8E6-49FE-A365-D649CC37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64057" y="488733"/>
            <a:ext cx="394188" cy="482362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1A84A2CE-BE3D-4A05-9FBA-C980FA5F4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375082" y="488733"/>
            <a:ext cx="394188" cy="482362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4920DB3-1D8F-4956-B81A-F6B35461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91125" y="488733"/>
            <a:ext cx="394188" cy="482362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7A1F5555-FF1E-440C-9E5E-77DEBB347404}"/>
              </a:ext>
            </a:extLst>
          </p:cNvPr>
          <p:cNvSpPr/>
          <p:nvPr/>
        </p:nvSpPr>
        <p:spPr>
          <a:xfrm>
            <a:off x="648393" y="1038776"/>
            <a:ext cx="7963592" cy="3058967"/>
          </a:xfrm>
          <a:prstGeom prst="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ADED-ADBB-47FD-93A4-D10EDE5110F2}"/>
              </a:ext>
            </a:extLst>
          </p:cNvPr>
          <p:cNvSpPr txBox="1"/>
          <p:nvPr/>
        </p:nvSpPr>
        <p:spPr>
          <a:xfrm>
            <a:off x="855919" y="1266543"/>
            <a:ext cx="7537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Zowe is an integrated and extensible open source ecosystem for z/OS with a coherent </a:t>
            </a:r>
            <a:b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</a:b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and curated set of user and programmatic interfaces that:</a:t>
            </a:r>
            <a:b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</a:br>
            <a:r>
              <a:rPr lang="en-US" sz="1200" dirty="0">
                <a:latin typeface="Gill Sans" panose="020B0604020202020204" charset="0"/>
                <a:cs typeface="Gill Sans Light" panose="020B0302020104020203" pitchFamily="34" charset="-79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Provide consistent access to z/OS systems and 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Leverage industry standard methodologies and standards familiar to the </a:t>
            </a:r>
            <a:b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</a:b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vast majority of today’s 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Are commonly accepted as a standard within the mainframe community</a:t>
            </a:r>
          </a:p>
          <a:p>
            <a:r>
              <a:rPr lang="en-US" sz="1200" dirty="0">
                <a:latin typeface="Gill Sans" panose="020B0604020202020204" charset="0"/>
                <a:cs typeface="Gill Sans Light" panose="020B0302020104020203" pitchFamily="34" charset="-79"/>
              </a:rPr>
              <a:t> </a:t>
            </a:r>
          </a:p>
          <a:p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Zowe is delivered as a binary download and comes with a set of applications built on top of the framework that, together deliver a cloud-like integration experience that are intended to unify an organization's IT infrastructure and application delivery.</a:t>
            </a:r>
          </a:p>
        </p:txBody>
      </p:sp>
    </p:spTree>
    <p:extLst>
      <p:ext uri="{BB962C8B-B14F-4D97-AF65-F5344CB8AC3E}">
        <p14:creationId xmlns:p14="http://schemas.microsoft.com/office/powerpoint/2010/main" val="276655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52-7874-4AA9-83CA-7DCBAD41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Zowe?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63FC-938F-422E-8751-B8553433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6B0A24E-C8E6-49FE-A365-D649CC37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64057" y="488733"/>
            <a:ext cx="394188" cy="482362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1A84A2CE-BE3D-4A05-9FBA-C980FA5F4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375082" y="488733"/>
            <a:ext cx="394188" cy="482362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4920DB3-1D8F-4956-B81A-F6B35461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91125" y="488733"/>
            <a:ext cx="394188" cy="482362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7A1F5555-FF1E-440C-9E5E-77DEBB347404}"/>
              </a:ext>
            </a:extLst>
          </p:cNvPr>
          <p:cNvSpPr/>
          <p:nvPr/>
        </p:nvSpPr>
        <p:spPr>
          <a:xfrm>
            <a:off x="648393" y="1038776"/>
            <a:ext cx="7963592" cy="3058967"/>
          </a:xfrm>
          <a:prstGeom prst="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ADED-ADBB-47FD-93A4-D10EDE5110F2}"/>
              </a:ext>
            </a:extLst>
          </p:cNvPr>
          <p:cNvSpPr txBox="1"/>
          <p:nvPr/>
        </p:nvSpPr>
        <p:spPr>
          <a:xfrm>
            <a:off x="855919" y="1266543"/>
            <a:ext cx="7537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Zowe is an integrated and extensible open source ecosystem for z/OS with a coherent </a:t>
            </a:r>
            <a:b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</a:b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and curated set of user and programmatic interfaces that:</a:t>
            </a:r>
            <a:b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</a:br>
            <a:r>
              <a:rPr lang="en-US" sz="1200" dirty="0">
                <a:latin typeface="Gill Sans" panose="020B0604020202020204" charset="0"/>
                <a:cs typeface="Gill Sans Light" panose="020B0302020104020203" pitchFamily="34" charset="-79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Provide consistent access to z/OS systems and 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Leverage industry standard methodologies and standards familiar to the </a:t>
            </a:r>
            <a:b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</a:b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vast majority of today’s 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Are commonly accepted as a standard within the mainframe community</a:t>
            </a:r>
          </a:p>
          <a:p>
            <a:r>
              <a:rPr lang="en-US" sz="1200" dirty="0">
                <a:latin typeface="Gill Sans" panose="020B0604020202020204" charset="0"/>
                <a:cs typeface="Gill Sans Light" panose="020B0302020104020203" pitchFamily="34" charset="-79"/>
              </a:rPr>
              <a:t> </a:t>
            </a:r>
          </a:p>
          <a:p>
            <a:r>
              <a:rPr lang="en-US" sz="1600" dirty="0">
                <a:latin typeface="Gill Sans" panose="020B0604020202020204" charset="0"/>
                <a:cs typeface="Gill Sans Light" panose="020B0302020104020203" pitchFamily="34" charset="-79"/>
              </a:rPr>
              <a:t>Zowe is delivered as a binary download and comes with a set of applications built on top of the framework that, together deliver a cloud-like integration experience that are intended to unify an organization's IT infrastructure and application delivery.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4AE85C-C0A7-47F9-A42D-BA8FFED680E3}"/>
              </a:ext>
            </a:extLst>
          </p:cNvPr>
          <p:cNvGrpSpPr/>
          <p:nvPr/>
        </p:nvGrpSpPr>
        <p:grpSpPr>
          <a:xfrm>
            <a:off x="1855342" y="4124565"/>
            <a:ext cx="5633117" cy="623015"/>
            <a:chOff x="2146287" y="4124565"/>
            <a:chExt cx="5633117" cy="623015"/>
          </a:xfrm>
          <a:noFill/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051AC79-BA50-4D08-8AA0-4FB7953C9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4572133-789F-40F9-9BA0-23448C2E0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EF8F98-E80A-4820-AE64-AF5574D8A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56BDBC-4510-4930-9F38-E745116B1365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91440" bIns="91440" rtlCol="0" anchor="ctr" anchorCtr="0">
              <a:noAutofit/>
            </a:bodyPr>
            <a:lstStyle/>
            <a:p>
              <a:r>
                <a:rPr lang="en-US" sz="100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B94D49-44E2-4395-9F79-104A37197014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91440" bIns="91440" rtlCol="0" anchor="ctr" anchorCtr="0">
              <a:noAutofit/>
            </a:bodyPr>
            <a:lstStyle/>
            <a:p>
              <a:r>
                <a:rPr lang="en-US" sz="100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100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100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709AD2-E19A-43D8-95FE-094C7C2FEEDC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91440" bIns="91440" rtlCol="0" anchor="ctr" anchorCtr="0">
              <a:noAutofit/>
            </a:bodyPr>
            <a:lstStyle/>
            <a:p>
              <a:r>
                <a:rPr lang="en-US" sz="100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100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91E775-18DB-4AFD-9DCC-5D4AC9AEB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5A73D6-4FDA-41DF-BF0D-9C215BCD9CEA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91440" bIns="91440" rtlCol="0" anchor="ctr" anchorCtr="0">
              <a:noAutofit/>
            </a:bodyPr>
            <a:lstStyle/>
            <a:p>
              <a:r>
                <a:rPr lang="en-US" sz="100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100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100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474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63A86C-F8CD-B146-9B43-80D83D07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Zowe</a:t>
            </a:r>
            <a:r>
              <a:rPr lang="en-US" sz="2000" dirty="0"/>
              <a:t> - Today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785EEC-7CB6-1E44-8F16-ECB56C51FDB2}"/>
              </a:ext>
            </a:extLst>
          </p:cNvPr>
          <p:cNvGrpSpPr/>
          <p:nvPr/>
        </p:nvGrpSpPr>
        <p:grpSpPr>
          <a:xfrm>
            <a:off x="2341101" y="345622"/>
            <a:ext cx="4224838" cy="467261"/>
            <a:chOff x="2146287" y="4124565"/>
            <a:chExt cx="5633117" cy="623015"/>
          </a:xfrm>
          <a:noFill/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B5BC7D4-5373-3347-8A89-DF974117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4004" y="4124565"/>
              <a:ext cx="502862" cy="620553"/>
            </a:xfrm>
            <a:prstGeom prst="rect">
              <a:avLst/>
            </a:prstGeom>
            <a:grpFill/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D23B572-C2C7-6144-B239-F342BA4F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287" y="4162624"/>
              <a:ext cx="453262" cy="550053"/>
            </a:xfrm>
            <a:prstGeom prst="rect">
              <a:avLst/>
            </a:prstGeom>
            <a:grpFill/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364832D-E642-6B4C-AA33-8303D7F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4783" y="4159535"/>
              <a:ext cx="423214" cy="58804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81E126-855F-2344-87DC-99166385DF2D}"/>
                </a:ext>
              </a:extLst>
            </p:cNvPr>
            <p:cNvSpPr txBox="1"/>
            <p:nvPr/>
          </p:nvSpPr>
          <p:spPr>
            <a:xfrm>
              <a:off x="2525645" y="4370371"/>
              <a:ext cx="756132" cy="240080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Ravi (DevOps)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CD8526E-4D83-3E40-9ECD-AE95BFE66583}"/>
                </a:ext>
              </a:extLst>
            </p:cNvPr>
            <p:cNvSpPr txBox="1"/>
            <p:nvPr/>
          </p:nvSpPr>
          <p:spPr>
            <a:xfrm>
              <a:off x="3779695" y="4322529"/>
              <a:ext cx="870685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Michelle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(App Dev)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DC4DD6-5E11-CD47-A04A-71AF52A7F404}"/>
                </a:ext>
              </a:extLst>
            </p:cNvPr>
            <p:cNvSpPr txBox="1"/>
            <p:nvPr/>
          </p:nvSpPr>
          <p:spPr>
            <a:xfrm>
              <a:off x="4915744" y="4311946"/>
              <a:ext cx="1575602" cy="3593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Tyler</a:t>
              </a:r>
            </a:p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(System Administrator)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EB135DF2-0FBC-A245-BDE7-339E235D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6402" y="4126573"/>
              <a:ext cx="502862" cy="620553"/>
            </a:xfrm>
            <a:prstGeom prst="rect">
              <a:avLst/>
            </a:prstGeom>
            <a:grp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2873F0-1E65-1C4B-A791-F2C91582980F}"/>
                </a:ext>
              </a:extLst>
            </p:cNvPr>
            <p:cNvSpPr txBox="1"/>
            <p:nvPr/>
          </p:nvSpPr>
          <p:spPr>
            <a:xfrm>
              <a:off x="6891252" y="4357789"/>
              <a:ext cx="888152" cy="328701"/>
            </a:xfrm>
            <a:prstGeom prst="rect">
              <a:avLst/>
            </a:prstGeom>
            <a:grpFill/>
          </p:spPr>
          <p:txBody>
            <a:bodyPr wrap="square" tIns="68580" bIns="68580" rtlCol="0" anchor="ctr" anchorCtr="0">
              <a:noAutofit/>
            </a:bodyPr>
            <a:lstStyle/>
            <a:p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Isabelle</a:t>
              </a:r>
              <a:b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</a:br>
              <a:r>
                <a:rPr lang="en-US" sz="750" dirty="0">
                  <a:latin typeface="Gill Sans" panose="020B0604020202020204" charset="0"/>
                  <a:cs typeface="Gill Sans Light" panose="020B0302020104020203" pitchFamily="34" charset="-79"/>
                </a:rPr>
                <a:t>(Operator)</a:t>
              </a:r>
            </a:p>
          </p:txBody>
        </p: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93401FFB-586B-8A46-BB91-BB716419F3AB}"/>
              </a:ext>
            </a:extLst>
          </p:cNvPr>
          <p:cNvSpPr/>
          <p:nvPr/>
        </p:nvSpPr>
        <p:spPr>
          <a:xfrm>
            <a:off x="648393" y="1038776"/>
            <a:ext cx="7963592" cy="3058967"/>
          </a:xfrm>
          <a:prstGeom prst="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C177C72-FBF2-CF46-BC00-FA631A3B07A6}"/>
              </a:ext>
            </a:extLst>
          </p:cNvPr>
          <p:cNvSpPr txBox="1"/>
          <p:nvPr/>
        </p:nvSpPr>
        <p:spPr>
          <a:xfrm>
            <a:off x="2382538" y="2398982"/>
            <a:ext cx="4378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Gill Sans" panose="020B0604020202020204" charset="0"/>
                <a:cs typeface="Gill Sans Light" panose="020B0302020104020203" pitchFamily="34" charset="-79"/>
              </a:rPr>
              <a:t>Zowe consists of four main active components and two incubation components</a:t>
            </a:r>
            <a:endParaRPr lang="en-US" sz="900" dirty="0">
              <a:latin typeface="Gill Sans" panose="020B0604020202020204" charset="0"/>
              <a:cs typeface="Gill Sans Light" panose="020B0302020104020203" pitchFamily="34" charset="-79"/>
            </a:endParaRP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E515BB3A-417E-D440-B48C-A8055031C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183859" y="4314010"/>
            <a:ext cx="394188" cy="482362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69DABFA3-5D3D-4344-ACD0-25CE5520C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494884" y="4314010"/>
            <a:ext cx="394188" cy="48236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563A30B4-DAB1-F143-948E-C85120344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10927" y="4314010"/>
            <a:ext cx="394188" cy="4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14976"/>
      </p:ext>
    </p:extLst>
  </p:cSld>
  <p:clrMapOvr>
    <a:masterClrMapping/>
  </p:clrMapOvr>
</p:sld>
</file>

<file path=ppt/theme/theme1.xml><?xml version="1.0" encoding="utf-8"?>
<a:theme xmlns:a="http://schemas.openxmlformats.org/drawingml/2006/main" name="zowe-presentation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366F8B0CAC4944B54E4FE62E1853FF" ma:contentTypeVersion="13" ma:contentTypeDescription="Create a new document." ma:contentTypeScope="" ma:versionID="c0144efe8435d8d2a41eb877ff779f3d">
  <xsd:schema xmlns:xsd="http://www.w3.org/2001/XMLSchema" xmlns:xs="http://www.w3.org/2001/XMLSchema" xmlns:p="http://schemas.microsoft.com/office/2006/metadata/properties" xmlns:ns3="dc93a766-66e7-40cb-ae91-7d18686f06cb" xmlns:ns4="218ddd80-e909-418b-876b-6da869ab062e" targetNamespace="http://schemas.microsoft.com/office/2006/metadata/properties" ma:root="true" ma:fieldsID="98e515d43d9a7e057d5a8f41d3b12b29" ns3:_="" ns4:_="">
    <xsd:import namespace="dc93a766-66e7-40cb-ae91-7d18686f06cb"/>
    <xsd:import namespace="218ddd80-e909-418b-876b-6da869ab062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93a766-66e7-40cb-ae91-7d18686f06c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8ddd80-e909-418b-876b-6da869ab06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54B724-95FE-4227-A509-89C0BE165019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218ddd80-e909-418b-876b-6da869ab062e"/>
    <ds:schemaRef ds:uri="dc93a766-66e7-40cb-ae91-7d18686f06c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DFD259-8AF4-4CFA-9594-D45098FC58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93a766-66e7-40cb-ae91-7d18686f06cb"/>
    <ds:schemaRef ds:uri="218ddd80-e909-418b-876b-6da869ab06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6FB3BA-9F7C-4CD8-B3AB-262CEFAAFD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zowe-presentation-template</Template>
  <TotalTime>4624</TotalTime>
  <Words>3114</Words>
  <Application>Microsoft Macintosh PowerPoint</Application>
  <PresentationFormat>On-screen Show (16:9)</PresentationFormat>
  <Paragraphs>527</Paragraphs>
  <Slides>47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Wingdings</vt:lpstr>
      <vt:lpstr>Gill Sans</vt:lpstr>
      <vt:lpstr>Gill Sans SemiBold</vt:lpstr>
      <vt:lpstr>Century Gothic</vt:lpstr>
      <vt:lpstr>IBM Plex Sans Medium</vt:lpstr>
      <vt:lpstr>Gill Sans Light</vt:lpstr>
      <vt:lpstr>Calibri</vt:lpstr>
      <vt:lpstr>zowe-presentation-template</vt:lpstr>
      <vt:lpstr>Zowe Overview</vt:lpstr>
      <vt:lpstr>Agenda</vt:lpstr>
      <vt:lpstr>What is Zowe?</vt:lpstr>
      <vt:lpstr>What is Zowe?</vt:lpstr>
      <vt:lpstr>What is Zowe?</vt:lpstr>
      <vt:lpstr>What is Zowe?</vt:lpstr>
      <vt:lpstr>What is Zowe?</vt:lpstr>
      <vt:lpstr>What is Zowe?</vt:lpstr>
      <vt:lpstr>Zowe - Today</vt:lpstr>
      <vt:lpstr>Zowe - Today</vt:lpstr>
      <vt:lpstr>Zowe - Today</vt:lpstr>
      <vt:lpstr>Zowe - Today</vt:lpstr>
      <vt:lpstr>Zowe - Today</vt:lpstr>
      <vt:lpstr>Zowe - Today</vt:lpstr>
      <vt:lpstr>Zowe - Today</vt:lpstr>
      <vt:lpstr>Zowe - Today</vt:lpstr>
      <vt:lpstr>Zowe - Today</vt:lpstr>
      <vt:lpstr>Zowe - Today</vt:lpstr>
      <vt:lpstr>Zowe - Today</vt:lpstr>
      <vt:lpstr>Zowe - Future</vt:lpstr>
      <vt:lpstr>LTS Release Overview</vt:lpstr>
      <vt:lpstr>Packaging and install – delivered! </vt:lpstr>
      <vt:lpstr>Zowe LTS release schedule</vt:lpstr>
      <vt:lpstr>Current, Active LTS, Maintenance LTS </vt:lpstr>
      <vt:lpstr>Current, Active LTS, Maintenance LTS   </vt:lpstr>
      <vt:lpstr>Where to go for additional information </vt:lpstr>
      <vt:lpstr>Zowe Conformance Program</vt:lpstr>
      <vt:lpstr>What is Conformance?</vt:lpstr>
      <vt:lpstr>Why Conformance?</vt:lpstr>
      <vt:lpstr>Updates for ZOWE  V1 Conformance </vt:lpstr>
      <vt:lpstr>Anyone can apply for Zowe Conformance</vt:lpstr>
      <vt:lpstr>Current Zowe Conformant offerings  Full List</vt:lpstr>
      <vt:lpstr>Getting help with Zowe Conformance</vt:lpstr>
      <vt:lpstr>Zowe Features Here and Beyond -  Enterprise and Production Ready</vt:lpstr>
      <vt:lpstr>How is Zowe enterprise and production ready?</vt:lpstr>
      <vt:lpstr>How is Zowe secure?</vt:lpstr>
      <vt:lpstr>How is Zowe resilient and scalable?</vt:lpstr>
      <vt:lpstr>How is Zowe serviceable?</vt:lpstr>
      <vt:lpstr>Get involved!</vt:lpstr>
      <vt:lpstr>A Few Ways to Participate</vt:lpstr>
      <vt:lpstr>Make sure you are follow us on social!</vt:lpstr>
      <vt:lpstr>PowerPoint Presentation</vt:lpstr>
      <vt:lpstr>Open Mainframe Project Momentum</vt:lpstr>
      <vt:lpstr>Mainframe-centric projects hosted</vt:lpstr>
      <vt:lpstr>Showcasing the commercial ecosystem building from Open Mainframe Project hosted projects</vt:lpstr>
      <vt:lpstr>Questions?</vt:lpstr>
      <vt:lpstr>Thank you!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Zowe LTS Release</dc:title>
  <dc:subject/>
  <dc:creator/>
  <cp:keywords/>
  <dc:description/>
  <cp:lastModifiedBy>John Mertic</cp:lastModifiedBy>
  <cp:revision>42</cp:revision>
  <dcterms:modified xsi:type="dcterms:W3CDTF">2020-07-23T14:23:37Z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0x01010078366F8B0CAC4944B54E4FE62E1853FF</vt:lpwstr>
  </property>
</Properties>
</file>